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7" r:id="rId3"/>
    <p:sldId id="776" r:id="rId4"/>
    <p:sldId id="777" r:id="rId5"/>
    <p:sldId id="690" r:id="rId6"/>
    <p:sldId id="689" r:id="rId7"/>
    <p:sldId id="691" r:id="rId8"/>
    <p:sldId id="693" r:id="rId9"/>
    <p:sldId id="694" r:id="rId10"/>
    <p:sldId id="695" r:id="rId12"/>
    <p:sldId id="739" r:id="rId13"/>
    <p:sldId id="752" r:id="rId14"/>
    <p:sldId id="726" r:id="rId15"/>
    <p:sldId id="768" r:id="rId16"/>
    <p:sldId id="725" r:id="rId17"/>
    <p:sldId id="773" r:id="rId18"/>
    <p:sldId id="754" r:id="rId19"/>
    <p:sldId id="750" r:id="rId20"/>
    <p:sldId id="705" r:id="rId21"/>
    <p:sldId id="749" r:id="rId22"/>
    <p:sldId id="632" r:id="rId23"/>
    <p:sldId id="509" r:id="rId24"/>
    <p:sldId id="751" r:id="rId25"/>
    <p:sldId id="602" r:id="rId26"/>
    <p:sldId id="723" r:id="rId27"/>
    <p:sldId id="730" r:id="rId28"/>
    <p:sldId id="757" r:id="rId29"/>
    <p:sldId id="625" r:id="rId30"/>
    <p:sldId id="504" r:id="rId31"/>
    <p:sldId id="662" r:id="rId32"/>
    <p:sldId id="501" r:id="rId33"/>
  </p:sldIdLst>
  <p:sldSz cx="9144000" cy="5143500" type="screen16x9"/>
  <p:notesSz cx="6858000" cy="9144000"/>
  <p:custDataLst>
    <p:tags r:id="rId37"/>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4" userDrawn="1">
          <p15:clr>
            <a:srgbClr val="A4A3A4"/>
          </p15:clr>
        </p15:guide>
        <p15:guide id="2" pos="29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4E42"/>
    <a:srgbClr val="4FB663"/>
    <a:srgbClr val="47AA5A"/>
    <a:srgbClr val="CD7B0D"/>
    <a:srgbClr val="46BBB3"/>
    <a:srgbClr val="FB7F6B"/>
    <a:srgbClr val="458994"/>
    <a:srgbClr val="FFB44B"/>
    <a:srgbClr val="19B9B9"/>
    <a:srgbClr val="1177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53" autoAdjust="0"/>
    <p:restoredTop sz="94660" autoAdjust="0"/>
  </p:normalViewPr>
  <p:slideViewPr>
    <p:cSldViewPr snapToGrid="0" showGuides="1">
      <p:cViewPr varScale="1">
        <p:scale>
          <a:sx n="135" d="100"/>
          <a:sy n="135" d="100"/>
        </p:scale>
        <p:origin x="120" y="294"/>
      </p:cViewPr>
      <p:guideLst>
        <p:guide orient="horz" pos="1654"/>
        <p:guide pos="2924"/>
      </p:guideLst>
    </p:cSldViewPr>
  </p:slideViewPr>
  <p:outlineViewPr>
    <p:cViewPr>
      <p:scale>
        <a:sx n="33" d="100"/>
        <a:sy n="33" d="100"/>
      </p:scale>
      <p:origin x="0" y="0"/>
    </p:cViewPr>
  </p:outlineViewPr>
  <p:notesTextViewPr>
    <p:cViewPr>
      <p:scale>
        <a:sx n="1" d="1"/>
        <a:sy n="1" d="1"/>
      </p:scale>
      <p:origin x="0" y="0"/>
    </p:cViewPr>
  </p:notesTextViewPr>
  <p:sorterViewPr>
    <p:cViewPr>
      <p:scale>
        <a:sx n="186" d="100"/>
        <a:sy n="186" d="100"/>
      </p:scale>
      <p:origin x="0" y="0"/>
    </p:cViewPr>
  </p:sorter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gs" Target="tags/tag38.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66F61-71CE-47DE-86E6-A062DE1904F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E7EC91-39A2-47B0-B1AE-8072E8EF50D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CA80B6-1896-49AE-AE67-7DD649BC4CB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7AF81A-5A48-44B6-BFB3-5A2D3370088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CA80B6-1896-49AE-AE67-7DD649BC4CB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CA80B6-1896-49AE-AE67-7DD649BC4CB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fld>
            <a:endParaRPr lang="zh-CN" alt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screen"/>
          <a:stretch>
            <a:fillRect/>
          </a:stretch>
        </p:blipFill>
        <p:spPr>
          <a:xfrm>
            <a:off x="0" y="0"/>
            <a:ext cx="9144000" cy="5143500"/>
          </a:xfrm>
          <a:prstGeom prst="rect">
            <a:avLst/>
          </a:prstGeom>
        </p:spPr>
      </p:pic>
      <p:grpSp>
        <p:nvGrpSpPr>
          <p:cNvPr id="11" name="组合 10"/>
          <p:cNvGrpSpPr/>
          <p:nvPr userDrawn="1"/>
        </p:nvGrpSpPr>
        <p:grpSpPr>
          <a:xfrm>
            <a:off x="-95090" y="-154326"/>
            <a:ext cx="9334180" cy="5297825"/>
            <a:chOff x="-95090" y="-154326"/>
            <a:chExt cx="9334180" cy="5297825"/>
          </a:xfrm>
        </p:grpSpPr>
        <p:pic>
          <p:nvPicPr>
            <p:cNvPr id="8" name="图片 7"/>
            <p:cNvPicPr>
              <a:picLocks noChangeAspect="1"/>
            </p:cNvPicPr>
            <p:nvPr userDrawn="1"/>
          </p:nvPicPr>
          <p:blipFill rotWithShape="1">
            <a:blip r:embed="rId3" cstate="screen"/>
            <a:srcRect t="66234"/>
            <a:stretch>
              <a:fillRect/>
            </a:stretch>
          </p:blipFill>
          <p:spPr>
            <a:xfrm>
              <a:off x="1354" y="3406746"/>
              <a:ext cx="9141291" cy="1736753"/>
            </a:xfrm>
            <a:prstGeom prst="rect">
              <a:avLst/>
            </a:prstGeom>
          </p:spPr>
        </p:pic>
        <p:pic>
          <p:nvPicPr>
            <p:cNvPr id="9" name="图片 8"/>
            <p:cNvPicPr>
              <a:picLocks noChangeAspect="1"/>
            </p:cNvPicPr>
            <p:nvPr userDrawn="1"/>
          </p:nvPicPr>
          <p:blipFill>
            <a:blip r:embed="rId4" cstate="screen"/>
            <a:stretch>
              <a:fillRect/>
            </a:stretch>
          </p:blipFill>
          <p:spPr>
            <a:xfrm>
              <a:off x="-95090" y="-154326"/>
              <a:ext cx="2460511" cy="1551325"/>
            </a:xfrm>
            <a:prstGeom prst="rect">
              <a:avLst/>
            </a:prstGeom>
          </p:spPr>
        </p:pic>
        <p:pic>
          <p:nvPicPr>
            <p:cNvPr id="10" name="图片 9"/>
            <p:cNvPicPr>
              <a:picLocks noChangeAspect="1"/>
            </p:cNvPicPr>
            <p:nvPr userDrawn="1"/>
          </p:nvPicPr>
          <p:blipFill>
            <a:blip r:embed="rId4" cstate="screen"/>
            <a:stretch>
              <a:fillRect/>
            </a:stretch>
          </p:blipFill>
          <p:spPr>
            <a:xfrm flipH="1">
              <a:off x="6778579" y="-154326"/>
              <a:ext cx="2460511" cy="1551325"/>
            </a:xfrm>
            <a:prstGeom prst="rect">
              <a:avLst/>
            </a:prstGeom>
          </p:spPr>
        </p:pic>
      </p:grpSp>
    </p:spTree>
  </p:cSld>
  <p:clrMapOvr>
    <a:masterClrMapping/>
  </p:clrMapOvr>
  <p:transition spd="slow" advClick="0" advTm="3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0C2D025-6FB7-4902-ADF9-59CDCB9035F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F25734-0651-42A7-B0A0-A7399956BC80}" type="slidenum">
              <a:rPr lang="zh-CN" altLang="en-US" smtClean="0"/>
            </a:fld>
            <a:endParaRPr lang="zh-CN" altLang="en-US"/>
          </a:p>
        </p:txBody>
      </p:sp>
    </p:spTree>
  </p:cSld>
  <p:clrMapOvr>
    <a:masterClrMapping/>
  </p:clrMapOvr>
  <p:transition spd="slow" advClick="0" advTm="3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0C2D025-6FB7-4902-ADF9-59CDCB9035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F25734-0651-42A7-B0A0-A7399956BC80}" type="slidenum">
              <a:rPr lang="zh-CN" altLang="en-US" smtClean="0"/>
            </a:fld>
            <a:endParaRPr lang="zh-CN" altLang="en-US"/>
          </a:p>
        </p:txBody>
      </p:sp>
    </p:spTree>
  </p:cSld>
  <p:clrMapOvr>
    <a:masterClrMapping/>
  </p:clrMapOvr>
  <p:transition spd="slow" advClick="0" advTm="3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628650" y="274638"/>
            <a:ext cx="5762625" cy="4357687"/>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0C2D025-6FB7-4902-ADF9-59CDCB9035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F25734-0651-42A7-B0A0-A7399956BC80}" type="slidenum">
              <a:rPr lang="zh-CN" altLang="en-US" smtClean="0"/>
            </a:fld>
            <a:endParaRPr lang="zh-CN" altLang="en-US"/>
          </a:p>
        </p:txBody>
      </p:sp>
    </p:spTree>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BD8B1463-B9AA-4A1D-852F-4451B68DD23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264AE36-D06C-4AA7-B0F5-DC202A92847D}" type="slidenum">
              <a:rPr lang="zh-CN" altLang="en-US" smtClean="0"/>
            </a:fld>
            <a:endParaRPr lang="zh-CN" altLang="en-US"/>
          </a:p>
        </p:txBody>
      </p:sp>
    </p:spTree>
  </p:cSld>
  <p:clrMapOvr>
    <a:masterClrMapping/>
  </p:clrMapOvr>
  <p:transition spd="slow" advClick="0" advTm="3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screen"/>
          <a:stretch>
            <a:fillRect/>
          </a:stretch>
        </p:blipFill>
        <p:spPr>
          <a:xfrm>
            <a:off x="0" y="-1"/>
            <a:ext cx="9144000" cy="5143500"/>
          </a:xfrm>
          <a:prstGeom prst="rect">
            <a:avLst/>
          </a:prstGeom>
        </p:spPr>
      </p:pic>
      <p:pic>
        <p:nvPicPr>
          <p:cNvPr id="6" name="图片 5"/>
          <p:cNvPicPr>
            <a:picLocks noChangeAspect="1"/>
          </p:cNvPicPr>
          <p:nvPr userDrawn="1"/>
        </p:nvPicPr>
        <p:blipFill>
          <a:blip r:embed="rId3" cstate="print"/>
          <a:stretch>
            <a:fillRect/>
          </a:stretch>
        </p:blipFill>
        <p:spPr>
          <a:xfrm>
            <a:off x="0" y="3848927"/>
            <a:ext cx="9191545" cy="1365391"/>
          </a:xfrm>
          <a:prstGeom prst="rect">
            <a:avLst/>
          </a:prstGeom>
        </p:spPr>
      </p:pic>
      <p:sp>
        <p:nvSpPr>
          <p:cNvPr id="8" name="矩形 7"/>
          <p:cNvSpPr/>
          <p:nvPr userDrawn="1"/>
        </p:nvSpPr>
        <p:spPr>
          <a:xfrm>
            <a:off x="0" y="624113"/>
            <a:ext cx="9144000" cy="4180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userDrawn="1"/>
        </p:nvSpPr>
        <p:spPr>
          <a:xfrm>
            <a:off x="1384300" y="100893"/>
            <a:ext cx="3775393" cy="523220"/>
          </a:xfrm>
          <a:prstGeom prst="rect">
            <a:avLst/>
          </a:prstGeom>
          <a:noFill/>
        </p:spPr>
        <p:txBody>
          <a:bodyPr wrap="non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单击此处添加文字标题</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userDrawn="1"/>
        </p:nvPicPr>
        <p:blipFill>
          <a:blip r:embed="rId4" cstate="screen"/>
          <a:stretch>
            <a:fillRect/>
          </a:stretch>
        </p:blipFill>
        <p:spPr>
          <a:xfrm>
            <a:off x="190500" y="100893"/>
            <a:ext cx="1485900" cy="741566"/>
          </a:xfrm>
          <a:prstGeom prst="rect">
            <a:avLst/>
          </a:prstGeom>
        </p:spPr>
      </p:pic>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showMasterSp="0">
  <p:cSld name="Title Slide">
    <p:bg>
      <p:bgPr>
        <a:solidFill>
          <a:schemeClr val="accent1">
            <a:alpha val="10000"/>
          </a:schemeClr>
        </a:solidFill>
        <a:effectLst/>
      </p:bgPr>
    </p:bg>
    <p:spTree>
      <p:nvGrpSpPr>
        <p:cNvPr id="1" name=""/>
        <p:cNvGrpSpPr/>
        <p:nvPr/>
      </p:nvGrpSpPr>
      <p:grpSpPr>
        <a:xfrm>
          <a:off x="0" y="0"/>
          <a:ext cx="0" cy="0"/>
          <a:chOff x="0" y="0"/>
          <a:chExt cx="0" cy="0"/>
        </a:xfrm>
      </p:grpSpPr>
      <p:grpSp>
        <p:nvGrpSpPr>
          <p:cNvPr id="33" name="Group 32"/>
          <p:cNvGrpSpPr/>
          <p:nvPr userDrawn="1"/>
        </p:nvGrpSpPr>
        <p:grpSpPr>
          <a:xfrm>
            <a:off x="197416" y="0"/>
            <a:ext cx="8946584" cy="5143500"/>
            <a:chOff x="263222" y="0"/>
            <a:chExt cx="11928778" cy="6858000"/>
          </a:xfrm>
        </p:grpSpPr>
        <p:sp>
          <p:nvSpPr>
            <p:cNvPr id="17" name="Freeform: Shape 16"/>
            <p:cNvSpPr/>
            <p:nvPr userDrawn="1"/>
          </p:nvSpPr>
          <p:spPr>
            <a:xfrm>
              <a:off x="673100" y="711200"/>
              <a:ext cx="4613604" cy="6146800"/>
            </a:xfrm>
            <a:custGeom>
              <a:avLst/>
              <a:gdLst>
                <a:gd name="connsiteX0" fmla="*/ 2388507 w 4777014"/>
                <a:gd name="connsiteY0" fmla="*/ 0 h 6364514"/>
                <a:gd name="connsiteX1" fmla="*/ 4777014 w 4777014"/>
                <a:gd name="connsiteY1" fmla="*/ 2388507 h 6364514"/>
                <a:gd name="connsiteX2" fmla="*/ 4777014 w 4777014"/>
                <a:gd name="connsiteY2" fmla="*/ 6364514 h 6364514"/>
                <a:gd name="connsiteX3" fmla="*/ 0 w 4777014"/>
                <a:gd name="connsiteY3" fmla="*/ 6364514 h 6364514"/>
                <a:gd name="connsiteX4" fmla="*/ 0 w 4777014"/>
                <a:gd name="connsiteY4" fmla="*/ 2388507 h 6364514"/>
                <a:gd name="connsiteX5" fmla="*/ 2388507 w 4777014"/>
                <a:gd name="connsiteY5" fmla="*/ 0 h 636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7014" h="6364514">
                  <a:moveTo>
                    <a:pt x="2388507" y="0"/>
                  </a:moveTo>
                  <a:cubicBezTo>
                    <a:pt x="3707643" y="0"/>
                    <a:pt x="4777014" y="1069371"/>
                    <a:pt x="4777014" y="2388507"/>
                  </a:cubicBezTo>
                  <a:lnTo>
                    <a:pt x="4777014" y="6364514"/>
                  </a:lnTo>
                  <a:lnTo>
                    <a:pt x="0" y="6364514"/>
                  </a:lnTo>
                  <a:lnTo>
                    <a:pt x="0" y="2388507"/>
                  </a:lnTo>
                  <a:cubicBezTo>
                    <a:pt x="0" y="1069371"/>
                    <a:pt x="1069371" y="0"/>
                    <a:pt x="2388507" y="0"/>
                  </a:cubicBezTo>
                  <a:close/>
                </a:path>
              </a:pathLst>
            </a:custGeom>
            <a:blipFill rotWithShape="0">
              <a:blip r:embed="rId2"/>
              <a:srcRect/>
              <a:stretch>
                <a:fillRect l="-82359" r="-55420"/>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1015"/>
            </a:p>
          </p:txBody>
        </p:sp>
        <p:sp>
          <p:nvSpPr>
            <p:cNvPr id="24" name="Freeform: Shape 23"/>
            <p:cNvSpPr/>
            <p:nvPr userDrawn="1"/>
          </p:nvSpPr>
          <p:spPr>
            <a:xfrm flipH="1">
              <a:off x="4864977" y="5662185"/>
              <a:ext cx="831605" cy="943827"/>
            </a:xfrm>
            <a:custGeom>
              <a:avLst/>
              <a:gdLst>
                <a:gd name="connsiteX0" fmla="*/ 807129 w 831605"/>
                <a:gd name="connsiteY0" fmla="*/ 894880 h 943827"/>
                <a:gd name="connsiteX1" fmla="*/ 782655 w 831605"/>
                <a:gd name="connsiteY1" fmla="*/ 919353 h 943827"/>
                <a:gd name="connsiteX2" fmla="*/ 807129 w 831605"/>
                <a:gd name="connsiteY2" fmla="*/ 943827 h 943827"/>
                <a:gd name="connsiteX3" fmla="*/ 831603 w 831605"/>
                <a:gd name="connsiteY3" fmla="*/ 919353 h 943827"/>
                <a:gd name="connsiteX4" fmla="*/ 807129 w 831605"/>
                <a:gd name="connsiteY4" fmla="*/ 894880 h 943827"/>
                <a:gd name="connsiteX5" fmla="*/ 695319 w 831605"/>
                <a:gd name="connsiteY5" fmla="*/ 894877 h 943827"/>
                <a:gd name="connsiteX6" fmla="*/ 670845 w 831605"/>
                <a:gd name="connsiteY6" fmla="*/ 919350 h 943827"/>
                <a:gd name="connsiteX7" fmla="*/ 695319 w 831605"/>
                <a:gd name="connsiteY7" fmla="*/ 943824 h 943827"/>
                <a:gd name="connsiteX8" fmla="*/ 719793 w 831605"/>
                <a:gd name="connsiteY8" fmla="*/ 919350 h 943827"/>
                <a:gd name="connsiteX9" fmla="*/ 695319 w 831605"/>
                <a:gd name="connsiteY9" fmla="*/ 894877 h 943827"/>
                <a:gd name="connsiteX10" fmla="*/ 471704 w 831605"/>
                <a:gd name="connsiteY10" fmla="*/ 894876 h 943827"/>
                <a:gd name="connsiteX11" fmla="*/ 447230 w 831605"/>
                <a:gd name="connsiteY11" fmla="*/ 919350 h 943827"/>
                <a:gd name="connsiteX12" fmla="*/ 471704 w 831605"/>
                <a:gd name="connsiteY12" fmla="*/ 943823 h 943827"/>
                <a:gd name="connsiteX13" fmla="*/ 496178 w 831605"/>
                <a:gd name="connsiteY13" fmla="*/ 919350 h 943827"/>
                <a:gd name="connsiteX14" fmla="*/ 471704 w 831605"/>
                <a:gd name="connsiteY14" fmla="*/ 894876 h 943827"/>
                <a:gd name="connsiteX15" fmla="*/ 583512 w 831605"/>
                <a:gd name="connsiteY15" fmla="*/ 894876 h 943827"/>
                <a:gd name="connsiteX16" fmla="*/ 559038 w 831605"/>
                <a:gd name="connsiteY16" fmla="*/ 919350 h 943827"/>
                <a:gd name="connsiteX17" fmla="*/ 583512 w 831605"/>
                <a:gd name="connsiteY17" fmla="*/ 943823 h 943827"/>
                <a:gd name="connsiteX18" fmla="*/ 607985 w 831605"/>
                <a:gd name="connsiteY18" fmla="*/ 919350 h 943827"/>
                <a:gd name="connsiteX19" fmla="*/ 583512 w 831605"/>
                <a:gd name="connsiteY19" fmla="*/ 894876 h 943827"/>
                <a:gd name="connsiteX20" fmla="*/ 248089 w 831605"/>
                <a:gd name="connsiteY20" fmla="*/ 894875 h 943827"/>
                <a:gd name="connsiteX21" fmla="*/ 223615 w 831605"/>
                <a:gd name="connsiteY21" fmla="*/ 919349 h 943827"/>
                <a:gd name="connsiteX22" fmla="*/ 248089 w 831605"/>
                <a:gd name="connsiteY22" fmla="*/ 943822 h 943827"/>
                <a:gd name="connsiteX23" fmla="*/ 272563 w 831605"/>
                <a:gd name="connsiteY23" fmla="*/ 919349 h 943827"/>
                <a:gd name="connsiteX24" fmla="*/ 248089 w 831605"/>
                <a:gd name="connsiteY24" fmla="*/ 894875 h 943827"/>
                <a:gd name="connsiteX25" fmla="*/ 359896 w 831605"/>
                <a:gd name="connsiteY25" fmla="*/ 894875 h 943827"/>
                <a:gd name="connsiteX26" fmla="*/ 335422 w 831605"/>
                <a:gd name="connsiteY26" fmla="*/ 919349 h 943827"/>
                <a:gd name="connsiteX27" fmla="*/ 359896 w 831605"/>
                <a:gd name="connsiteY27" fmla="*/ 943822 h 943827"/>
                <a:gd name="connsiteX28" fmla="*/ 384370 w 831605"/>
                <a:gd name="connsiteY28" fmla="*/ 919349 h 943827"/>
                <a:gd name="connsiteX29" fmla="*/ 359896 w 831605"/>
                <a:gd name="connsiteY29" fmla="*/ 894875 h 943827"/>
                <a:gd name="connsiteX30" fmla="*/ 24474 w 831605"/>
                <a:gd name="connsiteY30" fmla="*/ 894874 h 943827"/>
                <a:gd name="connsiteX31" fmla="*/ 0 w 831605"/>
                <a:gd name="connsiteY31" fmla="*/ 919348 h 943827"/>
                <a:gd name="connsiteX32" fmla="*/ 24474 w 831605"/>
                <a:gd name="connsiteY32" fmla="*/ 943821 h 943827"/>
                <a:gd name="connsiteX33" fmla="*/ 48947 w 831605"/>
                <a:gd name="connsiteY33" fmla="*/ 919348 h 943827"/>
                <a:gd name="connsiteX34" fmla="*/ 24474 w 831605"/>
                <a:gd name="connsiteY34" fmla="*/ 894874 h 943827"/>
                <a:gd name="connsiteX35" fmla="*/ 136281 w 831605"/>
                <a:gd name="connsiteY35" fmla="*/ 894874 h 943827"/>
                <a:gd name="connsiteX36" fmla="*/ 111807 w 831605"/>
                <a:gd name="connsiteY36" fmla="*/ 919348 h 943827"/>
                <a:gd name="connsiteX37" fmla="*/ 136281 w 831605"/>
                <a:gd name="connsiteY37" fmla="*/ 943821 h 943827"/>
                <a:gd name="connsiteX38" fmla="*/ 160755 w 831605"/>
                <a:gd name="connsiteY38" fmla="*/ 919348 h 943827"/>
                <a:gd name="connsiteX39" fmla="*/ 136281 w 831605"/>
                <a:gd name="connsiteY39" fmla="*/ 894874 h 943827"/>
                <a:gd name="connsiteX40" fmla="*/ 807129 w 831605"/>
                <a:gd name="connsiteY40" fmla="*/ 767041 h 943827"/>
                <a:gd name="connsiteX41" fmla="*/ 782655 w 831605"/>
                <a:gd name="connsiteY41" fmla="*/ 791515 h 943827"/>
                <a:gd name="connsiteX42" fmla="*/ 807129 w 831605"/>
                <a:gd name="connsiteY42" fmla="*/ 815989 h 943827"/>
                <a:gd name="connsiteX43" fmla="*/ 831603 w 831605"/>
                <a:gd name="connsiteY43" fmla="*/ 791515 h 943827"/>
                <a:gd name="connsiteX44" fmla="*/ 807129 w 831605"/>
                <a:gd name="connsiteY44" fmla="*/ 767041 h 943827"/>
                <a:gd name="connsiteX45" fmla="*/ 695319 w 831605"/>
                <a:gd name="connsiteY45" fmla="*/ 767038 h 943827"/>
                <a:gd name="connsiteX46" fmla="*/ 670845 w 831605"/>
                <a:gd name="connsiteY46" fmla="*/ 791511 h 943827"/>
                <a:gd name="connsiteX47" fmla="*/ 695319 w 831605"/>
                <a:gd name="connsiteY47" fmla="*/ 815985 h 943827"/>
                <a:gd name="connsiteX48" fmla="*/ 719793 w 831605"/>
                <a:gd name="connsiteY48" fmla="*/ 791511 h 943827"/>
                <a:gd name="connsiteX49" fmla="*/ 695319 w 831605"/>
                <a:gd name="connsiteY49" fmla="*/ 767038 h 943827"/>
                <a:gd name="connsiteX50" fmla="*/ 471704 w 831605"/>
                <a:gd name="connsiteY50" fmla="*/ 767037 h 943827"/>
                <a:gd name="connsiteX51" fmla="*/ 447230 w 831605"/>
                <a:gd name="connsiteY51" fmla="*/ 791510 h 943827"/>
                <a:gd name="connsiteX52" fmla="*/ 471704 w 831605"/>
                <a:gd name="connsiteY52" fmla="*/ 815984 h 943827"/>
                <a:gd name="connsiteX53" fmla="*/ 496178 w 831605"/>
                <a:gd name="connsiteY53" fmla="*/ 791510 h 943827"/>
                <a:gd name="connsiteX54" fmla="*/ 471704 w 831605"/>
                <a:gd name="connsiteY54" fmla="*/ 767037 h 943827"/>
                <a:gd name="connsiteX55" fmla="*/ 583512 w 831605"/>
                <a:gd name="connsiteY55" fmla="*/ 767037 h 943827"/>
                <a:gd name="connsiteX56" fmla="*/ 559038 w 831605"/>
                <a:gd name="connsiteY56" fmla="*/ 791510 h 943827"/>
                <a:gd name="connsiteX57" fmla="*/ 583512 w 831605"/>
                <a:gd name="connsiteY57" fmla="*/ 815984 h 943827"/>
                <a:gd name="connsiteX58" fmla="*/ 607985 w 831605"/>
                <a:gd name="connsiteY58" fmla="*/ 791510 h 943827"/>
                <a:gd name="connsiteX59" fmla="*/ 583512 w 831605"/>
                <a:gd name="connsiteY59" fmla="*/ 767037 h 943827"/>
                <a:gd name="connsiteX60" fmla="*/ 248089 w 831605"/>
                <a:gd name="connsiteY60" fmla="*/ 767036 h 943827"/>
                <a:gd name="connsiteX61" fmla="*/ 223615 w 831605"/>
                <a:gd name="connsiteY61" fmla="*/ 791509 h 943827"/>
                <a:gd name="connsiteX62" fmla="*/ 248089 w 831605"/>
                <a:gd name="connsiteY62" fmla="*/ 815983 h 943827"/>
                <a:gd name="connsiteX63" fmla="*/ 272563 w 831605"/>
                <a:gd name="connsiteY63" fmla="*/ 791509 h 943827"/>
                <a:gd name="connsiteX64" fmla="*/ 248089 w 831605"/>
                <a:gd name="connsiteY64" fmla="*/ 767036 h 943827"/>
                <a:gd name="connsiteX65" fmla="*/ 359896 w 831605"/>
                <a:gd name="connsiteY65" fmla="*/ 767036 h 943827"/>
                <a:gd name="connsiteX66" fmla="*/ 335422 w 831605"/>
                <a:gd name="connsiteY66" fmla="*/ 791509 h 943827"/>
                <a:gd name="connsiteX67" fmla="*/ 359896 w 831605"/>
                <a:gd name="connsiteY67" fmla="*/ 815983 h 943827"/>
                <a:gd name="connsiteX68" fmla="*/ 384370 w 831605"/>
                <a:gd name="connsiteY68" fmla="*/ 791509 h 943827"/>
                <a:gd name="connsiteX69" fmla="*/ 359896 w 831605"/>
                <a:gd name="connsiteY69" fmla="*/ 767036 h 943827"/>
                <a:gd name="connsiteX70" fmla="*/ 24474 w 831605"/>
                <a:gd name="connsiteY70" fmla="*/ 767035 h 943827"/>
                <a:gd name="connsiteX71" fmla="*/ 0 w 831605"/>
                <a:gd name="connsiteY71" fmla="*/ 791509 h 943827"/>
                <a:gd name="connsiteX72" fmla="*/ 24474 w 831605"/>
                <a:gd name="connsiteY72" fmla="*/ 815982 h 943827"/>
                <a:gd name="connsiteX73" fmla="*/ 48947 w 831605"/>
                <a:gd name="connsiteY73" fmla="*/ 791509 h 943827"/>
                <a:gd name="connsiteX74" fmla="*/ 24474 w 831605"/>
                <a:gd name="connsiteY74" fmla="*/ 767035 h 943827"/>
                <a:gd name="connsiteX75" fmla="*/ 136281 w 831605"/>
                <a:gd name="connsiteY75" fmla="*/ 767035 h 943827"/>
                <a:gd name="connsiteX76" fmla="*/ 111807 w 831605"/>
                <a:gd name="connsiteY76" fmla="*/ 791509 h 943827"/>
                <a:gd name="connsiteX77" fmla="*/ 136281 w 831605"/>
                <a:gd name="connsiteY77" fmla="*/ 815982 h 943827"/>
                <a:gd name="connsiteX78" fmla="*/ 160755 w 831605"/>
                <a:gd name="connsiteY78" fmla="*/ 791509 h 943827"/>
                <a:gd name="connsiteX79" fmla="*/ 136281 w 831605"/>
                <a:gd name="connsiteY79" fmla="*/ 767035 h 943827"/>
                <a:gd name="connsiteX80" fmla="*/ 807130 w 831605"/>
                <a:gd name="connsiteY80" fmla="*/ 639202 h 943827"/>
                <a:gd name="connsiteX81" fmla="*/ 782657 w 831605"/>
                <a:gd name="connsiteY81" fmla="*/ 663676 h 943827"/>
                <a:gd name="connsiteX82" fmla="*/ 807130 w 831605"/>
                <a:gd name="connsiteY82" fmla="*/ 688149 h 943827"/>
                <a:gd name="connsiteX83" fmla="*/ 831603 w 831605"/>
                <a:gd name="connsiteY83" fmla="*/ 663676 h 943827"/>
                <a:gd name="connsiteX84" fmla="*/ 807130 w 831605"/>
                <a:gd name="connsiteY84" fmla="*/ 639202 h 943827"/>
                <a:gd name="connsiteX85" fmla="*/ 695319 w 831605"/>
                <a:gd name="connsiteY85" fmla="*/ 639199 h 943827"/>
                <a:gd name="connsiteX86" fmla="*/ 670845 w 831605"/>
                <a:gd name="connsiteY86" fmla="*/ 663672 h 943827"/>
                <a:gd name="connsiteX87" fmla="*/ 695319 w 831605"/>
                <a:gd name="connsiteY87" fmla="*/ 688146 h 943827"/>
                <a:gd name="connsiteX88" fmla="*/ 719793 w 831605"/>
                <a:gd name="connsiteY88" fmla="*/ 663672 h 943827"/>
                <a:gd name="connsiteX89" fmla="*/ 695319 w 831605"/>
                <a:gd name="connsiteY89" fmla="*/ 639199 h 943827"/>
                <a:gd name="connsiteX90" fmla="*/ 471704 w 831605"/>
                <a:gd name="connsiteY90" fmla="*/ 639198 h 943827"/>
                <a:gd name="connsiteX91" fmla="*/ 447230 w 831605"/>
                <a:gd name="connsiteY91" fmla="*/ 663671 h 943827"/>
                <a:gd name="connsiteX92" fmla="*/ 471704 w 831605"/>
                <a:gd name="connsiteY92" fmla="*/ 688145 h 943827"/>
                <a:gd name="connsiteX93" fmla="*/ 496178 w 831605"/>
                <a:gd name="connsiteY93" fmla="*/ 663671 h 943827"/>
                <a:gd name="connsiteX94" fmla="*/ 471704 w 831605"/>
                <a:gd name="connsiteY94" fmla="*/ 639198 h 943827"/>
                <a:gd name="connsiteX95" fmla="*/ 583512 w 831605"/>
                <a:gd name="connsiteY95" fmla="*/ 639198 h 943827"/>
                <a:gd name="connsiteX96" fmla="*/ 559038 w 831605"/>
                <a:gd name="connsiteY96" fmla="*/ 663671 h 943827"/>
                <a:gd name="connsiteX97" fmla="*/ 583512 w 831605"/>
                <a:gd name="connsiteY97" fmla="*/ 688145 h 943827"/>
                <a:gd name="connsiteX98" fmla="*/ 607985 w 831605"/>
                <a:gd name="connsiteY98" fmla="*/ 663671 h 943827"/>
                <a:gd name="connsiteX99" fmla="*/ 583512 w 831605"/>
                <a:gd name="connsiteY99" fmla="*/ 639198 h 943827"/>
                <a:gd name="connsiteX100" fmla="*/ 248089 w 831605"/>
                <a:gd name="connsiteY100" fmla="*/ 639197 h 943827"/>
                <a:gd name="connsiteX101" fmla="*/ 223615 w 831605"/>
                <a:gd name="connsiteY101" fmla="*/ 663670 h 943827"/>
                <a:gd name="connsiteX102" fmla="*/ 248089 w 831605"/>
                <a:gd name="connsiteY102" fmla="*/ 688144 h 943827"/>
                <a:gd name="connsiteX103" fmla="*/ 272563 w 831605"/>
                <a:gd name="connsiteY103" fmla="*/ 663670 h 943827"/>
                <a:gd name="connsiteX104" fmla="*/ 248089 w 831605"/>
                <a:gd name="connsiteY104" fmla="*/ 639197 h 943827"/>
                <a:gd name="connsiteX105" fmla="*/ 359896 w 831605"/>
                <a:gd name="connsiteY105" fmla="*/ 639197 h 943827"/>
                <a:gd name="connsiteX106" fmla="*/ 335422 w 831605"/>
                <a:gd name="connsiteY106" fmla="*/ 663670 h 943827"/>
                <a:gd name="connsiteX107" fmla="*/ 359896 w 831605"/>
                <a:gd name="connsiteY107" fmla="*/ 688144 h 943827"/>
                <a:gd name="connsiteX108" fmla="*/ 384370 w 831605"/>
                <a:gd name="connsiteY108" fmla="*/ 663670 h 943827"/>
                <a:gd name="connsiteX109" fmla="*/ 359896 w 831605"/>
                <a:gd name="connsiteY109" fmla="*/ 639197 h 943827"/>
                <a:gd name="connsiteX110" fmla="*/ 24474 w 831605"/>
                <a:gd name="connsiteY110" fmla="*/ 639196 h 943827"/>
                <a:gd name="connsiteX111" fmla="*/ 0 w 831605"/>
                <a:gd name="connsiteY111" fmla="*/ 663669 h 943827"/>
                <a:gd name="connsiteX112" fmla="*/ 24474 w 831605"/>
                <a:gd name="connsiteY112" fmla="*/ 688143 h 943827"/>
                <a:gd name="connsiteX113" fmla="*/ 48947 w 831605"/>
                <a:gd name="connsiteY113" fmla="*/ 663669 h 943827"/>
                <a:gd name="connsiteX114" fmla="*/ 24474 w 831605"/>
                <a:gd name="connsiteY114" fmla="*/ 639196 h 943827"/>
                <a:gd name="connsiteX115" fmla="*/ 136281 w 831605"/>
                <a:gd name="connsiteY115" fmla="*/ 639196 h 943827"/>
                <a:gd name="connsiteX116" fmla="*/ 111807 w 831605"/>
                <a:gd name="connsiteY116" fmla="*/ 663669 h 943827"/>
                <a:gd name="connsiteX117" fmla="*/ 136281 w 831605"/>
                <a:gd name="connsiteY117" fmla="*/ 688143 h 943827"/>
                <a:gd name="connsiteX118" fmla="*/ 160755 w 831605"/>
                <a:gd name="connsiteY118" fmla="*/ 663669 h 943827"/>
                <a:gd name="connsiteX119" fmla="*/ 136281 w 831605"/>
                <a:gd name="connsiteY119" fmla="*/ 639196 h 943827"/>
                <a:gd name="connsiteX120" fmla="*/ 807130 w 831605"/>
                <a:gd name="connsiteY120" fmla="*/ 511364 h 943827"/>
                <a:gd name="connsiteX121" fmla="*/ 782657 w 831605"/>
                <a:gd name="connsiteY121" fmla="*/ 535838 h 943827"/>
                <a:gd name="connsiteX122" fmla="*/ 807130 w 831605"/>
                <a:gd name="connsiteY122" fmla="*/ 560311 h 943827"/>
                <a:gd name="connsiteX123" fmla="*/ 831603 w 831605"/>
                <a:gd name="connsiteY123" fmla="*/ 535838 h 943827"/>
                <a:gd name="connsiteX124" fmla="*/ 807130 w 831605"/>
                <a:gd name="connsiteY124" fmla="*/ 511364 h 943827"/>
                <a:gd name="connsiteX125" fmla="*/ 471704 w 831605"/>
                <a:gd name="connsiteY125" fmla="*/ 511359 h 943827"/>
                <a:gd name="connsiteX126" fmla="*/ 447230 w 831605"/>
                <a:gd name="connsiteY126" fmla="*/ 535832 h 943827"/>
                <a:gd name="connsiteX127" fmla="*/ 471704 w 831605"/>
                <a:gd name="connsiteY127" fmla="*/ 560306 h 943827"/>
                <a:gd name="connsiteX128" fmla="*/ 496178 w 831605"/>
                <a:gd name="connsiteY128" fmla="*/ 535832 h 943827"/>
                <a:gd name="connsiteX129" fmla="*/ 471704 w 831605"/>
                <a:gd name="connsiteY129" fmla="*/ 511359 h 943827"/>
                <a:gd name="connsiteX130" fmla="*/ 583512 w 831605"/>
                <a:gd name="connsiteY130" fmla="*/ 511359 h 943827"/>
                <a:gd name="connsiteX131" fmla="*/ 559038 w 831605"/>
                <a:gd name="connsiteY131" fmla="*/ 535832 h 943827"/>
                <a:gd name="connsiteX132" fmla="*/ 583512 w 831605"/>
                <a:gd name="connsiteY132" fmla="*/ 560306 h 943827"/>
                <a:gd name="connsiteX133" fmla="*/ 607985 w 831605"/>
                <a:gd name="connsiteY133" fmla="*/ 535832 h 943827"/>
                <a:gd name="connsiteX134" fmla="*/ 583512 w 831605"/>
                <a:gd name="connsiteY134" fmla="*/ 511359 h 943827"/>
                <a:gd name="connsiteX135" fmla="*/ 695319 w 831605"/>
                <a:gd name="connsiteY135" fmla="*/ 511359 h 943827"/>
                <a:gd name="connsiteX136" fmla="*/ 670845 w 831605"/>
                <a:gd name="connsiteY136" fmla="*/ 535833 h 943827"/>
                <a:gd name="connsiteX137" fmla="*/ 695319 w 831605"/>
                <a:gd name="connsiteY137" fmla="*/ 560307 h 943827"/>
                <a:gd name="connsiteX138" fmla="*/ 719793 w 831605"/>
                <a:gd name="connsiteY138" fmla="*/ 535833 h 943827"/>
                <a:gd name="connsiteX139" fmla="*/ 695319 w 831605"/>
                <a:gd name="connsiteY139" fmla="*/ 511359 h 943827"/>
                <a:gd name="connsiteX140" fmla="*/ 248089 w 831605"/>
                <a:gd name="connsiteY140" fmla="*/ 511358 h 943827"/>
                <a:gd name="connsiteX141" fmla="*/ 223615 w 831605"/>
                <a:gd name="connsiteY141" fmla="*/ 535831 h 943827"/>
                <a:gd name="connsiteX142" fmla="*/ 248089 w 831605"/>
                <a:gd name="connsiteY142" fmla="*/ 560305 h 943827"/>
                <a:gd name="connsiteX143" fmla="*/ 272563 w 831605"/>
                <a:gd name="connsiteY143" fmla="*/ 535831 h 943827"/>
                <a:gd name="connsiteX144" fmla="*/ 248089 w 831605"/>
                <a:gd name="connsiteY144" fmla="*/ 511358 h 943827"/>
                <a:gd name="connsiteX145" fmla="*/ 359896 w 831605"/>
                <a:gd name="connsiteY145" fmla="*/ 511358 h 943827"/>
                <a:gd name="connsiteX146" fmla="*/ 335422 w 831605"/>
                <a:gd name="connsiteY146" fmla="*/ 535831 h 943827"/>
                <a:gd name="connsiteX147" fmla="*/ 359896 w 831605"/>
                <a:gd name="connsiteY147" fmla="*/ 560305 h 943827"/>
                <a:gd name="connsiteX148" fmla="*/ 384370 w 831605"/>
                <a:gd name="connsiteY148" fmla="*/ 535831 h 943827"/>
                <a:gd name="connsiteX149" fmla="*/ 359896 w 831605"/>
                <a:gd name="connsiteY149" fmla="*/ 511358 h 943827"/>
                <a:gd name="connsiteX150" fmla="*/ 24474 w 831605"/>
                <a:gd name="connsiteY150" fmla="*/ 511357 h 943827"/>
                <a:gd name="connsiteX151" fmla="*/ 0 w 831605"/>
                <a:gd name="connsiteY151" fmla="*/ 535830 h 943827"/>
                <a:gd name="connsiteX152" fmla="*/ 24474 w 831605"/>
                <a:gd name="connsiteY152" fmla="*/ 560304 h 943827"/>
                <a:gd name="connsiteX153" fmla="*/ 48947 w 831605"/>
                <a:gd name="connsiteY153" fmla="*/ 535830 h 943827"/>
                <a:gd name="connsiteX154" fmla="*/ 24474 w 831605"/>
                <a:gd name="connsiteY154" fmla="*/ 511357 h 943827"/>
                <a:gd name="connsiteX155" fmla="*/ 136281 w 831605"/>
                <a:gd name="connsiteY155" fmla="*/ 511357 h 943827"/>
                <a:gd name="connsiteX156" fmla="*/ 111807 w 831605"/>
                <a:gd name="connsiteY156" fmla="*/ 535830 h 943827"/>
                <a:gd name="connsiteX157" fmla="*/ 136281 w 831605"/>
                <a:gd name="connsiteY157" fmla="*/ 560304 h 943827"/>
                <a:gd name="connsiteX158" fmla="*/ 160755 w 831605"/>
                <a:gd name="connsiteY158" fmla="*/ 535830 h 943827"/>
                <a:gd name="connsiteX159" fmla="*/ 136281 w 831605"/>
                <a:gd name="connsiteY159" fmla="*/ 511357 h 943827"/>
                <a:gd name="connsiteX160" fmla="*/ 807131 w 831605"/>
                <a:gd name="connsiteY160" fmla="*/ 383525 h 943827"/>
                <a:gd name="connsiteX161" fmla="*/ 782657 w 831605"/>
                <a:gd name="connsiteY161" fmla="*/ 407998 h 943827"/>
                <a:gd name="connsiteX162" fmla="*/ 807131 w 831605"/>
                <a:gd name="connsiteY162" fmla="*/ 432472 h 943827"/>
                <a:gd name="connsiteX163" fmla="*/ 831604 w 831605"/>
                <a:gd name="connsiteY163" fmla="*/ 407998 h 943827"/>
                <a:gd name="connsiteX164" fmla="*/ 807131 w 831605"/>
                <a:gd name="connsiteY164" fmla="*/ 383525 h 943827"/>
                <a:gd name="connsiteX165" fmla="*/ 695319 w 831605"/>
                <a:gd name="connsiteY165" fmla="*/ 383520 h 943827"/>
                <a:gd name="connsiteX166" fmla="*/ 670845 w 831605"/>
                <a:gd name="connsiteY166" fmla="*/ 407994 h 943827"/>
                <a:gd name="connsiteX167" fmla="*/ 695319 w 831605"/>
                <a:gd name="connsiteY167" fmla="*/ 432468 h 943827"/>
                <a:gd name="connsiteX168" fmla="*/ 719793 w 831605"/>
                <a:gd name="connsiteY168" fmla="*/ 407994 h 943827"/>
                <a:gd name="connsiteX169" fmla="*/ 695319 w 831605"/>
                <a:gd name="connsiteY169" fmla="*/ 383520 h 943827"/>
                <a:gd name="connsiteX170" fmla="*/ 248089 w 831605"/>
                <a:gd name="connsiteY170" fmla="*/ 383519 h 943827"/>
                <a:gd name="connsiteX171" fmla="*/ 223615 w 831605"/>
                <a:gd name="connsiteY171" fmla="*/ 407992 h 943827"/>
                <a:gd name="connsiteX172" fmla="*/ 248089 w 831605"/>
                <a:gd name="connsiteY172" fmla="*/ 432466 h 943827"/>
                <a:gd name="connsiteX173" fmla="*/ 272563 w 831605"/>
                <a:gd name="connsiteY173" fmla="*/ 407992 h 943827"/>
                <a:gd name="connsiteX174" fmla="*/ 248089 w 831605"/>
                <a:gd name="connsiteY174" fmla="*/ 383519 h 943827"/>
                <a:gd name="connsiteX175" fmla="*/ 359896 w 831605"/>
                <a:gd name="connsiteY175" fmla="*/ 383519 h 943827"/>
                <a:gd name="connsiteX176" fmla="*/ 335422 w 831605"/>
                <a:gd name="connsiteY176" fmla="*/ 407992 h 943827"/>
                <a:gd name="connsiteX177" fmla="*/ 359896 w 831605"/>
                <a:gd name="connsiteY177" fmla="*/ 432466 h 943827"/>
                <a:gd name="connsiteX178" fmla="*/ 384370 w 831605"/>
                <a:gd name="connsiteY178" fmla="*/ 407992 h 943827"/>
                <a:gd name="connsiteX179" fmla="*/ 359896 w 831605"/>
                <a:gd name="connsiteY179" fmla="*/ 383519 h 943827"/>
                <a:gd name="connsiteX180" fmla="*/ 471704 w 831605"/>
                <a:gd name="connsiteY180" fmla="*/ 383519 h 943827"/>
                <a:gd name="connsiteX181" fmla="*/ 447230 w 831605"/>
                <a:gd name="connsiteY181" fmla="*/ 407993 h 943827"/>
                <a:gd name="connsiteX182" fmla="*/ 471704 w 831605"/>
                <a:gd name="connsiteY182" fmla="*/ 432467 h 943827"/>
                <a:gd name="connsiteX183" fmla="*/ 496178 w 831605"/>
                <a:gd name="connsiteY183" fmla="*/ 407993 h 943827"/>
                <a:gd name="connsiteX184" fmla="*/ 471704 w 831605"/>
                <a:gd name="connsiteY184" fmla="*/ 383519 h 943827"/>
                <a:gd name="connsiteX185" fmla="*/ 583512 w 831605"/>
                <a:gd name="connsiteY185" fmla="*/ 383519 h 943827"/>
                <a:gd name="connsiteX186" fmla="*/ 559038 w 831605"/>
                <a:gd name="connsiteY186" fmla="*/ 407993 h 943827"/>
                <a:gd name="connsiteX187" fmla="*/ 583512 w 831605"/>
                <a:gd name="connsiteY187" fmla="*/ 432467 h 943827"/>
                <a:gd name="connsiteX188" fmla="*/ 607985 w 831605"/>
                <a:gd name="connsiteY188" fmla="*/ 407993 h 943827"/>
                <a:gd name="connsiteX189" fmla="*/ 583512 w 831605"/>
                <a:gd name="connsiteY189" fmla="*/ 383519 h 943827"/>
                <a:gd name="connsiteX190" fmla="*/ 24474 w 831605"/>
                <a:gd name="connsiteY190" fmla="*/ 383518 h 943827"/>
                <a:gd name="connsiteX191" fmla="*/ 0 w 831605"/>
                <a:gd name="connsiteY191" fmla="*/ 407991 h 943827"/>
                <a:gd name="connsiteX192" fmla="*/ 24474 w 831605"/>
                <a:gd name="connsiteY192" fmla="*/ 432465 h 943827"/>
                <a:gd name="connsiteX193" fmla="*/ 48947 w 831605"/>
                <a:gd name="connsiteY193" fmla="*/ 407991 h 943827"/>
                <a:gd name="connsiteX194" fmla="*/ 24474 w 831605"/>
                <a:gd name="connsiteY194" fmla="*/ 383518 h 943827"/>
                <a:gd name="connsiteX195" fmla="*/ 136281 w 831605"/>
                <a:gd name="connsiteY195" fmla="*/ 383518 h 943827"/>
                <a:gd name="connsiteX196" fmla="*/ 111807 w 831605"/>
                <a:gd name="connsiteY196" fmla="*/ 407991 h 943827"/>
                <a:gd name="connsiteX197" fmla="*/ 136281 w 831605"/>
                <a:gd name="connsiteY197" fmla="*/ 432465 h 943827"/>
                <a:gd name="connsiteX198" fmla="*/ 160755 w 831605"/>
                <a:gd name="connsiteY198" fmla="*/ 407991 h 943827"/>
                <a:gd name="connsiteX199" fmla="*/ 136281 w 831605"/>
                <a:gd name="connsiteY199" fmla="*/ 383518 h 943827"/>
                <a:gd name="connsiteX200" fmla="*/ 807131 w 831605"/>
                <a:gd name="connsiteY200" fmla="*/ 255687 h 943827"/>
                <a:gd name="connsiteX201" fmla="*/ 782657 w 831605"/>
                <a:gd name="connsiteY201" fmla="*/ 280160 h 943827"/>
                <a:gd name="connsiteX202" fmla="*/ 807131 w 831605"/>
                <a:gd name="connsiteY202" fmla="*/ 304634 h 943827"/>
                <a:gd name="connsiteX203" fmla="*/ 831604 w 831605"/>
                <a:gd name="connsiteY203" fmla="*/ 280160 h 943827"/>
                <a:gd name="connsiteX204" fmla="*/ 807131 w 831605"/>
                <a:gd name="connsiteY204" fmla="*/ 255687 h 943827"/>
                <a:gd name="connsiteX205" fmla="*/ 695319 w 831605"/>
                <a:gd name="connsiteY205" fmla="*/ 255681 h 943827"/>
                <a:gd name="connsiteX206" fmla="*/ 670845 w 831605"/>
                <a:gd name="connsiteY206" fmla="*/ 280155 h 943827"/>
                <a:gd name="connsiteX207" fmla="*/ 695319 w 831605"/>
                <a:gd name="connsiteY207" fmla="*/ 304628 h 943827"/>
                <a:gd name="connsiteX208" fmla="*/ 719793 w 831605"/>
                <a:gd name="connsiteY208" fmla="*/ 280155 h 943827"/>
                <a:gd name="connsiteX209" fmla="*/ 695319 w 831605"/>
                <a:gd name="connsiteY209" fmla="*/ 255681 h 943827"/>
                <a:gd name="connsiteX210" fmla="*/ 471704 w 831605"/>
                <a:gd name="connsiteY210" fmla="*/ 255680 h 943827"/>
                <a:gd name="connsiteX211" fmla="*/ 447230 w 831605"/>
                <a:gd name="connsiteY211" fmla="*/ 280154 h 943827"/>
                <a:gd name="connsiteX212" fmla="*/ 471704 w 831605"/>
                <a:gd name="connsiteY212" fmla="*/ 304628 h 943827"/>
                <a:gd name="connsiteX213" fmla="*/ 496178 w 831605"/>
                <a:gd name="connsiteY213" fmla="*/ 280154 h 943827"/>
                <a:gd name="connsiteX214" fmla="*/ 471704 w 831605"/>
                <a:gd name="connsiteY214" fmla="*/ 255680 h 943827"/>
                <a:gd name="connsiteX215" fmla="*/ 583512 w 831605"/>
                <a:gd name="connsiteY215" fmla="*/ 255680 h 943827"/>
                <a:gd name="connsiteX216" fmla="*/ 559038 w 831605"/>
                <a:gd name="connsiteY216" fmla="*/ 280154 h 943827"/>
                <a:gd name="connsiteX217" fmla="*/ 583512 w 831605"/>
                <a:gd name="connsiteY217" fmla="*/ 304628 h 943827"/>
                <a:gd name="connsiteX218" fmla="*/ 607985 w 831605"/>
                <a:gd name="connsiteY218" fmla="*/ 280154 h 943827"/>
                <a:gd name="connsiteX219" fmla="*/ 583512 w 831605"/>
                <a:gd name="connsiteY219" fmla="*/ 255680 h 943827"/>
                <a:gd name="connsiteX220" fmla="*/ 248089 w 831605"/>
                <a:gd name="connsiteY220" fmla="*/ 255679 h 943827"/>
                <a:gd name="connsiteX221" fmla="*/ 223615 w 831605"/>
                <a:gd name="connsiteY221" fmla="*/ 280153 h 943827"/>
                <a:gd name="connsiteX222" fmla="*/ 248089 w 831605"/>
                <a:gd name="connsiteY222" fmla="*/ 304627 h 943827"/>
                <a:gd name="connsiteX223" fmla="*/ 272563 w 831605"/>
                <a:gd name="connsiteY223" fmla="*/ 280153 h 943827"/>
                <a:gd name="connsiteX224" fmla="*/ 248089 w 831605"/>
                <a:gd name="connsiteY224" fmla="*/ 255679 h 943827"/>
                <a:gd name="connsiteX225" fmla="*/ 359896 w 831605"/>
                <a:gd name="connsiteY225" fmla="*/ 255679 h 943827"/>
                <a:gd name="connsiteX226" fmla="*/ 335422 w 831605"/>
                <a:gd name="connsiteY226" fmla="*/ 280153 h 943827"/>
                <a:gd name="connsiteX227" fmla="*/ 359896 w 831605"/>
                <a:gd name="connsiteY227" fmla="*/ 304627 h 943827"/>
                <a:gd name="connsiteX228" fmla="*/ 384370 w 831605"/>
                <a:gd name="connsiteY228" fmla="*/ 280153 h 943827"/>
                <a:gd name="connsiteX229" fmla="*/ 359896 w 831605"/>
                <a:gd name="connsiteY229" fmla="*/ 255679 h 943827"/>
                <a:gd name="connsiteX230" fmla="*/ 24474 w 831605"/>
                <a:gd name="connsiteY230" fmla="*/ 255678 h 943827"/>
                <a:gd name="connsiteX231" fmla="*/ 0 w 831605"/>
                <a:gd name="connsiteY231" fmla="*/ 280152 h 943827"/>
                <a:gd name="connsiteX232" fmla="*/ 24474 w 831605"/>
                <a:gd name="connsiteY232" fmla="*/ 304626 h 943827"/>
                <a:gd name="connsiteX233" fmla="*/ 48947 w 831605"/>
                <a:gd name="connsiteY233" fmla="*/ 280152 h 943827"/>
                <a:gd name="connsiteX234" fmla="*/ 24474 w 831605"/>
                <a:gd name="connsiteY234" fmla="*/ 255678 h 943827"/>
                <a:gd name="connsiteX235" fmla="*/ 136281 w 831605"/>
                <a:gd name="connsiteY235" fmla="*/ 255678 h 943827"/>
                <a:gd name="connsiteX236" fmla="*/ 111807 w 831605"/>
                <a:gd name="connsiteY236" fmla="*/ 280152 h 943827"/>
                <a:gd name="connsiteX237" fmla="*/ 136281 w 831605"/>
                <a:gd name="connsiteY237" fmla="*/ 304626 h 943827"/>
                <a:gd name="connsiteX238" fmla="*/ 160755 w 831605"/>
                <a:gd name="connsiteY238" fmla="*/ 280152 h 943827"/>
                <a:gd name="connsiteX239" fmla="*/ 136281 w 831605"/>
                <a:gd name="connsiteY239" fmla="*/ 255678 h 943827"/>
                <a:gd name="connsiteX240" fmla="*/ 807132 w 831605"/>
                <a:gd name="connsiteY240" fmla="*/ 127847 h 943827"/>
                <a:gd name="connsiteX241" fmla="*/ 782659 w 831605"/>
                <a:gd name="connsiteY241" fmla="*/ 152321 h 943827"/>
                <a:gd name="connsiteX242" fmla="*/ 807132 w 831605"/>
                <a:gd name="connsiteY242" fmla="*/ 176795 h 943827"/>
                <a:gd name="connsiteX243" fmla="*/ 831605 w 831605"/>
                <a:gd name="connsiteY243" fmla="*/ 152321 h 943827"/>
                <a:gd name="connsiteX244" fmla="*/ 807132 w 831605"/>
                <a:gd name="connsiteY244" fmla="*/ 127847 h 943827"/>
                <a:gd name="connsiteX245" fmla="*/ 583512 w 831605"/>
                <a:gd name="connsiteY245" fmla="*/ 127842 h 943827"/>
                <a:gd name="connsiteX246" fmla="*/ 559038 w 831605"/>
                <a:gd name="connsiteY246" fmla="*/ 152316 h 943827"/>
                <a:gd name="connsiteX247" fmla="*/ 583512 w 831605"/>
                <a:gd name="connsiteY247" fmla="*/ 176789 h 943827"/>
                <a:gd name="connsiteX248" fmla="*/ 607985 w 831605"/>
                <a:gd name="connsiteY248" fmla="*/ 152316 h 943827"/>
                <a:gd name="connsiteX249" fmla="*/ 583512 w 831605"/>
                <a:gd name="connsiteY249" fmla="*/ 127842 h 943827"/>
                <a:gd name="connsiteX250" fmla="*/ 695319 w 831605"/>
                <a:gd name="connsiteY250" fmla="*/ 127842 h 943827"/>
                <a:gd name="connsiteX251" fmla="*/ 670845 w 831605"/>
                <a:gd name="connsiteY251" fmla="*/ 152316 h 943827"/>
                <a:gd name="connsiteX252" fmla="*/ 695319 w 831605"/>
                <a:gd name="connsiteY252" fmla="*/ 176789 h 943827"/>
                <a:gd name="connsiteX253" fmla="*/ 719793 w 831605"/>
                <a:gd name="connsiteY253" fmla="*/ 152316 h 943827"/>
                <a:gd name="connsiteX254" fmla="*/ 695319 w 831605"/>
                <a:gd name="connsiteY254" fmla="*/ 127842 h 943827"/>
                <a:gd name="connsiteX255" fmla="*/ 359896 w 831605"/>
                <a:gd name="connsiteY255" fmla="*/ 127841 h 943827"/>
                <a:gd name="connsiteX256" fmla="*/ 335422 w 831605"/>
                <a:gd name="connsiteY256" fmla="*/ 152315 h 943827"/>
                <a:gd name="connsiteX257" fmla="*/ 359896 w 831605"/>
                <a:gd name="connsiteY257" fmla="*/ 176788 h 943827"/>
                <a:gd name="connsiteX258" fmla="*/ 384370 w 831605"/>
                <a:gd name="connsiteY258" fmla="*/ 152315 h 943827"/>
                <a:gd name="connsiteX259" fmla="*/ 359896 w 831605"/>
                <a:gd name="connsiteY259" fmla="*/ 127841 h 943827"/>
                <a:gd name="connsiteX260" fmla="*/ 471704 w 831605"/>
                <a:gd name="connsiteY260" fmla="*/ 127841 h 943827"/>
                <a:gd name="connsiteX261" fmla="*/ 447230 w 831605"/>
                <a:gd name="connsiteY261" fmla="*/ 152315 h 943827"/>
                <a:gd name="connsiteX262" fmla="*/ 471704 w 831605"/>
                <a:gd name="connsiteY262" fmla="*/ 176788 h 943827"/>
                <a:gd name="connsiteX263" fmla="*/ 496178 w 831605"/>
                <a:gd name="connsiteY263" fmla="*/ 152315 h 943827"/>
                <a:gd name="connsiteX264" fmla="*/ 471704 w 831605"/>
                <a:gd name="connsiteY264" fmla="*/ 127841 h 943827"/>
                <a:gd name="connsiteX265" fmla="*/ 136281 w 831605"/>
                <a:gd name="connsiteY265" fmla="*/ 127840 h 943827"/>
                <a:gd name="connsiteX266" fmla="*/ 111807 w 831605"/>
                <a:gd name="connsiteY266" fmla="*/ 152314 h 943827"/>
                <a:gd name="connsiteX267" fmla="*/ 136281 w 831605"/>
                <a:gd name="connsiteY267" fmla="*/ 176788 h 943827"/>
                <a:gd name="connsiteX268" fmla="*/ 160755 w 831605"/>
                <a:gd name="connsiteY268" fmla="*/ 152314 h 943827"/>
                <a:gd name="connsiteX269" fmla="*/ 136281 w 831605"/>
                <a:gd name="connsiteY269" fmla="*/ 127840 h 943827"/>
                <a:gd name="connsiteX270" fmla="*/ 248089 w 831605"/>
                <a:gd name="connsiteY270" fmla="*/ 127840 h 943827"/>
                <a:gd name="connsiteX271" fmla="*/ 223615 w 831605"/>
                <a:gd name="connsiteY271" fmla="*/ 152314 h 943827"/>
                <a:gd name="connsiteX272" fmla="*/ 248089 w 831605"/>
                <a:gd name="connsiteY272" fmla="*/ 176788 h 943827"/>
                <a:gd name="connsiteX273" fmla="*/ 272563 w 831605"/>
                <a:gd name="connsiteY273" fmla="*/ 152314 h 943827"/>
                <a:gd name="connsiteX274" fmla="*/ 248089 w 831605"/>
                <a:gd name="connsiteY274" fmla="*/ 127840 h 943827"/>
                <a:gd name="connsiteX275" fmla="*/ 24474 w 831605"/>
                <a:gd name="connsiteY275" fmla="*/ 127839 h 943827"/>
                <a:gd name="connsiteX276" fmla="*/ 0 w 831605"/>
                <a:gd name="connsiteY276" fmla="*/ 152313 h 943827"/>
                <a:gd name="connsiteX277" fmla="*/ 24474 w 831605"/>
                <a:gd name="connsiteY277" fmla="*/ 176787 h 943827"/>
                <a:gd name="connsiteX278" fmla="*/ 48947 w 831605"/>
                <a:gd name="connsiteY278" fmla="*/ 152313 h 943827"/>
                <a:gd name="connsiteX279" fmla="*/ 24474 w 831605"/>
                <a:gd name="connsiteY279" fmla="*/ 127839 h 943827"/>
                <a:gd name="connsiteX280" fmla="*/ 807132 w 831605"/>
                <a:gd name="connsiteY280" fmla="*/ 9 h 943827"/>
                <a:gd name="connsiteX281" fmla="*/ 782659 w 831605"/>
                <a:gd name="connsiteY281" fmla="*/ 24483 h 943827"/>
                <a:gd name="connsiteX282" fmla="*/ 807132 w 831605"/>
                <a:gd name="connsiteY282" fmla="*/ 48956 h 943827"/>
                <a:gd name="connsiteX283" fmla="*/ 831605 w 831605"/>
                <a:gd name="connsiteY283" fmla="*/ 24483 h 943827"/>
                <a:gd name="connsiteX284" fmla="*/ 807132 w 831605"/>
                <a:gd name="connsiteY284" fmla="*/ 9 h 943827"/>
                <a:gd name="connsiteX285" fmla="*/ 583512 w 831605"/>
                <a:gd name="connsiteY285" fmla="*/ 3 h 943827"/>
                <a:gd name="connsiteX286" fmla="*/ 559038 w 831605"/>
                <a:gd name="connsiteY286" fmla="*/ 24477 h 943827"/>
                <a:gd name="connsiteX287" fmla="*/ 583512 w 831605"/>
                <a:gd name="connsiteY287" fmla="*/ 48950 h 943827"/>
                <a:gd name="connsiteX288" fmla="*/ 607986 w 831605"/>
                <a:gd name="connsiteY288" fmla="*/ 24477 h 943827"/>
                <a:gd name="connsiteX289" fmla="*/ 583512 w 831605"/>
                <a:gd name="connsiteY289" fmla="*/ 3 h 943827"/>
                <a:gd name="connsiteX290" fmla="*/ 695319 w 831605"/>
                <a:gd name="connsiteY290" fmla="*/ 3 h 943827"/>
                <a:gd name="connsiteX291" fmla="*/ 670845 w 831605"/>
                <a:gd name="connsiteY291" fmla="*/ 24477 h 943827"/>
                <a:gd name="connsiteX292" fmla="*/ 695319 w 831605"/>
                <a:gd name="connsiteY292" fmla="*/ 48950 h 943827"/>
                <a:gd name="connsiteX293" fmla="*/ 719793 w 831605"/>
                <a:gd name="connsiteY293" fmla="*/ 24477 h 943827"/>
                <a:gd name="connsiteX294" fmla="*/ 695319 w 831605"/>
                <a:gd name="connsiteY294" fmla="*/ 3 h 943827"/>
                <a:gd name="connsiteX295" fmla="*/ 359897 w 831605"/>
                <a:gd name="connsiteY295" fmla="*/ 2 h 943827"/>
                <a:gd name="connsiteX296" fmla="*/ 335423 w 831605"/>
                <a:gd name="connsiteY296" fmla="*/ 24476 h 943827"/>
                <a:gd name="connsiteX297" fmla="*/ 359897 w 831605"/>
                <a:gd name="connsiteY297" fmla="*/ 48949 h 943827"/>
                <a:gd name="connsiteX298" fmla="*/ 384371 w 831605"/>
                <a:gd name="connsiteY298" fmla="*/ 24476 h 943827"/>
                <a:gd name="connsiteX299" fmla="*/ 359897 w 831605"/>
                <a:gd name="connsiteY299" fmla="*/ 2 h 943827"/>
                <a:gd name="connsiteX300" fmla="*/ 471704 w 831605"/>
                <a:gd name="connsiteY300" fmla="*/ 2 h 943827"/>
                <a:gd name="connsiteX301" fmla="*/ 447230 w 831605"/>
                <a:gd name="connsiteY301" fmla="*/ 24476 h 943827"/>
                <a:gd name="connsiteX302" fmla="*/ 471704 w 831605"/>
                <a:gd name="connsiteY302" fmla="*/ 48949 h 943827"/>
                <a:gd name="connsiteX303" fmla="*/ 496178 w 831605"/>
                <a:gd name="connsiteY303" fmla="*/ 24476 h 943827"/>
                <a:gd name="connsiteX304" fmla="*/ 471704 w 831605"/>
                <a:gd name="connsiteY304" fmla="*/ 2 h 943827"/>
                <a:gd name="connsiteX305" fmla="*/ 136282 w 831605"/>
                <a:gd name="connsiteY305" fmla="*/ 1 h 943827"/>
                <a:gd name="connsiteX306" fmla="*/ 111808 w 831605"/>
                <a:gd name="connsiteY306" fmla="*/ 24475 h 943827"/>
                <a:gd name="connsiteX307" fmla="*/ 136282 w 831605"/>
                <a:gd name="connsiteY307" fmla="*/ 48948 h 943827"/>
                <a:gd name="connsiteX308" fmla="*/ 160755 w 831605"/>
                <a:gd name="connsiteY308" fmla="*/ 24475 h 943827"/>
                <a:gd name="connsiteX309" fmla="*/ 136282 w 831605"/>
                <a:gd name="connsiteY309" fmla="*/ 1 h 943827"/>
                <a:gd name="connsiteX310" fmla="*/ 248089 w 831605"/>
                <a:gd name="connsiteY310" fmla="*/ 1 h 943827"/>
                <a:gd name="connsiteX311" fmla="*/ 223615 w 831605"/>
                <a:gd name="connsiteY311" fmla="*/ 24475 h 943827"/>
                <a:gd name="connsiteX312" fmla="*/ 248089 w 831605"/>
                <a:gd name="connsiteY312" fmla="*/ 48948 h 943827"/>
                <a:gd name="connsiteX313" fmla="*/ 272563 w 831605"/>
                <a:gd name="connsiteY313" fmla="*/ 24475 h 943827"/>
                <a:gd name="connsiteX314" fmla="*/ 248089 w 831605"/>
                <a:gd name="connsiteY314" fmla="*/ 1 h 943827"/>
                <a:gd name="connsiteX315" fmla="*/ 24474 w 831605"/>
                <a:gd name="connsiteY315" fmla="*/ 0 h 943827"/>
                <a:gd name="connsiteX316" fmla="*/ 0 w 831605"/>
                <a:gd name="connsiteY316" fmla="*/ 24474 h 943827"/>
                <a:gd name="connsiteX317" fmla="*/ 24474 w 831605"/>
                <a:gd name="connsiteY317" fmla="*/ 48947 h 943827"/>
                <a:gd name="connsiteX318" fmla="*/ 48947 w 831605"/>
                <a:gd name="connsiteY318" fmla="*/ 24474 h 943827"/>
                <a:gd name="connsiteX319" fmla="*/ 24474 w 831605"/>
                <a:gd name="connsiteY319" fmla="*/ 0 h 94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831605" h="943827">
                  <a:moveTo>
                    <a:pt x="807129" y="894880"/>
                  </a:moveTo>
                  <a:cubicBezTo>
                    <a:pt x="793613" y="894880"/>
                    <a:pt x="782655" y="905837"/>
                    <a:pt x="782655" y="919353"/>
                  </a:cubicBezTo>
                  <a:cubicBezTo>
                    <a:pt x="782655" y="932869"/>
                    <a:pt x="793613" y="943827"/>
                    <a:pt x="807129" y="943827"/>
                  </a:cubicBezTo>
                  <a:cubicBezTo>
                    <a:pt x="820645" y="943827"/>
                    <a:pt x="831603" y="932869"/>
                    <a:pt x="831603" y="919353"/>
                  </a:cubicBezTo>
                  <a:cubicBezTo>
                    <a:pt x="831603" y="905837"/>
                    <a:pt x="820645" y="894880"/>
                    <a:pt x="807129" y="894880"/>
                  </a:cubicBezTo>
                  <a:close/>
                  <a:moveTo>
                    <a:pt x="695319" y="894877"/>
                  </a:moveTo>
                  <a:cubicBezTo>
                    <a:pt x="681803" y="894877"/>
                    <a:pt x="670845" y="905834"/>
                    <a:pt x="670845" y="919350"/>
                  </a:cubicBezTo>
                  <a:cubicBezTo>
                    <a:pt x="670845" y="932867"/>
                    <a:pt x="681803" y="943824"/>
                    <a:pt x="695319" y="943824"/>
                  </a:cubicBezTo>
                  <a:cubicBezTo>
                    <a:pt x="708835" y="943824"/>
                    <a:pt x="719793" y="932867"/>
                    <a:pt x="719793" y="919350"/>
                  </a:cubicBezTo>
                  <a:cubicBezTo>
                    <a:pt x="719793" y="905834"/>
                    <a:pt x="708835" y="894877"/>
                    <a:pt x="695319" y="894877"/>
                  </a:cubicBezTo>
                  <a:close/>
                  <a:moveTo>
                    <a:pt x="471704" y="894876"/>
                  </a:moveTo>
                  <a:cubicBezTo>
                    <a:pt x="458188" y="894876"/>
                    <a:pt x="447230" y="905833"/>
                    <a:pt x="447230" y="919350"/>
                  </a:cubicBezTo>
                  <a:cubicBezTo>
                    <a:pt x="447230" y="932866"/>
                    <a:pt x="458188" y="943823"/>
                    <a:pt x="471704" y="943823"/>
                  </a:cubicBezTo>
                  <a:cubicBezTo>
                    <a:pt x="485220" y="943823"/>
                    <a:pt x="496178" y="932866"/>
                    <a:pt x="496178" y="919350"/>
                  </a:cubicBezTo>
                  <a:cubicBezTo>
                    <a:pt x="496178" y="905833"/>
                    <a:pt x="485220" y="894876"/>
                    <a:pt x="471704" y="894876"/>
                  </a:cubicBezTo>
                  <a:close/>
                  <a:moveTo>
                    <a:pt x="583512" y="894876"/>
                  </a:moveTo>
                  <a:cubicBezTo>
                    <a:pt x="569995" y="894876"/>
                    <a:pt x="559038" y="905833"/>
                    <a:pt x="559038" y="919350"/>
                  </a:cubicBezTo>
                  <a:cubicBezTo>
                    <a:pt x="559038" y="932866"/>
                    <a:pt x="569995" y="943823"/>
                    <a:pt x="583512" y="943823"/>
                  </a:cubicBezTo>
                  <a:cubicBezTo>
                    <a:pt x="597027" y="943823"/>
                    <a:pt x="607985" y="932866"/>
                    <a:pt x="607985" y="919350"/>
                  </a:cubicBezTo>
                  <a:cubicBezTo>
                    <a:pt x="607985" y="905833"/>
                    <a:pt x="597027" y="894876"/>
                    <a:pt x="583512" y="894876"/>
                  </a:cubicBezTo>
                  <a:close/>
                  <a:moveTo>
                    <a:pt x="248089" y="894875"/>
                  </a:moveTo>
                  <a:cubicBezTo>
                    <a:pt x="234573" y="894875"/>
                    <a:pt x="223615" y="905832"/>
                    <a:pt x="223615" y="919349"/>
                  </a:cubicBezTo>
                  <a:cubicBezTo>
                    <a:pt x="223615" y="932865"/>
                    <a:pt x="234573" y="943822"/>
                    <a:pt x="248089" y="943822"/>
                  </a:cubicBezTo>
                  <a:cubicBezTo>
                    <a:pt x="261605" y="943822"/>
                    <a:pt x="272563" y="932865"/>
                    <a:pt x="272563" y="919349"/>
                  </a:cubicBezTo>
                  <a:cubicBezTo>
                    <a:pt x="272563" y="905832"/>
                    <a:pt x="261605" y="894875"/>
                    <a:pt x="248089" y="894875"/>
                  </a:cubicBezTo>
                  <a:close/>
                  <a:moveTo>
                    <a:pt x="359896" y="894875"/>
                  </a:moveTo>
                  <a:cubicBezTo>
                    <a:pt x="346380" y="894875"/>
                    <a:pt x="335422" y="905832"/>
                    <a:pt x="335422" y="919349"/>
                  </a:cubicBezTo>
                  <a:cubicBezTo>
                    <a:pt x="335422" y="932865"/>
                    <a:pt x="346380" y="943822"/>
                    <a:pt x="359896" y="943822"/>
                  </a:cubicBezTo>
                  <a:cubicBezTo>
                    <a:pt x="373412" y="943822"/>
                    <a:pt x="384370" y="932865"/>
                    <a:pt x="384370" y="919349"/>
                  </a:cubicBezTo>
                  <a:cubicBezTo>
                    <a:pt x="384370" y="905832"/>
                    <a:pt x="373412" y="894875"/>
                    <a:pt x="359896" y="894875"/>
                  </a:cubicBezTo>
                  <a:close/>
                  <a:moveTo>
                    <a:pt x="24474" y="894874"/>
                  </a:moveTo>
                  <a:cubicBezTo>
                    <a:pt x="10958" y="894874"/>
                    <a:pt x="0" y="905831"/>
                    <a:pt x="0" y="919348"/>
                  </a:cubicBezTo>
                  <a:cubicBezTo>
                    <a:pt x="0" y="932864"/>
                    <a:pt x="10958" y="943821"/>
                    <a:pt x="24474" y="943821"/>
                  </a:cubicBezTo>
                  <a:cubicBezTo>
                    <a:pt x="37990" y="943821"/>
                    <a:pt x="48947" y="932864"/>
                    <a:pt x="48947" y="919348"/>
                  </a:cubicBezTo>
                  <a:cubicBezTo>
                    <a:pt x="48947" y="905831"/>
                    <a:pt x="37990" y="894874"/>
                    <a:pt x="24474" y="894874"/>
                  </a:cubicBezTo>
                  <a:close/>
                  <a:moveTo>
                    <a:pt x="136281" y="894874"/>
                  </a:moveTo>
                  <a:cubicBezTo>
                    <a:pt x="122765" y="894874"/>
                    <a:pt x="111807" y="905831"/>
                    <a:pt x="111807" y="919348"/>
                  </a:cubicBezTo>
                  <a:cubicBezTo>
                    <a:pt x="111807" y="932864"/>
                    <a:pt x="122765" y="943821"/>
                    <a:pt x="136281" y="943821"/>
                  </a:cubicBezTo>
                  <a:cubicBezTo>
                    <a:pt x="149797" y="943821"/>
                    <a:pt x="160755" y="932864"/>
                    <a:pt x="160755" y="919348"/>
                  </a:cubicBezTo>
                  <a:cubicBezTo>
                    <a:pt x="160755" y="905831"/>
                    <a:pt x="149797" y="894874"/>
                    <a:pt x="136281" y="894874"/>
                  </a:cubicBezTo>
                  <a:close/>
                  <a:moveTo>
                    <a:pt x="807129" y="767041"/>
                  </a:moveTo>
                  <a:cubicBezTo>
                    <a:pt x="793613" y="767041"/>
                    <a:pt x="782655" y="777999"/>
                    <a:pt x="782655" y="791515"/>
                  </a:cubicBezTo>
                  <a:cubicBezTo>
                    <a:pt x="782655" y="805031"/>
                    <a:pt x="793613" y="815989"/>
                    <a:pt x="807129" y="815989"/>
                  </a:cubicBezTo>
                  <a:cubicBezTo>
                    <a:pt x="820645" y="815989"/>
                    <a:pt x="831603" y="805031"/>
                    <a:pt x="831603" y="791515"/>
                  </a:cubicBezTo>
                  <a:cubicBezTo>
                    <a:pt x="831603" y="777999"/>
                    <a:pt x="820645" y="767041"/>
                    <a:pt x="807129" y="767041"/>
                  </a:cubicBezTo>
                  <a:close/>
                  <a:moveTo>
                    <a:pt x="695319" y="767038"/>
                  </a:moveTo>
                  <a:cubicBezTo>
                    <a:pt x="681803" y="767038"/>
                    <a:pt x="670845" y="777995"/>
                    <a:pt x="670845" y="791511"/>
                  </a:cubicBezTo>
                  <a:cubicBezTo>
                    <a:pt x="670845" y="805028"/>
                    <a:pt x="681803" y="815985"/>
                    <a:pt x="695319" y="815985"/>
                  </a:cubicBezTo>
                  <a:cubicBezTo>
                    <a:pt x="708835" y="815985"/>
                    <a:pt x="719793" y="805028"/>
                    <a:pt x="719793" y="791511"/>
                  </a:cubicBezTo>
                  <a:cubicBezTo>
                    <a:pt x="719793" y="777995"/>
                    <a:pt x="708835" y="767038"/>
                    <a:pt x="695319" y="767038"/>
                  </a:cubicBezTo>
                  <a:close/>
                  <a:moveTo>
                    <a:pt x="471704" y="767037"/>
                  </a:moveTo>
                  <a:cubicBezTo>
                    <a:pt x="458188" y="767037"/>
                    <a:pt x="447230" y="777994"/>
                    <a:pt x="447230" y="791510"/>
                  </a:cubicBezTo>
                  <a:cubicBezTo>
                    <a:pt x="447230" y="805027"/>
                    <a:pt x="458188" y="815984"/>
                    <a:pt x="471704" y="815984"/>
                  </a:cubicBezTo>
                  <a:cubicBezTo>
                    <a:pt x="485220" y="815984"/>
                    <a:pt x="496178" y="805027"/>
                    <a:pt x="496178" y="791510"/>
                  </a:cubicBezTo>
                  <a:cubicBezTo>
                    <a:pt x="496178" y="777994"/>
                    <a:pt x="485220" y="767037"/>
                    <a:pt x="471704" y="767037"/>
                  </a:cubicBezTo>
                  <a:close/>
                  <a:moveTo>
                    <a:pt x="583512" y="767037"/>
                  </a:moveTo>
                  <a:cubicBezTo>
                    <a:pt x="569995" y="767037"/>
                    <a:pt x="559038" y="777994"/>
                    <a:pt x="559038" y="791510"/>
                  </a:cubicBezTo>
                  <a:cubicBezTo>
                    <a:pt x="559038" y="805027"/>
                    <a:pt x="569995" y="815984"/>
                    <a:pt x="583512" y="815984"/>
                  </a:cubicBezTo>
                  <a:cubicBezTo>
                    <a:pt x="597027" y="815984"/>
                    <a:pt x="607985" y="805027"/>
                    <a:pt x="607985" y="791510"/>
                  </a:cubicBezTo>
                  <a:cubicBezTo>
                    <a:pt x="607985" y="777994"/>
                    <a:pt x="597027" y="767037"/>
                    <a:pt x="583512" y="767037"/>
                  </a:cubicBezTo>
                  <a:close/>
                  <a:moveTo>
                    <a:pt x="248089" y="767036"/>
                  </a:moveTo>
                  <a:cubicBezTo>
                    <a:pt x="234573" y="767036"/>
                    <a:pt x="223615" y="777993"/>
                    <a:pt x="223615" y="791509"/>
                  </a:cubicBezTo>
                  <a:cubicBezTo>
                    <a:pt x="223615" y="805026"/>
                    <a:pt x="234573" y="815983"/>
                    <a:pt x="248089" y="815983"/>
                  </a:cubicBezTo>
                  <a:cubicBezTo>
                    <a:pt x="261605" y="815983"/>
                    <a:pt x="272563" y="805026"/>
                    <a:pt x="272563" y="791509"/>
                  </a:cubicBezTo>
                  <a:cubicBezTo>
                    <a:pt x="272563" y="777993"/>
                    <a:pt x="261605" y="767036"/>
                    <a:pt x="248089" y="767036"/>
                  </a:cubicBezTo>
                  <a:close/>
                  <a:moveTo>
                    <a:pt x="359896" y="767036"/>
                  </a:moveTo>
                  <a:cubicBezTo>
                    <a:pt x="346380" y="767036"/>
                    <a:pt x="335422" y="777993"/>
                    <a:pt x="335422" y="791509"/>
                  </a:cubicBezTo>
                  <a:cubicBezTo>
                    <a:pt x="335422" y="805026"/>
                    <a:pt x="346380" y="815983"/>
                    <a:pt x="359896" y="815983"/>
                  </a:cubicBezTo>
                  <a:cubicBezTo>
                    <a:pt x="373412" y="815983"/>
                    <a:pt x="384370" y="805026"/>
                    <a:pt x="384370" y="791509"/>
                  </a:cubicBezTo>
                  <a:cubicBezTo>
                    <a:pt x="384370" y="777993"/>
                    <a:pt x="373412" y="767036"/>
                    <a:pt x="359896" y="767036"/>
                  </a:cubicBezTo>
                  <a:close/>
                  <a:moveTo>
                    <a:pt x="24474" y="767035"/>
                  </a:moveTo>
                  <a:cubicBezTo>
                    <a:pt x="10958" y="767035"/>
                    <a:pt x="0" y="777992"/>
                    <a:pt x="0" y="791509"/>
                  </a:cubicBezTo>
                  <a:cubicBezTo>
                    <a:pt x="0" y="805025"/>
                    <a:pt x="10958" y="815982"/>
                    <a:pt x="24474" y="815982"/>
                  </a:cubicBezTo>
                  <a:cubicBezTo>
                    <a:pt x="37990" y="815982"/>
                    <a:pt x="48947" y="805025"/>
                    <a:pt x="48947" y="791509"/>
                  </a:cubicBezTo>
                  <a:cubicBezTo>
                    <a:pt x="48947" y="777992"/>
                    <a:pt x="37990" y="767035"/>
                    <a:pt x="24474" y="767035"/>
                  </a:cubicBezTo>
                  <a:close/>
                  <a:moveTo>
                    <a:pt x="136281" y="767035"/>
                  </a:moveTo>
                  <a:cubicBezTo>
                    <a:pt x="122765" y="767035"/>
                    <a:pt x="111807" y="777992"/>
                    <a:pt x="111807" y="791509"/>
                  </a:cubicBezTo>
                  <a:cubicBezTo>
                    <a:pt x="111807" y="805025"/>
                    <a:pt x="122765" y="815982"/>
                    <a:pt x="136281" y="815982"/>
                  </a:cubicBezTo>
                  <a:cubicBezTo>
                    <a:pt x="149797" y="815982"/>
                    <a:pt x="160755" y="805025"/>
                    <a:pt x="160755" y="791509"/>
                  </a:cubicBezTo>
                  <a:cubicBezTo>
                    <a:pt x="160755" y="777992"/>
                    <a:pt x="149797" y="767035"/>
                    <a:pt x="136281" y="767035"/>
                  </a:cubicBezTo>
                  <a:close/>
                  <a:moveTo>
                    <a:pt x="807130" y="639202"/>
                  </a:moveTo>
                  <a:cubicBezTo>
                    <a:pt x="793614" y="639202"/>
                    <a:pt x="782657" y="650160"/>
                    <a:pt x="782657" y="663676"/>
                  </a:cubicBezTo>
                  <a:cubicBezTo>
                    <a:pt x="782657" y="677192"/>
                    <a:pt x="793614" y="688149"/>
                    <a:pt x="807130" y="688149"/>
                  </a:cubicBezTo>
                  <a:cubicBezTo>
                    <a:pt x="820646" y="688149"/>
                    <a:pt x="831603" y="677192"/>
                    <a:pt x="831603" y="663676"/>
                  </a:cubicBezTo>
                  <a:cubicBezTo>
                    <a:pt x="831603" y="650160"/>
                    <a:pt x="820646" y="639202"/>
                    <a:pt x="807130" y="639202"/>
                  </a:cubicBezTo>
                  <a:close/>
                  <a:moveTo>
                    <a:pt x="695319" y="639199"/>
                  </a:moveTo>
                  <a:cubicBezTo>
                    <a:pt x="681803" y="639199"/>
                    <a:pt x="670845" y="650156"/>
                    <a:pt x="670845" y="663672"/>
                  </a:cubicBezTo>
                  <a:cubicBezTo>
                    <a:pt x="670845" y="677188"/>
                    <a:pt x="681803" y="688146"/>
                    <a:pt x="695319" y="688146"/>
                  </a:cubicBezTo>
                  <a:cubicBezTo>
                    <a:pt x="708835" y="688146"/>
                    <a:pt x="719793" y="677188"/>
                    <a:pt x="719793" y="663672"/>
                  </a:cubicBezTo>
                  <a:cubicBezTo>
                    <a:pt x="719793" y="650156"/>
                    <a:pt x="708835" y="639199"/>
                    <a:pt x="695319" y="639199"/>
                  </a:cubicBezTo>
                  <a:close/>
                  <a:moveTo>
                    <a:pt x="471704" y="639198"/>
                  </a:moveTo>
                  <a:cubicBezTo>
                    <a:pt x="458188" y="639198"/>
                    <a:pt x="447230" y="650155"/>
                    <a:pt x="447230" y="663671"/>
                  </a:cubicBezTo>
                  <a:cubicBezTo>
                    <a:pt x="447230" y="677188"/>
                    <a:pt x="458188" y="688145"/>
                    <a:pt x="471704" y="688145"/>
                  </a:cubicBezTo>
                  <a:cubicBezTo>
                    <a:pt x="485220" y="688145"/>
                    <a:pt x="496178" y="677188"/>
                    <a:pt x="496178" y="663671"/>
                  </a:cubicBezTo>
                  <a:cubicBezTo>
                    <a:pt x="496178" y="650155"/>
                    <a:pt x="485220" y="639198"/>
                    <a:pt x="471704" y="639198"/>
                  </a:cubicBezTo>
                  <a:close/>
                  <a:moveTo>
                    <a:pt x="583512" y="639198"/>
                  </a:moveTo>
                  <a:cubicBezTo>
                    <a:pt x="569995" y="639198"/>
                    <a:pt x="559038" y="650155"/>
                    <a:pt x="559038" y="663671"/>
                  </a:cubicBezTo>
                  <a:cubicBezTo>
                    <a:pt x="559038" y="677188"/>
                    <a:pt x="569995" y="688145"/>
                    <a:pt x="583512" y="688145"/>
                  </a:cubicBezTo>
                  <a:cubicBezTo>
                    <a:pt x="597027" y="688145"/>
                    <a:pt x="607985" y="677188"/>
                    <a:pt x="607985" y="663671"/>
                  </a:cubicBezTo>
                  <a:cubicBezTo>
                    <a:pt x="607985" y="650155"/>
                    <a:pt x="597027" y="639198"/>
                    <a:pt x="583512" y="639198"/>
                  </a:cubicBezTo>
                  <a:close/>
                  <a:moveTo>
                    <a:pt x="248089" y="639197"/>
                  </a:moveTo>
                  <a:cubicBezTo>
                    <a:pt x="234573" y="639197"/>
                    <a:pt x="223615" y="650154"/>
                    <a:pt x="223615" y="663670"/>
                  </a:cubicBezTo>
                  <a:cubicBezTo>
                    <a:pt x="223615" y="677187"/>
                    <a:pt x="234573" y="688144"/>
                    <a:pt x="248089" y="688144"/>
                  </a:cubicBezTo>
                  <a:cubicBezTo>
                    <a:pt x="261605" y="688144"/>
                    <a:pt x="272563" y="677187"/>
                    <a:pt x="272563" y="663670"/>
                  </a:cubicBezTo>
                  <a:cubicBezTo>
                    <a:pt x="272563" y="650154"/>
                    <a:pt x="261605" y="639197"/>
                    <a:pt x="248089" y="639197"/>
                  </a:cubicBezTo>
                  <a:close/>
                  <a:moveTo>
                    <a:pt x="359896" y="639197"/>
                  </a:moveTo>
                  <a:cubicBezTo>
                    <a:pt x="346380" y="639197"/>
                    <a:pt x="335422" y="650154"/>
                    <a:pt x="335422" y="663670"/>
                  </a:cubicBezTo>
                  <a:cubicBezTo>
                    <a:pt x="335422" y="677187"/>
                    <a:pt x="346380" y="688144"/>
                    <a:pt x="359896" y="688144"/>
                  </a:cubicBezTo>
                  <a:cubicBezTo>
                    <a:pt x="373412" y="688144"/>
                    <a:pt x="384370" y="677187"/>
                    <a:pt x="384370" y="663670"/>
                  </a:cubicBezTo>
                  <a:cubicBezTo>
                    <a:pt x="384370" y="650154"/>
                    <a:pt x="373412" y="639197"/>
                    <a:pt x="359896" y="639197"/>
                  </a:cubicBezTo>
                  <a:close/>
                  <a:moveTo>
                    <a:pt x="24474" y="639196"/>
                  </a:moveTo>
                  <a:cubicBezTo>
                    <a:pt x="10958" y="639196"/>
                    <a:pt x="0" y="650153"/>
                    <a:pt x="0" y="663669"/>
                  </a:cubicBezTo>
                  <a:cubicBezTo>
                    <a:pt x="0" y="677186"/>
                    <a:pt x="10958" y="688143"/>
                    <a:pt x="24474" y="688143"/>
                  </a:cubicBezTo>
                  <a:cubicBezTo>
                    <a:pt x="37990" y="688143"/>
                    <a:pt x="48947" y="677186"/>
                    <a:pt x="48947" y="663669"/>
                  </a:cubicBezTo>
                  <a:cubicBezTo>
                    <a:pt x="48947" y="650153"/>
                    <a:pt x="37990" y="639196"/>
                    <a:pt x="24474" y="639196"/>
                  </a:cubicBezTo>
                  <a:close/>
                  <a:moveTo>
                    <a:pt x="136281" y="639196"/>
                  </a:moveTo>
                  <a:cubicBezTo>
                    <a:pt x="122765" y="639196"/>
                    <a:pt x="111807" y="650153"/>
                    <a:pt x="111807" y="663669"/>
                  </a:cubicBezTo>
                  <a:cubicBezTo>
                    <a:pt x="111807" y="677186"/>
                    <a:pt x="122765" y="688143"/>
                    <a:pt x="136281" y="688143"/>
                  </a:cubicBezTo>
                  <a:cubicBezTo>
                    <a:pt x="149797" y="688143"/>
                    <a:pt x="160755" y="677186"/>
                    <a:pt x="160755" y="663669"/>
                  </a:cubicBezTo>
                  <a:cubicBezTo>
                    <a:pt x="160755" y="650153"/>
                    <a:pt x="149797" y="639196"/>
                    <a:pt x="136281" y="639196"/>
                  </a:cubicBezTo>
                  <a:close/>
                  <a:moveTo>
                    <a:pt x="807130" y="511364"/>
                  </a:moveTo>
                  <a:cubicBezTo>
                    <a:pt x="793614" y="511364"/>
                    <a:pt x="782657" y="522321"/>
                    <a:pt x="782657" y="535838"/>
                  </a:cubicBezTo>
                  <a:cubicBezTo>
                    <a:pt x="782657" y="549354"/>
                    <a:pt x="793614" y="560311"/>
                    <a:pt x="807130" y="560311"/>
                  </a:cubicBezTo>
                  <a:cubicBezTo>
                    <a:pt x="820646" y="560311"/>
                    <a:pt x="831603" y="549354"/>
                    <a:pt x="831603" y="535838"/>
                  </a:cubicBezTo>
                  <a:cubicBezTo>
                    <a:pt x="831603" y="522321"/>
                    <a:pt x="820646" y="511364"/>
                    <a:pt x="807130" y="511364"/>
                  </a:cubicBezTo>
                  <a:close/>
                  <a:moveTo>
                    <a:pt x="471704" y="511359"/>
                  </a:moveTo>
                  <a:cubicBezTo>
                    <a:pt x="458188" y="511359"/>
                    <a:pt x="447230" y="522316"/>
                    <a:pt x="447230" y="535832"/>
                  </a:cubicBezTo>
                  <a:cubicBezTo>
                    <a:pt x="447230" y="549348"/>
                    <a:pt x="458188" y="560306"/>
                    <a:pt x="471704" y="560306"/>
                  </a:cubicBezTo>
                  <a:cubicBezTo>
                    <a:pt x="485220" y="560306"/>
                    <a:pt x="496178" y="549348"/>
                    <a:pt x="496178" y="535832"/>
                  </a:cubicBezTo>
                  <a:cubicBezTo>
                    <a:pt x="496178" y="522316"/>
                    <a:pt x="485220" y="511359"/>
                    <a:pt x="471704" y="511359"/>
                  </a:cubicBezTo>
                  <a:close/>
                  <a:moveTo>
                    <a:pt x="583512" y="511359"/>
                  </a:moveTo>
                  <a:cubicBezTo>
                    <a:pt x="569995" y="511359"/>
                    <a:pt x="559038" y="522316"/>
                    <a:pt x="559038" y="535832"/>
                  </a:cubicBezTo>
                  <a:cubicBezTo>
                    <a:pt x="559038" y="549348"/>
                    <a:pt x="569995" y="560306"/>
                    <a:pt x="583512" y="560306"/>
                  </a:cubicBezTo>
                  <a:cubicBezTo>
                    <a:pt x="597027" y="560306"/>
                    <a:pt x="607985" y="549348"/>
                    <a:pt x="607985" y="535832"/>
                  </a:cubicBezTo>
                  <a:cubicBezTo>
                    <a:pt x="607985" y="522316"/>
                    <a:pt x="597027" y="511359"/>
                    <a:pt x="583512" y="511359"/>
                  </a:cubicBezTo>
                  <a:close/>
                  <a:moveTo>
                    <a:pt x="695319" y="511359"/>
                  </a:moveTo>
                  <a:cubicBezTo>
                    <a:pt x="681803" y="511359"/>
                    <a:pt x="670845" y="522317"/>
                    <a:pt x="670845" y="535833"/>
                  </a:cubicBezTo>
                  <a:cubicBezTo>
                    <a:pt x="670845" y="549349"/>
                    <a:pt x="681803" y="560307"/>
                    <a:pt x="695319" y="560307"/>
                  </a:cubicBezTo>
                  <a:cubicBezTo>
                    <a:pt x="708835" y="560307"/>
                    <a:pt x="719793" y="549349"/>
                    <a:pt x="719793" y="535833"/>
                  </a:cubicBezTo>
                  <a:cubicBezTo>
                    <a:pt x="719793" y="522317"/>
                    <a:pt x="708835" y="511359"/>
                    <a:pt x="695319" y="511359"/>
                  </a:cubicBezTo>
                  <a:close/>
                  <a:moveTo>
                    <a:pt x="248089" y="511358"/>
                  </a:moveTo>
                  <a:cubicBezTo>
                    <a:pt x="234573" y="511358"/>
                    <a:pt x="223615" y="522315"/>
                    <a:pt x="223615" y="535831"/>
                  </a:cubicBezTo>
                  <a:cubicBezTo>
                    <a:pt x="223615" y="549348"/>
                    <a:pt x="234573" y="560305"/>
                    <a:pt x="248089" y="560305"/>
                  </a:cubicBezTo>
                  <a:cubicBezTo>
                    <a:pt x="261605" y="560305"/>
                    <a:pt x="272563" y="549348"/>
                    <a:pt x="272563" y="535831"/>
                  </a:cubicBezTo>
                  <a:cubicBezTo>
                    <a:pt x="272563" y="522315"/>
                    <a:pt x="261605" y="511358"/>
                    <a:pt x="248089" y="511358"/>
                  </a:cubicBezTo>
                  <a:close/>
                  <a:moveTo>
                    <a:pt x="359896" y="511358"/>
                  </a:moveTo>
                  <a:cubicBezTo>
                    <a:pt x="346380" y="511358"/>
                    <a:pt x="335422" y="522315"/>
                    <a:pt x="335422" y="535831"/>
                  </a:cubicBezTo>
                  <a:cubicBezTo>
                    <a:pt x="335422" y="549348"/>
                    <a:pt x="346380" y="560305"/>
                    <a:pt x="359896" y="560305"/>
                  </a:cubicBezTo>
                  <a:cubicBezTo>
                    <a:pt x="373412" y="560305"/>
                    <a:pt x="384370" y="549348"/>
                    <a:pt x="384370" y="535831"/>
                  </a:cubicBezTo>
                  <a:cubicBezTo>
                    <a:pt x="384370" y="522315"/>
                    <a:pt x="373412" y="511358"/>
                    <a:pt x="359896" y="511358"/>
                  </a:cubicBezTo>
                  <a:close/>
                  <a:moveTo>
                    <a:pt x="24474" y="511357"/>
                  </a:moveTo>
                  <a:cubicBezTo>
                    <a:pt x="10958" y="511357"/>
                    <a:pt x="0" y="522314"/>
                    <a:pt x="0" y="535830"/>
                  </a:cubicBezTo>
                  <a:cubicBezTo>
                    <a:pt x="0" y="549347"/>
                    <a:pt x="10958" y="560304"/>
                    <a:pt x="24474" y="560304"/>
                  </a:cubicBezTo>
                  <a:cubicBezTo>
                    <a:pt x="37990" y="560304"/>
                    <a:pt x="48947" y="549347"/>
                    <a:pt x="48947" y="535830"/>
                  </a:cubicBezTo>
                  <a:cubicBezTo>
                    <a:pt x="48947" y="522314"/>
                    <a:pt x="37990" y="511357"/>
                    <a:pt x="24474" y="511357"/>
                  </a:cubicBezTo>
                  <a:close/>
                  <a:moveTo>
                    <a:pt x="136281" y="511357"/>
                  </a:moveTo>
                  <a:cubicBezTo>
                    <a:pt x="122765" y="511357"/>
                    <a:pt x="111807" y="522314"/>
                    <a:pt x="111807" y="535830"/>
                  </a:cubicBezTo>
                  <a:cubicBezTo>
                    <a:pt x="111807" y="549347"/>
                    <a:pt x="122765" y="560304"/>
                    <a:pt x="136281" y="560304"/>
                  </a:cubicBezTo>
                  <a:cubicBezTo>
                    <a:pt x="149797" y="560304"/>
                    <a:pt x="160755" y="549347"/>
                    <a:pt x="160755" y="535830"/>
                  </a:cubicBezTo>
                  <a:cubicBezTo>
                    <a:pt x="160755" y="522314"/>
                    <a:pt x="149797" y="511357"/>
                    <a:pt x="136281" y="511357"/>
                  </a:cubicBezTo>
                  <a:close/>
                  <a:moveTo>
                    <a:pt x="807131" y="383525"/>
                  </a:moveTo>
                  <a:cubicBezTo>
                    <a:pt x="793614" y="383525"/>
                    <a:pt x="782657" y="394482"/>
                    <a:pt x="782657" y="407998"/>
                  </a:cubicBezTo>
                  <a:cubicBezTo>
                    <a:pt x="782657" y="421515"/>
                    <a:pt x="793614" y="432472"/>
                    <a:pt x="807131" y="432472"/>
                  </a:cubicBezTo>
                  <a:cubicBezTo>
                    <a:pt x="820647" y="432472"/>
                    <a:pt x="831604" y="421515"/>
                    <a:pt x="831604" y="407998"/>
                  </a:cubicBezTo>
                  <a:cubicBezTo>
                    <a:pt x="831604" y="394482"/>
                    <a:pt x="820647" y="383525"/>
                    <a:pt x="807131" y="383525"/>
                  </a:cubicBezTo>
                  <a:close/>
                  <a:moveTo>
                    <a:pt x="695319" y="383520"/>
                  </a:moveTo>
                  <a:cubicBezTo>
                    <a:pt x="681803" y="383520"/>
                    <a:pt x="670845" y="394478"/>
                    <a:pt x="670845" y="407994"/>
                  </a:cubicBezTo>
                  <a:cubicBezTo>
                    <a:pt x="670845" y="421510"/>
                    <a:pt x="681803" y="432468"/>
                    <a:pt x="695319" y="432468"/>
                  </a:cubicBezTo>
                  <a:cubicBezTo>
                    <a:pt x="708835" y="432468"/>
                    <a:pt x="719793" y="421510"/>
                    <a:pt x="719793" y="407994"/>
                  </a:cubicBezTo>
                  <a:cubicBezTo>
                    <a:pt x="719793" y="394478"/>
                    <a:pt x="708835" y="383520"/>
                    <a:pt x="695319" y="383520"/>
                  </a:cubicBezTo>
                  <a:close/>
                  <a:moveTo>
                    <a:pt x="248089" y="383519"/>
                  </a:moveTo>
                  <a:cubicBezTo>
                    <a:pt x="234573" y="383519"/>
                    <a:pt x="223615" y="394476"/>
                    <a:pt x="223615" y="407992"/>
                  </a:cubicBezTo>
                  <a:cubicBezTo>
                    <a:pt x="223615" y="421508"/>
                    <a:pt x="234573" y="432466"/>
                    <a:pt x="248089" y="432466"/>
                  </a:cubicBezTo>
                  <a:cubicBezTo>
                    <a:pt x="261605" y="432466"/>
                    <a:pt x="272563" y="421508"/>
                    <a:pt x="272563" y="407992"/>
                  </a:cubicBezTo>
                  <a:cubicBezTo>
                    <a:pt x="272563" y="394476"/>
                    <a:pt x="261605" y="383519"/>
                    <a:pt x="248089" y="383519"/>
                  </a:cubicBezTo>
                  <a:close/>
                  <a:moveTo>
                    <a:pt x="359896" y="383519"/>
                  </a:moveTo>
                  <a:cubicBezTo>
                    <a:pt x="346380" y="383519"/>
                    <a:pt x="335422" y="394476"/>
                    <a:pt x="335422" y="407992"/>
                  </a:cubicBezTo>
                  <a:cubicBezTo>
                    <a:pt x="335422" y="421508"/>
                    <a:pt x="346380" y="432466"/>
                    <a:pt x="359896" y="432466"/>
                  </a:cubicBezTo>
                  <a:cubicBezTo>
                    <a:pt x="373412" y="432466"/>
                    <a:pt x="384370" y="421508"/>
                    <a:pt x="384370" y="407992"/>
                  </a:cubicBezTo>
                  <a:cubicBezTo>
                    <a:pt x="384370" y="394476"/>
                    <a:pt x="373412" y="383519"/>
                    <a:pt x="359896" y="383519"/>
                  </a:cubicBezTo>
                  <a:close/>
                  <a:moveTo>
                    <a:pt x="471704" y="383519"/>
                  </a:moveTo>
                  <a:cubicBezTo>
                    <a:pt x="458188" y="383519"/>
                    <a:pt x="447230" y="394477"/>
                    <a:pt x="447230" y="407993"/>
                  </a:cubicBezTo>
                  <a:cubicBezTo>
                    <a:pt x="447230" y="421509"/>
                    <a:pt x="458188" y="432467"/>
                    <a:pt x="471704" y="432467"/>
                  </a:cubicBezTo>
                  <a:cubicBezTo>
                    <a:pt x="485220" y="432467"/>
                    <a:pt x="496178" y="421509"/>
                    <a:pt x="496178" y="407993"/>
                  </a:cubicBezTo>
                  <a:cubicBezTo>
                    <a:pt x="496178" y="394477"/>
                    <a:pt x="485220" y="383519"/>
                    <a:pt x="471704" y="383519"/>
                  </a:cubicBezTo>
                  <a:close/>
                  <a:moveTo>
                    <a:pt x="583512" y="383519"/>
                  </a:moveTo>
                  <a:cubicBezTo>
                    <a:pt x="569995" y="383519"/>
                    <a:pt x="559038" y="394477"/>
                    <a:pt x="559038" y="407993"/>
                  </a:cubicBezTo>
                  <a:cubicBezTo>
                    <a:pt x="559038" y="421509"/>
                    <a:pt x="569995" y="432467"/>
                    <a:pt x="583512" y="432467"/>
                  </a:cubicBezTo>
                  <a:cubicBezTo>
                    <a:pt x="597027" y="432467"/>
                    <a:pt x="607985" y="421509"/>
                    <a:pt x="607985" y="407993"/>
                  </a:cubicBezTo>
                  <a:cubicBezTo>
                    <a:pt x="607985" y="394477"/>
                    <a:pt x="597027" y="383519"/>
                    <a:pt x="583512" y="383519"/>
                  </a:cubicBezTo>
                  <a:close/>
                  <a:moveTo>
                    <a:pt x="24474" y="383518"/>
                  </a:moveTo>
                  <a:cubicBezTo>
                    <a:pt x="10958" y="383518"/>
                    <a:pt x="0" y="394475"/>
                    <a:pt x="0" y="407991"/>
                  </a:cubicBezTo>
                  <a:cubicBezTo>
                    <a:pt x="0" y="421507"/>
                    <a:pt x="10958" y="432465"/>
                    <a:pt x="24474" y="432465"/>
                  </a:cubicBezTo>
                  <a:cubicBezTo>
                    <a:pt x="37990" y="432465"/>
                    <a:pt x="48947" y="421507"/>
                    <a:pt x="48947" y="407991"/>
                  </a:cubicBezTo>
                  <a:cubicBezTo>
                    <a:pt x="48947" y="394475"/>
                    <a:pt x="37990" y="383518"/>
                    <a:pt x="24474" y="383518"/>
                  </a:cubicBezTo>
                  <a:close/>
                  <a:moveTo>
                    <a:pt x="136281" y="383518"/>
                  </a:moveTo>
                  <a:cubicBezTo>
                    <a:pt x="122765" y="383518"/>
                    <a:pt x="111807" y="394475"/>
                    <a:pt x="111807" y="407991"/>
                  </a:cubicBezTo>
                  <a:cubicBezTo>
                    <a:pt x="111807" y="421507"/>
                    <a:pt x="122765" y="432465"/>
                    <a:pt x="136281" y="432465"/>
                  </a:cubicBezTo>
                  <a:cubicBezTo>
                    <a:pt x="149797" y="432465"/>
                    <a:pt x="160755" y="421507"/>
                    <a:pt x="160755" y="407991"/>
                  </a:cubicBezTo>
                  <a:cubicBezTo>
                    <a:pt x="160755" y="394475"/>
                    <a:pt x="149797" y="383518"/>
                    <a:pt x="136281" y="383518"/>
                  </a:cubicBezTo>
                  <a:close/>
                  <a:moveTo>
                    <a:pt x="807131" y="255687"/>
                  </a:moveTo>
                  <a:cubicBezTo>
                    <a:pt x="793614" y="255687"/>
                    <a:pt x="782657" y="266644"/>
                    <a:pt x="782657" y="280160"/>
                  </a:cubicBezTo>
                  <a:cubicBezTo>
                    <a:pt x="782657" y="293676"/>
                    <a:pt x="793614" y="304634"/>
                    <a:pt x="807131" y="304634"/>
                  </a:cubicBezTo>
                  <a:cubicBezTo>
                    <a:pt x="820647" y="304634"/>
                    <a:pt x="831604" y="293676"/>
                    <a:pt x="831604" y="280160"/>
                  </a:cubicBezTo>
                  <a:cubicBezTo>
                    <a:pt x="831604" y="266644"/>
                    <a:pt x="820647" y="255687"/>
                    <a:pt x="807131" y="255687"/>
                  </a:cubicBezTo>
                  <a:close/>
                  <a:moveTo>
                    <a:pt x="695319" y="255681"/>
                  </a:moveTo>
                  <a:cubicBezTo>
                    <a:pt x="681803" y="255681"/>
                    <a:pt x="670845" y="266639"/>
                    <a:pt x="670845" y="280155"/>
                  </a:cubicBezTo>
                  <a:cubicBezTo>
                    <a:pt x="670845" y="293671"/>
                    <a:pt x="681803" y="304628"/>
                    <a:pt x="695319" y="304628"/>
                  </a:cubicBezTo>
                  <a:cubicBezTo>
                    <a:pt x="708835" y="304628"/>
                    <a:pt x="719793" y="293671"/>
                    <a:pt x="719793" y="280155"/>
                  </a:cubicBezTo>
                  <a:cubicBezTo>
                    <a:pt x="719793" y="266639"/>
                    <a:pt x="708835" y="255681"/>
                    <a:pt x="695319" y="255681"/>
                  </a:cubicBezTo>
                  <a:close/>
                  <a:moveTo>
                    <a:pt x="471704" y="255680"/>
                  </a:moveTo>
                  <a:cubicBezTo>
                    <a:pt x="458188" y="255680"/>
                    <a:pt x="447230" y="266638"/>
                    <a:pt x="447230" y="280154"/>
                  </a:cubicBezTo>
                  <a:cubicBezTo>
                    <a:pt x="447230" y="293670"/>
                    <a:pt x="458188" y="304628"/>
                    <a:pt x="471704" y="304628"/>
                  </a:cubicBezTo>
                  <a:cubicBezTo>
                    <a:pt x="485220" y="304628"/>
                    <a:pt x="496178" y="293670"/>
                    <a:pt x="496178" y="280154"/>
                  </a:cubicBezTo>
                  <a:cubicBezTo>
                    <a:pt x="496178" y="266638"/>
                    <a:pt x="485220" y="255680"/>
                    <a:pt x="471704" y="255680"/>
                  </a:cubicBezTo>
                  <a:close/>
                  <a:moveTo>
                    <a:pt x="583512" y="255680"/>
                  </a:moveTo>
                  <a:cubicBezTo>
                    <a:pt x="569995" y="255680"/>
                    <a:pt x="559038" y="266638"/>
                    <a:pt x="559038" y="280154"/>
                  </a:cubicBezTo>
                  <a:cubicBezTo>
                    <a:pt x="559038" y="293670"/>
                    <a:pt x="569995" y="304628"/>
                    <a:pt x="583512" y="304628"/>
                  </a:cubicBezTo>
                  <a:cubicBezTo>
                    <a:pt x="597027" y="304628"/>
                    <a:pt x="607985" y="293670"/>
                    <a:pt x="607985" y="280154"/>
                  </a:cubicBezTo>
                  <a:cubicBezTo>
                    <a:pt x="607985" y="266638"/>
                    <a:pt x="597027" y="255680"/>
                    <a:pt x="583512" y="255680"/>
                  </a:cubicBezTo>
                  <a:close/>
                  <a:moveTo>
                    <a:pt x="248089" y="255679"/>
                  </a:moveTo>
                  <a:cubicBezTo>
                    <a:pt x="234573" y="255679"/>
                    <a:pt x="223615" y="266637"/>
                    <a:pt x="223615" y="280153"/>
                  </a:cubicBezTo>
                  <a:cubicBezTo>
                    <a:pt x="223615" y="293669"/>
                    <a:pt x="234573" y="304627"/>
                    <a:pt x="248089" y="304627"/>
                  </a:cubicBezTo>
                  <a:cubicBezTo>
                    <a:pt x="261605" y="304627"/>
                    <a:pt x="272563" y="293669"/>
                    <a:pt x="272563" y="280153"/>
                  </a:cubicBezTo>
                  <a:cubicBezTo>
                    <a:pt x="272563" y="266637"/>
                    <a:pt x="261605" y="255679"/>
                    <a:pt x="248089" y="255679"/>
                  </a:cubicBezTo>
                  <a:close/>
                  <a:moveTo>
                    <a:pt x="359896" y="255679"/>
                  </a:moveTo>
                  <a:cubicBezTo>
                    <a:pt x="346380" y="255679"/>
                    <a:pt x="335422" y="266637"/>
                    <a:pt x="335422" y="280153"/>
                  </a:cubicBezTo>
                  <a:cubicBezTo>
                    <a:pt x="335422" y="293669"/>
                    <a:pt x="346380" y="304627"/>
                    <a:pt x="359896" y="304627"/>
                  </a:cubicBezTo>
                  <a:cubicBezTo>
                    <a:pt x="373412" y="304627"/>
                    <a:pt x="384370" y="293669"/>
                    <a:pt x="384370" y="280153"/>
                  </a:cubicBezTo>
                  <a:cubicBezTo>
                    <a:pt x="384370" y="266637"/>
                    <a:pt x="373412" y="255679"/>
                    <a:pt x="359896" y="255679"/>
                  </a:cubicBezTo>
                  <a:close/>
                  <a:moveTo>
                    <a:pt x="24474" y="255678"/>
                  </a:moveTo>
                  <a:cubicBezTo>
                    <a:pt x="10958" y="255678"/>
                    <a:pt x="0" y="266636"/>
                    <a:pt x="0" y="280152"/>
                  </a:cubicBezTo>
                  <a:cubicBezTo>
                    <a:pt x="0" y="293668"/>
                    <a:pt x="10958" y="304626"/>
                    <a:pt x="24474" y="304626"/>
                  </a:cubicBezTo>
                  <a:cubicBezTo>
                    <a:pt x="37990" y="304626"/>
                    <a:pt x="48947" y="293668"/>
                    <a:pt x="48947" y="280152"/>
                  </a:cubicBezTo>
                  <a:cubicBezTo>
                    <a:pt x="48947" y="266636"/>
                    <a:pt x="37990" y="255678"/>
                    <a:pt x="24474" y="255678"/>
                  </a:cubicBezTo>
                  <a:close/>
                  <a:moveTo>
                    <a:pt x="136281" y="255678"/>
                  </a:moveTo>
                  <a:cubicBezTo>
                    <a:pt x="122765" y="255678"/>
                    <a:pt x="111807" y="266636"/>
                    <a:pt x="111807" y="280152"/>
                  </a:cubicBezTo>
                  <a:cubicBezTo>
                    <a:pt x="111807" y="293668"/>
                    <a:pt x="122765" y="304626"/>
                    <a:pt x="136281" y="304626"/>
                  </a:cubicBezTo>
                  <a:cubicBezTo>
                    <a:pt x="149797" y="304626"/>
                    <a:pt x="160755" y="293668"/>
                    <a:pt x="160755" y="280152"/>
                  </a:cubicBezTo>
                  <a:cubicBezTo>
                    <a:pt x="160755" y="266636"/>
                    <a:pt x="149797" y="255678"/>
                    <a:pt x="136281" y="255678"/>
                  </a:cubicBezTo>
                  <a:close/>
                  <a:moveTo>
                    <a:pt x="807132" y="127847"/>
                  </a:moveTo>
                  <a:cubicBezTo>
                    <a:pt x="793616" y="127847"/>
                    <a:pt x="782659" y="138805"/>
                    <a:pt x="782659" y="152321"/>
                  </a:cubicBezTo>
                  <a:cubicBezTo>
                    <a:pt x="782659" y="165837"/>
                    <a:pt x="793616" y="176795"/>
                    <a:pt x="807132" y="176795"/>
                  </a:cubicBezTo>
                  <a:cubicBezTo>
                    <a:pt x="820648" y="176795"/>
                    <a:pt x="831605" y="165837"/>
                    <a:pt x="831605" y="152321"/>
                  </a:cubicBezTo>
                  <a:cubicBezTo>
                    <a:pt x="831605" y="138805"/>
                    <a:pt x="820648" y="127847"/>
                    <a:pt x="807132" y="127847"/>
                  </a:cubicBezTo>
                  <a:close/>
                  <a:moveTo>
                    <a:pt x="583512" y="127842"/>
                  </a:moveTo>
                  <a:cubicBezTo>
                    <a:pt x="569995" y="127842"/>
                    <a:pt x="559038" y="138799"/>
                    <a:pt x="559038" y="152316"/>
                  </a:cubicBezTo>
                  <a:cubicBezTo>
                    <a:pt x="559038" y="165832"/>
                    <a:pt x="569995" y="176789"/>
                    <a:pt x="583512" y="176789"/>
                  </a:cubicBezTo>
                  <a:cubicBezTo>
                    <a:pt x="597027" y="176789"/>
                    <a:pt x="607985" y="165832"/>
                    <a:pt x="607985" y="152316"/>
                  </a:cubicBezTo>
                  <a:cubicBezTo>
                    <a:pt x="607985" y="138799"/>
                    <a:pt x="597027" y="127842"/>
                    <a:pt x="583512" y="127842"/>
                  </a:cubicBezTo>
                  <a:close/>
                  <a:moveTo>
                    <a:pt x="695319" y="127842"/>
                  </a:moveTo>
                  <a:cubicBezTo>
                    <a:pt x="681803" y="127842"/>
                    <a:pt x="670845" y="138799"/>
                    <a:pt x="670845" y="152316"/>
                  </a:cubicBezTo>
                  <a:cubicBezTo>
                    <a:pt x="670845" y="165832"/>
                    <a:pt x="681803" y="176789"/>
                    <a:pt x="695319" y="176789"/>
                  </a:cubicBezTo>
                  <a:cubicBezTo>
                    <a:pt x="708835" y="176789"/>
                    <a:pt x="719793" y="165832"/>
                    <a:pt x="719793" y="152316"/>
                  </a:cubicBezTo>
                  <a:cubicBezTo>
                    <a:pt x="719793" y="138799"/>
                    <a:pt x="708835" y="127842"/>
                    <a:pt x="695319" y="127842"/>
                  </a:cubicBezTo>
                  <a:close/>
                  <a:moveTo>
                    <a:pt x="359896" y="127841"/>
                  </a:moveTo>
                  <a:cubicBezTo>
                    <a:pt x="346380" y="127841"/>
                    <a:pt x="335422" y="138799"/>
                    <a:pt x="335422" y="152315"/>
                  </a:cubicBezTo>
                  <a:cubicBezTo>
                    <a:pt x="335422" y="165831"/>
                    <a:pt x="346380" y="176788"/>
                    <a:pt x="359896" y="176788"/>
                  </a:cubicBezTo>
                  <a:cubicBezTo>
                    <a:pt x="373412" y="176788"/>
                    <a:pt x="384370" y="165831"/>
                    <a:pt x="384370" y="152315"/>
                  </a:cubicBezTo>
                  <a:cubicBezTo>
                    <a:pt x="384370" y="138799"/>
                    <a:pt x="373412" y="127841"/>
                    <a:pt x="359896" y="127841"/>
                  </a:cubicBezTo>
                  <a:close/>
                  <a:moveTo>
                    <a:pt x="471704" y="127841"/>
                  </a:moveTo>
                  <a:cubicBezTo>
                    <a:pt x="458188" y="127841"/>
                    <a:pt x="447230" y="138799"/>
                    <a:pt x="447230" y="152315"/>
                  </a:cubicBezTo>
                  <a:cubicBezTo>
                    <a:pt x="447230" y="165831"/>
                    <a:pt x="458188" y="176788"/>
                    <a:pt x="471704" y="176788"/>
                  </a:cubicBezTo>
                  <a:cubicBezTo>
                    <a:pt x="485220" y="176788"/>
                    <a:pt x="496178" y="165831"/>
                    <a:pt x="496178" y="152315"/>
                  </a:cubicBezTo>
                  <a:cubicBezTo>
                    <a:pt x="496178" y="138799"/>
                    <a:pt x="485220" y="127841"/>
                    <a:pt x="471704" y="127841"/>
                  </a:cubicBezTo>
                  <a:close/>
                  <a:moveTo>
                    <a:pt x="136281" y="127840"/>
                  </a:moveTo>
                  <a:cubicBezTo>
                    <a:pt x="122765" y="127840"/>
                    <a:pt x="111807" y="138798"/>
                    <a:pt x="111807" y="152314"/>
                  </a:cubicBezTo>
                  <a:cubicBezTo>
                    <a:pt x="111807" y="165830"/>
                    <a:pt x="122765" y="176788"/>
                    <a:pt x="136281" y="176788"/>
                  </a:cubicBezTo>
                  <a:cubicBezTo>
                    <a:pt x="149797" y="176788"/>
                    <a:pt x="160755" y="165830"/>
                    <a:pt x="160755" y="152314"/>
                  </a:cubicBezTo>
                  <a:cubicBezTo>
                    <a:pt x="160755" y="138798"/>
                    <a:pt x="149797" y="127840"/>
                    <a:pt x="136281" y="127840"/>
                  </a:cubicBezTo>
                  <a:close/>
                  <a:moveTo>
                    <a:pt x="248089" y="127840"/>
                  </a:moveTo>
                  <a:cubicBezTo>
                    <a:pt x="234573" y="127840"/>
                    <a:pt x="223615" y="138798"/>
                    <a:pt x="223615" y="152314"/>
                  </a:cubicBezTo>
                  <a:cubicBezTo>
                    <a:pt x="223615" y="165830"/>
                    <a:pt x="234573" y="176788"/>
                    <a:pt x="248089" y="176788"/>
                  </a:cubicBezTo>
                  <a:cubicBezTo>
                    <a:pt x="261605" y="176788"/>
                    <a:pt x="272563" y="165830"/>
                    <a:pt x="272563" y="152314"/>
                  </a:cubicBezTo>
                  <a:cubicBezTo>
                    <a:pt x="272563" y="138798"/>
                    <a:pt x="261605" y="127840"/>
                    <a:pt x="248089" y="127840"/>
                  </a:cubicBezTo>
                  <a:close/>
                  <a:moveTo>
                    <a:pt x="24474" y="127839"/>
                  </a:moveTo>
                  <a:cubicBezTo>
                    <a:pt x="10958" y="127839"/>
                    <a:pt x="0" y="138797"/>
                    <a:pt x="0" y="152313"/>
                  </a:cubicBezTo>
                  <a:cubicBezTo>
                    <a:pt x="0" y="165829"/>
                    <a:pt x="10958" y="176787"/>
                    <a:pt x="24474" y="176787"/>
                  </a:cubicBezTo>
                  <a:cubicBezTo>
                    <a:pt x="37990" y="176787"/>
                    <a:pt x="48947" y="165829"/>
                    <a:pt x="48947" y="152313"/>
                  </a:cubicBezTo>
                  <a:cubicBezTo>
                    <a:pt x="48947" y="138797"/>
                    <a:pt x="37990" y="127839"/>
                    <a:pt x="24474" y="127839"/>
                  </a:cubicBezTo>
                  <a:close/>
                  <a:moveTo>
                    <a:pt x="807132" y="9"/>
                  </a:moveTo>
                  <a:cubicBezTo>
                    <a:pt x="793616" y="9"/>
                    <a:pt x="782659" y="10967"/>
                    <a:pt x="782659" y="24483"/>
                  </a:cubicBezTo>
                  <a:cubicBezTo>
                    <a:pt x="782659" y="37999"/>
                    <a:pt x="793616" y="48956"/>
                    <a:pt x="807132" y="48956"/>
                  </a:cubicBezTo>
                  <a:cubicBezTo>
                    <a:pt x="820648" y="48956"/>
                    <a:pt x="831605" y="37999"/>
                    <a:pt x="831605" y="24483"/>
                  </a:cubicBezTo>
                  <a:cubicBezTo>
                    <a:pt x="831605" y="10967"/>
                    <a:pt x="820648" y="9"/>
                    <a:pt x="807132" y="9"/>
                  </a:cubicBezTo>
                  <a:close/>
                  <a:moveTo>
                    <a:pt x="583512" y="3"/>
                  </a:moveTo>
                  <a:cubicBezTo>
                    <a:pt x="569996" y="3"/>
                    <a:pt x="559038" y="10960"/>
                    <a:pt x="559038" y="24477"/>
                  </a:cubicBezTo>
                  <a:cubicBezTo>
                    <a:pt x="559038" y="37993"/>
                    <a:pt x="569996" y="48950"/>
                    <a:pt x="583512" y="48950"/>
                  </a:cubicBezTo>
                  <a:cubicBezTo>
                    <a:pt x="597028" y="48950"/>
                    <a:pt x="607986" y="37993"/>
                    <a:pt x="607986" y="24477"/>
                  </a:cubicBezTo>
                  <a:cubicBezTo>
                    <a:pt x="607986" y="10960"/>
                    <a:pt x="597028" y="3"/>
                    <a:pt x="583512" y="3"/>
                  </a:cubicBezTo>
                  <a:close/>
                  <a:moveTo>
                    <a:pt x="695319" y="3"/>
                  </a:moveTo>
                  <a:cubicBezTo>
                    <a:pt x="681803" y="3"/>
                    <a:pt x="670845" y="10960"/>
                    <a:pt x="670845" y="24477"/>
                  </a:cubicBezTo>
                  <a:cubicBezTo>
                    <a:pt x="670845" y="37993"/>
                    <a:pt x="681803" y="48950"/>
                    <a:pt x="695319" y="48950"/>
                  </a:cubicBezTo>
                  <a:cubicBezTo>
                    <a:pt x="708835" y="48950"/>
                    <a:pt x="719793" y="37993"/>
                    <a:pt x="719793" y="24477"/>
                  </a:cubicBezTo>
                  <a:cubicBezTo>
                    <a:pt x="719793" y="10960"/>
                    <a:pt x="708835" y="3"/>
                    <a:pt x="695319" y="3"/>
                  </a:cubicBezTo>
                  <a:close/>
                  <a:moveTo>
                    <a:pt x="359897" y="2"/>
                  </a:moveTo>
                  <a:cubicBezTo>
                    <a:pt x="346381" y="2"/>
                    <a:pt x="335423" y="10959"/>
                    <a:pt x="335423" y="24476"/>
                  </a:cubicBezTo>
                  <a:cubicBezTo>
                    <a:pt x="335423" y="37992"/>
                    <a:pt x="346381" y="48949"/>
                    <a:pt x="359897" y="48949"/>
                  </a:cubicBezTo>
                  <a:cubicBezTo>
                    <a:pt x="373414" y="48949"/>
                    <a:pt x="384371" y="37992"/>
                    <a:pt x="384371" y="24476"/>
                  </a:cubicBezTo>
                  <a:cubicBezTo>
                    <a:pt x="384371" y="10959"/>
                    <a:pt x="373414" y="2"/>
                    <a:pt x="359897" y="2"/>
                  </a:cubicBezTo>
                  <a:close/>
                  <a:moveTo>
                    <a:pt x="471704" y="2"/>
                  </a:moveTo>
                  <a:cubicBezTo>
                    <a:pt x="458188" y="2"/>
                    <a:pt x="447230" y="10959"/>
                    <a:pt x="447230" y="24476"/>
                  </a:cubicBezTo>
                  <a:cubicBezTo>
                    <a:pt x="447230" y="37992"/>
                    <a:pt x="458188" y="48949"/>
                    <a:pt x="471704" y="48949"/>
                  </a:cubicBezTo>
                  <a:cubicBezTo>
                    <a:pt x="485220" y="48949"/>
                    <a:pt x="496178" y="37992"/>
                    <a:pt x="496178" y="24476"/>
                  </a:cubicBezTo>
                  <a:cubicBezTo>
                    <a:pt x="496178" y="10959"/>
                    <a:pt x="485220" y="2"/>
                    <a:pt x="471704" y="2"/>
                  </a:cubicBezTo>
                  <a:close/>
                  <a:moveTo>
                    <a:pt x="136282" y="1"/>
                  </a:moveTo>
                  <a:cubicBezTo>
                    <a:pt x="122766" y="1"/>
                    <a:pt x="111808" y="10959"/>
                    <a:pt x="111808" y="24475"/>
                  </a:cubicBezTo>
                  <a:cubicBezTo>
                    <a:pt x="111808" y="37991"/>
                    <a:pt x="122766" y="48948"/>
                    <a:pt x="136282" y="48948"/>
                  </a:cubicBezTo>
                  <a:cubicBezTo>
                    <a:pt x="149798" y="48948"/>
                    <a:pt x="160755" y="37991"/>
                    <a:pt x="160755" y="24475"/>
                  </a:cubicBezTo>
                  <a:cubicBezTo>
                    <a:pt x="160755" y="10959"/>
                    <a:pt x="149798" y="1"/>
                    <a:pt x="136282" y="1"/>
                  </a:cubicBezTo>
                  <a:close/>
                  <a:moveTo>
                    <a:pt x="248089" y="1"/>
                  </a:moveTo>
                  <a:cubicBezTo>
                    <a:pt x="234573" y="1"/>
                    <a:pt x="223615" y="10959"/>
                    <a:pt x="223615" y="24475"/>
                  </a:cubicBezTo>
                  <a:cubicBezTo>
                    <a:pt x="223615" y="37991"/>
                    <a:pt x="234573" y="48948"/>
                    <a:pt x="248089" y="48948"/>
                  </a:cubicBezTo>
                  <a:cubicBezTo>
                    <a:pt x="261605" y="48948"/>
                    <a:pt x="272563" y="37991"/>
                    <a:pt x="272563" y="24475"/>
                  </a:cubicBezTo>
                  <a:cubicBezTo>
                    <a:pt x="272563" y="10959"/>
                    <a:pt x="261605" y="1"/>
                    <a:pt x="248089" y="1"/>
                  </a:cubicBezTo>
                  <a:close/>
                  <a:moveTo>
                    <a:pt x="24474" y="0"/>
                  </a:moveTo>
                  <a:cubicBezTo>
                    <a:pt x="10958" y="0"/>
                    <a:pt x="0" y="10958"/>
                    <a:pt x="0" y="24474"/>
                  </a:cubicBezTo>
                  <a:cubicBezTo>
                    <a:pt x="0" y="37990"/>
                    <a:pt x="10958" y="48947"/>
                    <a:pt x="24474" y="48947"/>
                  </a:cubicBezTo>
                  <a:cubicBezTo>
                    <a:pt x="37990" y="48947"/>
                    <a:pt x="48947" y="37990"/>
                    <a:pt x="48947" y="24474"/>
                  </a:cubicBezTo>
                  <a:cubicBezTo>
                    <a:pt x="48947" y="10958"/>
                    <a:pt x="37990" y="0"/>
                    <a:pt x="24474" y="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grpSp>
          <p:nvGrpSpPr>
            <p:cNvPr id="6" name="Group 5"/>
            <p:cNvGrpSpPr/>
            <p:nvPr userDrawn="1"/>
          </p:nvGrpSpPr>
          <p:grpSpPr>
            <a:xfrm flipH="1">
              <a:off x="11370611" y="0"/>
              <a:ext cx="821389" cy="1460500"/>
              <a:chOff x="-673100" y="-298450"/>
              <a:chExt cx="821389" cy="1460500"/>
            </a:xfrm>
          </p:grpSpPr>
          <p:sp>
            <p:nvSpPr>
              <p:cNvPr id="8" name="Rectangle: Rounded Corners 7"/>
              <p:cNvSpPr/>
              <p:nvPr userDrawn="1"/>
            </p:nvSpPr>
            <p:spPr>
              <a:xfrm>
                <a:off x="-673100" y="-298450"/>
                <a:ext cx="821389" cy="146050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Oval 9"/>
              <p:cNvSpPr/>
              <p:nvPr userDrawn="1"/>
            </p:nvSpPr>
            <p:spPr>
              <a:xfrm>
                <a:off x="-673100" y="-298450"/>
                <a:ext cx="821389" cy="82138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31" name="Freeform: Shape 30"/>
            <p:cNvSpPr/>
            <p:nvPr userDrawn="1"/>
          </p:nvSpPr>
          <p:spPr>
            <a:xfrm>
              <a:off x="263222" y="0"/>
              <a:ext cx="867503" cy="4244465"/>
            </a:xfrm>
            <a:custGeom>
              <a:avLst/>
              <a:gdLst>
                <a:gd name="connsiteX0" fmla="*/ 407733 w 867503"/>
                <a:gd name="connsiteY0" fmla="*/ 3428999 h 4244465"/>
                <a:gd name="connsiteX1" fmla="*/ 815466 w 867503"/>
                <a:gd name="connsiteY1" fmla="*/ 3836732 h 4244465"/>
                <a:gd name="connsiteX2" fmla="*/ 407733 w 867503"/>
                <a:gd name="connsiteY2" fmla="*/ 4244465 h 4244465"/>
                <a:gd name="connsiteX3" fmla="*/ 0 w 867503"/>
                <a:gd name="connsiteY3" fmla="*/ 3836732 h 4244465"/>
                <a:gd name="connsiteX4" fmla="*/ 407733 w 867503"/>
                <a:gd name="connsiteY4" fmla="*/ 3428999 h 4244465"/>
                <a:gd name="connsiteX5" fmla="*/ 46113 w 867503"/>
                <a:gd name="connsiteY5" fmla="*/ 0 h 4244465"/>
                <a:gd name="connsiteX6" fmla="*/ 867503 w 867503"/>
                <a:gd name="connsiteY6" fmla="*/ 0 h 4244465"/>
                <a:gd name="connsiteX7" fmla="*/ 867502 w 867503"/>
                <a:gd name="connsiteY7" fmla="*/ 2777007 h 4244465"/>
                <a:gd name="connsiteX8" fmla="*/ 456807 w 867503"/>
                <a:gd name="connsiteY8" fmla="*/ 3187702 h 4244465"/>
                <a:gd name="connsiteX9" fmla="*/ 456808 w 867503"/>
                <a:gd name="connsiteY9" fmla="*/ 3187701 h 4244465"/>
                <a:gd name="connsiteX10" fmla="*/ 46113 w 867503"/>
                <a:gd name="connsiteY10" fmla="*/ 2777006 h 424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7503" h="4244465">
                  <a:moveTo>
                    <a:pt x="407733" y="3428999"/>
                  </a:moveTo>
                  <a:cubicBezTo>
                    <a:pt x="632918" y="3428999"/>
                    <a:pt x="815466" y="3611547"/>
                    <a:pt x="815466" y="3836732"/>
                  </a:cubicBezTo>
                  <a:cubicBezTo>
                    <a:pt x="815466" y="4061917"/>
                    <a:pt x="632918" y="4244465"/>
                    <a:pt x="407733" y="4244465"/>
                  </a:cubicBezTo>
                  <a:cubicBezTo>
                    <a:pt x="182548" y="4244465"/>
                    <a:pt x="0" y="4061917"/>
                    <a:pt x="0" y="3836732"/>
                  </a:cubicBezTo>
                  <a:cubicBezTo>
                    <a:pt x="0" y="3611547"/>
                    <a:pt x="182548" y="3428999"/>
                    <a:pt x="407733" y="3428999"/>
                  </a:cubicBezTo>
                  <a:close/>
                  <a:moveTo>
                    <a:pt x="46113" y="0"/>
                  </a:moveTo>
                  <a:lnTo>
                    <a:pt x="867503" y="0"/>
                  </a:lnTo>
                  <a:lnTo>
                    <a:pt x="867502" y="2777007"/>
                  </a:lnTo>
                  <a:cubicBezTo>
                    <a:pt x="867502" y="3003828"/>
                    <a:pt x="683628" y="3187702"/>
                    <a:pt x="456807" y="3187702"/>
                  </a:cubicBezTo>
                  <a:lnTo>
                    <a:pt x="456808" y="3187701"/>
                  </a:lnTo>
                  <a:cubicBezTo>
                    <a:pt x="229987" y="3187701"/>
                    <a:pt x="46113" y="3003827"/>
                    <a:pt x="46113" y="2777006"/>
                  </a:cubicBezTo>
                  <a:close/>
                </a:path>
              </a:pathLst>
            </a:cu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grpSp>
          <p:nvGrpSpPr>
            <p:cNvPr id="29" name="Group 28"/>
            <p:cNvGrpSpPr/>
            <p:nvPr userDrawn="1"/>
          </p:nvGrpSpPr>
          <p:grpSpPr>
            <a:xfrm>
              <a:off x="3762497" y="1289051"/>
              <a:ext cx="1518282" cy="609600"/>
              <a:chOff x="3762497" y="1289051"/>
              <a:chExt cx="1518282" cy="609600"/>
            </a:xfrm>
          </p:grpSpPr>
          <p:sp>
            <p:nvSpPr>
              <p:cNvPr id="22" name="Rectangle: Rounded Corners 21"/>
              <p:cNvSpPr/>
              <p:nvPr userDrawn="1"/>
            </p:nvSpPr>
            <p:spPr>
              <a:xfrm>
                <a:off x="3762497" y="1289051"/>
                <a:ext cx="1518282" cy="609600"/>
              </a:xfrm>
              <a:prstGeom prst="roundRect">
                <a:avLst>
                  <a:gd name="adj" fmla="val 5000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28" name="Freeform: Shape 27"/>
              <p:cNvSpPr/>
              <p:nvPr userDrawn="1"/>
            </p:nvSpPr>
            <p:spPr>
              <a:xfrm>
                <a:off x="4022660" y="1502966"/>
                <a:ext cx="997956" cy="181770"/>
              </a:xfrm>
              <a:custGeom>
                <a:avLst/>
                <a:gdLst>
                  <a:gd name="connsiteX0" fmla="*/ 907071 w 997956"/>
                  <a:gd name="connsiteY0" fmla="*/ 0 h 181770"/>
                  <a:gd name="connsiteX1" fmla="*/ 997956 w 997956"/>
                  <a:gd name="connsiteY1" fmla="*/ 90885 h 181770"/>
                  <a:gd name="connsiteX2" fmla="*/ 907071 w 997956"/>
                  <a:gd name="connsiteY2" fmla="*/ 181770 h 181770"/>
                  <a:gd name="connsiteX3" fmla="*/ 816186 w 997956"/>
                  <a:gd name="connsiteY3" fmla="*/ 90885 h 181770"/>
                  <a:gd name="connsiteX4" fmla="*/ 907071 w 997956"/>
                  <a:gd name="connsiteY4" fmla="*/ 0 h 181770"/>
                  <a:gd name="connsiteX5" fmla="*/ 498978 w 997956"/>
                  <a:gd name="connsiteY5" fmla="*/ 0 h 181770"/>
                  <a:gd name="connsiteX6" fmla="*/ 589863 w 997956"/>
                  <a:gd name="connsiteY6" fmla="*/ 90885 h 181770"/>
                  <a:gd name="connsiteX7" fmla="*/ 498978 w 997956"/>
                  <a:gd name="connsiteY7" fmla="*/ 181770 h 181770"/>
                  <a:gd name="connsiteX8" fmla="*/ 408093 w 997956"/>
                  <a:gd name="connsiteY8" fmla="*/ 90885 h 181770"/>
                  <a:gd name="connsiteX9" fmla="*/ 498978 w 997956"/>
                  <a:gd name="connsiteY9" fmla="*/ 0 h 181770"/>
                  <a:gd name="connsiteX10" fmla="*/ 90885 w 997956"/>
                  <a:gd name="connsiteY10" fmla="*/ 0 h 181770"/>
                  <a:gd name="connsiteX11" fmla="*/ 181770 w 997956"/>
                  <a:gd name="connsiteY11" fmla="*/ 90885 h 181770"/>
                  <a:gd name="connsiteX12" fmla="*/ 90885 w 997956"/>
                  <a:gd name="connsiteY12" fmla="*/ 181770 h 181770"/>
                  <a:gd name="connsiteX13" fmla="*/ 0 w 997956"/>
                  <a:gd name="connsiteY13" fmla="*/ 90885 h 181770"/>
                  <a:gd name="connsiteX14" fmla="*/ 90885 w 997956"/>
                  <a:gd name="connsiteY14" fmla="*/ 0 h 18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7956" h="181770">
                    <a:moveTo>
                      <a:pt x="907071" y="0"/>
                    </a:moveTo>
                    <a:cubicBezTo>
                      <a:pt x="957265" y="0"/>
                      <a:pt x="997956" y="40691"/>
                      <a:pt x="997956" y="90885"/>
                    </a:cubicBezTo>
                    <a:cubicBezTo>
                      <a:pt x="997956" y="141079"/>
                      <a:pt x="957265" y="181770"/>
                      <a:pt x="907071" y="181770"/>
                    </a:cubicBezTo>
                    <a:cubicBezTo>
                      <a:pt x="856877" y="181770"/>
                      <a:pt x="816186" y="141079"/>
                      <a:pt x="816186" y="90885"/>
                    </a:cubicBezTo>
                    <a:cubicBezTo>
                      <a:pt x="816186" y="40691"/>
                      <a:pt x="856877" y="0"/>
                      <a:pt x="907071" y="0"/>
                    </a:cubicBezTo>
                    <a:close/>
                    <a:moveTo>
                      <a:pt x="498978" y="0"/>
                    </a:moveTo>
                    <a:cubicBezTo>
                      <a:pt x="549172" y="0"/>
                      <a:pt x="589863" y="40691"/>
                      <a:pt x="589863" y="90885"/>
                    </a:cubicBezTo>
                    <a:cubicBezTo>
                      <a:pt x="589863" y="141079"/>
                      <a:pt x="549172" y="181770"/>
                      <a:pt x="498978" y="181770"/>
                    </a:cubicBezTo>
                    <a:cubicBezTo>
                      <a:pt x="448784" y="181770"/>
                      <a:pt x="408093" y="141079"/>
                      <a:pt x="408093" y="90885"/>
                    </a:cubicBezTo>
                    <a:cubicBezTo>
                      <a:pt x="408093" y="40691"/>
                      <a:pt x="448784" y="0"/>
                      <a:pt x="498978" y="0"/>
                    </a:cubicBezTo>
                    <a:close/>
                    <a:moveTo>
                      <a:pt x="90885" y="0"/>
                    </a:moveTo>
                    <a:cubicBezTo>
                      <a:pt x="141079" y="0"/>
                      <a:pt x="181770" y="40691"/>
                      <a:pt x="181770" y="90885"/>
                    </a:cubicBezTo>
                    <a:cubicBezTo>
                      <a:pt x="181770" y="141079"/>
                      <a:pt x="141079" y="181770"/>
                      <a:pt x="90885" y="181770"/>
                    </a:cubicBezTo>
                    <a:cubicBezTo>
                      <a:pt x="40691" y="181770"/>
                      <a:pt x="0" y="141079"/>
                      <a:pt x="0" y="90885"/>
                    </a:cubicBezTo>
                    <a:cubicBezTo>
                      <a:pt x="0" y="40691"/>
                      <a:pt x="40691" y="0"/>
                      <a:pt x="90885"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grpSp>
        <p:sp>
          <p:nvSpPr>
            <p:cNvPr id="30" name="Rectangle: Rounded Corners 29"/>
            <p:cNvSpPr/>
            <p:nvPr userDrawn="1"/>
          </p:nvSpPr>
          <p:spPr>
            <a:xfrm>
              <a:off x="5438775" y="3784600"/>
              <a:ext cx="2478853" cy="76100"/>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sp>
          <p:nvSpPr>
            <p:cNvPr id="32" name="Freeform: Shape 31"/>
            <p:cNvSpPr/>
            <p:nvPr userDrawn="1"/>
          </p:nvSpPr>
          <p:spPr>
            <a:xfrm>
              <a:off x="362828" y="119063"/>
              <a:ext cx="867503" cy="4244465"/>
            </a:xfrm>
            <a:custGeom>
              <a:avLst/>
              <a:gdLst>
                <a:gd name="connsiteX0" fmla="*/ 407733 w 867503"/>
                <a:gd name="connsiteY0" fmla="*/ 3428999 h 4244465"/>
                <a:gd name="connsiteX1" fmla="*/ 815466 w 867503"/>
                <a:gd name="connsiteY1" fmla="*/ 3836732 h 4244465"/>
                <a:gd name="connsiteX2" fmla="*/ 407733 w 867503"/>
                <a:gd name="connsiteY2" fmla="*/ 4244465 h 4244465"/>
                <a:gd name="connsiteX3" fmla="*/ 0 w 867503"/>
                <a:gd name="connsiteY3" fmla="*/ 3836732 h 4244465"/>
                <a:gd name="connsiteX4" fmla="*/ 407733 w 867503"/>
                <a:gd name="connsiteY4" fmla="*/ 3428999 h 4244465"/>
                <a:gd name="connsiteX5" fmla="*/ 46113 w 867503"/>
                <a:gd name="connsiteY5" fmla="*/ 0 h 4244465"/>
                <a:gd name="connsiteX6" fmla="*/ 867503 w 867503"/>
                <a:gd name="connsiteY6" fmla="*/ 0 h 4244465"/>
                <a:gd name="connsiteX7" fmla="*/ 867502 w 867503"/>
                <a:gd name="connsiteY7" fmla="*/ 2777007 h 4244465"/>
                <a:gd name="connsiteX8" fmla="*/ 456807 w 867503"/>
                <a:gd name="connsiteY8" fmla="*/ 3187702 h 4244465"/>
                <a:gd name="connsiteX9" fmla="*/ 456808 w 867503"/>
                <a:gd name="connsiteY9" fmla="*/ 3187701 h 4244465"/>
                <a:gd name="connsiteX10" fmla="*/ 46113 w 867503"/>
                <a:gd name="connsiteY10" fmla="*/ 2777006 h 424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7503" h="4244465">
                  <a:moveTo>
                    <a:pt x="407733" y="3428999"/>
                  </a:moveTo>
                  <a:cubicBezTo>
                    <a:pt x="632918" y="3428999"/>
                    <a:pt x="815466" y="3611547"/>
                    <a:pt x="815466" y="3836732"/>
                  </a:cubicBezTo>
                  <a:cubicBezTo>
                    <a:pt x="815466" y="4061917"/>
                    <a:pt x="632918" y="4244465"/>
                    <a:pt x="407733" y="4244465"/>
                  </a:cubicBezTo>
                  <a:cubicBezTo>
                    <a:pt x="182548" y="4244465"/>
                    <a:pt x="0" y="4061917"/>
                    <a:pt x="0" y="3836732"/>
                  </a:cubicBezTo>
                  <a:cubicBezTo>
                    <a:pt x="0" y="3611547"/>
                    <a:pt x="182548" y="3428999"/>
                    <a:pt x="407733" y="3428999"/>
                  </a:cubicBezTo>
                  <a:close/>
                  <a:moveTo>
                    <a:pt x="46113" y="0"/>
                  </a:moveTo>
                  <a:lnTo>
                    <a:pt x="867503" y="0"/>
                  </a:lnTo>
                  <a:lnTo>
                    <a:pt x="867502" y="2777007"/>
                  </a:lnTo>
                  <a:cubicBezTo>
                    <a:pt x="867502" y="3003828"/>
                    <a:pt x="683628" y="3187702"/>
                    <a:pt x="456807" y="3187702"/>
                  </a:cubicBezTo>
                  <a:lnTo>
                    <a:pt x="456808" y="3187701"/>
                  </a:lnTo>
                  <a:cubicBezTo>
                    <a:pt x="229987" y="3187701"/>
                    <a:pt x="46113" y="3003827"/>
                    <a:pt x="46113" y="2777006"/>
                  </a:cubicBezTo>
                  <a:close/>
                </a:path>
              </a:pathLst>
            </a:cu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15"/>
            </a:p>
          </p:txBody>
        </p:sp>
      </p:grpSp>
      <p:sp>
        <p:nvSpPr>
          <p:cNvPr id="5" name="Title 4"/>
          <p:cNvSpPr>
            <a:spLocks noGrp="1"/>
          </p:cNvSpPr>
          <p:nvPr userDrawn="1">
            <p:ph type="ctrTitle" hasCustomPrompt="1"/>
          </p:nvPr>
        </p:nvSpPr>
        <p:spPr>
          <a:xfrm>
            <a:off x="4079082" y="819151"/>
            <a:ext cx="4560094" cy="1859756"/>
          </a:xfrm>
          <a:prstGeom prst="rect">
            <a:avLst/>
          </a:prstGeom>
        </p:spPr>
        <p:txBody>
          <a:bodyPr wrap="square" anchor="b">
            <a:normAutofit/>
          </a:bodyPr>
          <a:lstStyle>
            <a:lvl1pPr>
              <a:lnSpc>
                <a:spcPct val="100000"/>
              </a:lnSpc>
              <a:defRPr sz="4050">
                <a:ln w="19050">
                  <a:noFill/>
                </a:ln>
                <a:solidFill>
                  <a:schemeClr val="tx1"/>
                </a:solidFill>
              </a:defRPr>
            </a:lvl1pPr>
          </a:lstStyle>
          <a:p>
            <a:pPr lvl="0"/>
            <a:r>
              <a:rPr lang="en-US"/>
              <a:t>Click to add title</a:t>
            </a:r>
            <a:endParaRPr lang="en-US"/>
          </a:p>
        </p:txBody>
      </p:sp>
      <p:sp>
        <p:nvSpPr>
          <p:cNvPr id="9" name="Subtitle 8"/>
          <p:cNvSpPr>
            <a:spLocks noGrp="1"/>
          </p:cNvSpPr>
          <p:nvPr userDrawn="1">
            <p:ph type="subTitle" sz="quarter" idx="1" hasCustomPrompt="1"/>
          </p:nvPr>
        </p:nvSpPr>
        <p:spPr>
          <a:xfrm>
            <a:off x="4079082" y="2996482"/>
            <a:ext cx="4560094" cy="1033538"/>
          </a:xfrm>
          <a:prstGeom prst="roundRect">
            <a:avLst>
              <a:gd name="adj" fmla="val 0"/>
            </a:avLst>
          </a:prstGeom>
          <a:noFill/>
          <a:ln>
            <a:noFill/>
          </a:ln>
        </p:spPr>
        <p:txBody>
          <a:bodyPr vert="horz" wrap="square" lIns="91440" tIns="45720" rIns="91440" bIns="45720" rtlCol="0" anchor="t" anchorCtr="0">
            <a:normAutofit/>
          </a:bodyPr>
          <a:lstStyle>
            <a:lvl1pPr marL="0" indent="0" algn="l">
              <a:lnSpc>
                <a:spcPct val="100000"/>
              </a:lnSpc>
              <a:buNone/>
              <a:defRPr lang="en-US" sz="1500" dirty="0">
                <a:solidFill>
                  <a:schemeClr val="tx1"/>
                </a:solidFill>
                <a:latin typeface="+mj-lt"/>
              </a:defRPr>
            </a:lvl1pPr>
          </a:lstStyle>
          <a:p>
            <a:pPr lvl="0"/>
            <a:r>
              <a:rPr lang="en-US"/>
              <a:t>Click to add subtitle</a:t>
            </a:r>
            <a:endParaRPr lang="en-US"/>
          </a:p>
        </p:txBody>
      </p:sp>
      <p:sp>
        <p:nvSpPr>
          <p:cNvPr id="4" name="Text Placeholder 3"/>
          <p:cNvSpPr>
            <a:spLocks noGrp="1"/>
          </p:cNvSpPr>
          <p:nvPr userDrawn="1">
            <p:ph type="body" sz="quarter" idx="13" hasCustomPrompt="1"/>
          </p:nvPr>
        </p:nvSpPr>
        <p:spPr>
          <a:xfrm>
            <a:off x="6046881" y="4392826"/>
            <a:ext cx="1276351" cy="207749"/>
          </a:xfrm>
          <a:prstGeom prst="rect">
            <a:avLst/>
          </a:prstGeom>
        </p:spPr>
        <p:txBody>
          <a:bodyPr wrap="square" lIns="90000">
            <a:normAutofit/>
          </a:bodyPr>
          <a:lstStyle>
            <a:lvl1pPr marL="0" indent="0" algn="l">
              <a:lnSpc>
                <a:spcPct val="100000"/>
              </a:lnSpc>
              <a:buNone/>
              <a:defRPr sz="900"/>
            </a:lvl1pPr>
          </a:lstStyle>
          <a:p>
            <a:pPr lvl="0"/>
            <a:r>
              <a:rPr lang="en-US"/>
              <a:t>Presenter name</a:t>
            </a:r>
            <a:endParaRPr lang="en-US"/>
          </a:p>
        </p:txBody>
      </p:sp>
      <p:sp>
        <p:nvSpPr>
          <p:cNvPr id="7" name="Text Placeholder 6"/>
          <p:cNvSpPr>
            <a:spLocks noGrp="1"/>
          </p:cNvSpPr>
          <p:nvPr userDrawn="1">
            <p:ph type="body" sz="quarter" idx="14" hasCustomPrompt="1"/>
          </p:nvPr>
        </p:nvSpPr>
        <p:spPr>
          <a:xfrm>
            <a:off x="4456206" y="4392826"/>
            <a:ext cx="1276351" cy="207749"/>
          </a:xfrm>
          <a:prstGeom prst="rect">
            <a:avLst/>
          </a:prstGeom>
        </p:spPr>
        <p:txBody>
          <a:bodyPr wrap="none">
            <a:normAutofit/>
          </a:bodyPr>
          <a:lstStyle>
            <a:lvl1pPr marL="0" indent="0" algn="l">
              <a:lnSpc>
                <a:spcPct val="100000"/>
              </a:lnSpc>
              <a:buNone/>
              <a:defRPr sz="900"/>
            </a:lvl1pPr>
          </a:lstStyle>
          <a:p>
            <a:pPr lvl="0"/>
            <a:r>
              <a:rPr lang="en-US"/>
              <a:t>www.officeplus.cn</a:t>
            </a:r>
            <a:endParaRPr lang="en-US"/>
          </a:p>
        </p:txBody>
      </p:sp>
    </p:spTree>
  </p:cSld>
  <p:clrMapOvr>
    <a:overrideClrMapping bg1="lt1" tx1="dk1" bg2="lt2" tx2="dk2" accent1="accent1" accent2="accent2" accent3="accent3" accent4="accent4" accent5="accent5" accent6="accent6" hlink="hlink" folHlink="folHlink"/>
  </p:clrMapOvr>
  <p:transition spd="slow" advClick="0" advTm="3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hasCustomPrompt="1"/>
          </p:nvPr>
        </p:nvSpPr>
        <p:spPr>
          <a:xfrm>
            <a:off x="660399" y="0"/>
            <a:ext cx="10858500" cy="1028700"/>
          </a:xfrm>
          <a:prstGeom prst="rect">
            <a:avLst/>
          </a:prstGeom>
        </p:spPr>
        <p:txBody>
          <a:bodyPr anchor="b" anchorCtr="0">
            <a:normAutofit/>
          </a:bodyPr>
          <a:lstStyle>
            <a:lvl1pPr>
              <a:lnSpc>
                <a:spcPct val="100000"/>
              </a:lnSpc>
              <a:defRPr>
                <a:solidFill>
                  <a:schemeClr val="tx1"/>
                </a:solidFill>
              </a:defRPr>
            </a:lvl1pPr>
          </a:lstStyle>
          <a:p>
            <a:pPr lvl="0"/>
            <a:r>
              <a:rPr lang="en-US" dirty="0"/>
              <a:t>Click to add title</a:t>
            </a:r>
            <a:endParaRPr lang="en-US" dirty="0"/>
          </a:p>
        </p:txBody>
      </p:sp>
      <p:sp>
        <p:nvSpPr>
          <p:cNvPr id="8" name="Date Placeholder 1"/>
          <p:cNvSpPr>
            <a:spLocks noGrp="1"/>
          </p:cNvSpPr>
          <p:nvPr>
            <p:ph type="dt" sz="half" idx="10"/>
          </p:nvPr>
        </p:nvSpPr>
        <p:spPr>
          <a:xfrm>
            <a:off x="4718050" y="6409690"/>
            <a:ext cx="2743200" cy="274320"/>
          </a:xfrm>
        </p:spPr>
        <p:txBody>
          <a:bodyPr/>
          <a:lstStyle/>
          <a:p>
            <a:fld id="{0D3978B1-822A-48DD-9412-1B7D6807ED91}" type="datetime1">
              <a:rPr lang="zh-CN" altLang="en-US" smtClean="0"/>
            </a:fld>
            <a:endParaRPr lang="zh-CN" altLang="en-US"/>
          </a:p>
        </p:txBody>
      </p:sp>
      <p:sp>
        <p:nvSpPr>
          <p:cNvPr id="9" name="Footer Placeholder 2"/>
          <p:cNvSpPr>
            <a:spLocks noGrp="1"/>
          </p:cNvSpPr>
          <p:nvPr>
            <p:ph type="ftr" sz="quarter" idx="11"/>
          </p:nvPr>
        </p:nvSpPr>
        <p:spPr>
          <a:xfrm>
            <a:off x="660399" y="6409690"/>
            <a:ext cx="3657600" cy="274320"/>
          </a:xfrm>
        </p:spPr>
        <p:txBody>
          <a:bodyPr/>
          <a:lstStyle/>
          <a:p>
            <a:r>
              <a:rPr lang="en-US" altLang="zh-CN"/>
              <a:t>OfficePLUS</a:t>
            </a:r>
            <a:endParaRPr lang="zh-CN" altLang="en-US"/>
          </a:p>
        </p:txBody>
      </p:sp>
      <p:sp>
        <p:nvSpPr>
          <p:cNvPr id="10" name="Slide Number Placeholder 3"/>
          <p:cNvSpPr>
            <a:spLocks noGrp="1"/>
          </p:cNvSpPr>
          <p:nvPr>
            <p:ph type="sldNum" sz="quarter" idx="12"/>
          </p:nvPr>
        </p:nvSpPr>
        <p:spPr>
          <a:xfrm>
            <a:off x="7861300" y="6409690"/>
            <a:ext cx="3657600" cy="274320"/>
          </a:xfrm>
        </p:spPr>
        <p:txBody>
          <a:bodyPr/>
          <a:lstStyle/>
          <a:p>
            <a:fld id="{7F65B630-C7FF-41C0-9923-C5E5E29EED81}" type="slidenum">
              <a:rPr lang="zh-CN" altLang="en-US" smtClean="0"/>
            </a:fld>
            <a:endParaRPr lang="zh-CN" altLang="en-US"/>
          </a:p>
        </p:txBody>
      </p:sp>
    </p:spTree>
  </p:cSld>
  <p:clrMapOvr>
    <a:masterClrMapping/>
  </p:clrMapOvr>
  <p:transition spd="slow" advClick="0" advTm="3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A0C2D025-6FB7-4902-ADF9-59CDCB9035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F25734-0651-42A7-B0A0-A7399956BC80}" type="slidenum">
              <a:rPr lang="zh-CN" altLang="en-US" smtClean="0"/>
            </a:fld>
            <a:endParaRPr lang="zh-CN" altLang="en-US"/>
          </a:p>
        </p:txBody>
      </p:sp>
    </p:spTree>
  </p:cSld>
  <p:clrMapOvr>
    <a:masterClrMapping/>
  </p:clrMapOvr>
  <p:transition spd="slow" advClick="0" advTm="3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A0C2D025-6FB7-4902-ADF9-59CDCB9035F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F25734-0651-42A7-B0A0-A7399956BC80}" type="slidenum">
              <a:rPr lang="zh-CN" altLang="en-US" smtClean="0"/>
            </a:fld>
            <a:endParaRPr lang="zh-CN" altLang="en-US"/>
          </a:p>
        </p:txBody>
      </p:sp>
    </p:spTree>
  </p:cSld>
  <p:clrMapOvr>
    <a:masterClrMapping/>
  </p:clrMapOvr>
  <p:transition spd="slow" advClick="0" advTm="3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628650" y="1370013"/>
            <a:ext cx="3867150" cy="3262312"/>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4648200" y="1370013"/>
            <a:ext cx="3867150" cy="3262312"/>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A0C2D025-6FB7-4902-ADF9-59CDCB9035F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F25734-0651-42A7-B0A0-A7399956BC80}" type="slidenum">
              <a:rPr lang="zh-CN" altLang="en-US" smtClean="0"/>
            </a:fld>
            <a:endParaRPr lang="zh-CN" altLang="en-US"/>
          </a:p>
        </p:txBody>
      </p:sp>
    </p:spTree>
  </p:cSld>
  <p:clrMapOvr>
    <a:masterClrMapping/>
  </p:clrMapOvr>
  <p:transition spd="slow" advClick="0" advTm="3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630238" y="1879600"/>
            <a:ext cx="3868737" cy="276225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4629150" y="1879600"/>
            <a:ext cx="3887788" cy="2762250"/>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A0C2D025-6FB7-4902-ADF9-59CDCB9035F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AF25734-0651-42A7-B0A0-A7399956BC80}" type="slidenum">
              <a:rPr lang="zh-CN" altLang="en-US" smtClean="0"/>
            </a:fld>
            <a:endParaRPr lang="zh-CN" altLang="en-US"/>
          </a:p>
        </p:txBody>
      </p:sp>
    </p:spTree>
  </p:cSld>
  <p:clrMapOvr>
    <a:masterClrMapping/>
  </p:clrMapOvr>
  <p:transition spd="slow" advClick="0" advTm="3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0C2D025-6FB7-4902-ADF9-59CDCB9035F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AF25734-0651-42A7-B0A0-A7399956BC80}" type="slidenum">
              <a:rPr lang="zh-CN" altLang="en-US" smtClean="0"/>
            </a:fld>
            <a:endParaRPr lang="zh-CN" altLang="en-US"/>
          </a:p>
        </p:txBody>
      </p:sp>
      <p:sp>
        <p:nvSpPr>
          <p:cNvPr id="7" name="矩形 6"/>
          <p:cNvSpPr/>
          <p:nvPr userDrawn="1"/>
        </p:nvSpPr>
        <p:spPr>
          <a:xfrm>
            <a:off x="5988428" y="3840325"/>
            <a:ext cx="775136" cy="246221"/>
          </a:xfrm>
          <a:prstGeom prst="rect">
            <a:avLst/>
          </a:prstGeom>
        </p:spPr>
        <p:txBody>
          <a:bodyPr wrap="square">
            <a:spAutoFit/>
          </a:bodyPr>
          <a:lstStyle/>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endParaRPr lang="en-US" altLang="zh-CN" sz="100" dirty="0">
              <a:solidFill>
                <a:prstClr val="white"/>
              </a:solidFill>
              <a:latin typeface="Calibri" panose="020F0502020204030204"/>
              <a:ea typeface="宋体" panose="02010600030101010101" pitchFamily="2" charset="-122"/>
            </a:endParaRPr>
          </a:p>
          <a:p>
            <a:pPr defTabSz="914400"/>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defTabSz="914400"/>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transition spd="slow" advClick="0" advTm="3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0C2D025-6FB7-4902-ADF9-59CDCB9035F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AF25734-0651-42A7-B0A0-A7399956BC80}" type="slidenum">
              <a:rPr lang="zh-CN" altLang="en-US" smtClean="0"/>
            </a:fld>
            <a:endParaRPr lang="zh-CN" altLang="en-US"/>
          </a:p>
        </p:txBody>
      </p:sp>
    </p:spTree>
  </p:cSld>
  <p:clrMapOvr>
    <a:masterClrMapping/>
  </p:clrMapOvr>
  <p:transition spd="slow" advClick="0" advTm="3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0C2D025-6FB7-4902-ADF9-59CDCB9035F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F25734-0651-42A7-B0A0-A7399956BC80}" type="slidenum">
              <a:rPr lang="zh-CN" altLang="en-US" smtClean="0"/>
            </a:fld>
            <a:endParaRPr lang="zh-CN" altLang="en-US"/>
          </a:p>
        </p:txBody>
      </p:sp>
    </p:spTree>
  </p:cSld>
  <p:clrMapOvr>
    <a:masterClrMapping/>
  </p:clrMapOvr>
  <p:transition spd="slow" advClick="0" advTm="3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A0C2D025-6FB7-4902-ADF9-59CDCB9035F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F25734-0651-42A7-B0A0-A7399956BC80}" type="slidenum">
              <a:rPr lang="zh-CN" altLang="en-US" smtClean="0"/>
            </a:fld>
            <a:endParaRPr lang="zh-CN" altLang="en-US"/>
          </a:p>
        </p:txBody>
      </p:sp>
    </p:spTree>
  </p:cSld>
  <p:clrMapOvr>
    <a:masterClrMapping/>
  </p:clrMapOvr>
  <p:transition spd="slow" advClick="0" advTm="3000">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0C2D025-6FB7-4902-ADF9-59CDCB9035F7}"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AF25734-0651-42A7-B0A0-A7399956BC8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slow" advClick="0" advTm="3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4.xml"/><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4.xml"/><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tags" Target="../tags/tag19.xml"/><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14.xml"/><Relationship Id="rId7" Type="http://schemas.openxmlformats.org/officeDocument/2006/relationships/image" Target="../media/image42.jpeg"/><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tags" Target="../tags/tag20.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14.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4.xml"/><Relationship Id="rId2" Type="http://schemas.openxmlformats.org/officeDocument/2006/relationships/image" Target="../media/image50.jpeg"/><Relationship Id="rId1" Type="http://schemas.openxmlformats.org/officeDocument/2006/relationships/image" Target="../media/image49.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4.xml"/><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image" Target="../media/image51.jpe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4.xml"/><Relationship Id="rId6" Type="http://schemas.openxmlformats.org/officeDocument/2006/relationships/image" Target="../media/image57.jpeg"/><Relationship Id="rId5" Type="http://schemas.openxmlformats.org/officeDocument/2006/relationships/tags" Target="../tags/tag22.xml"/><Relationship Id="rId4" Type="http://schemas.openxmlformats.org/officeDocument/2006/relationships/image" Target="../media/image56.jpeg"/><Relationship Id="rId3" Type="http://schemas.openxmlformats.org/officeDocument/2006/relationships/tags" Target="../tags/tag21.xml"/><Relationship Id="rId2" Type="http://schemas.openxmlformats.org/officeDocument/2006/relationships/image" Target="../media/image55.png"/><Relationship Id="rId1" Type="http://schemas.openxmlformats.org/officeDocument/2006/relationships/image" Target="../media/image54.jpe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image" Target="../media/image63.jpeg"/><Relationship Id="rId7" Type="http://schemas.openxmlformats.org/officeDocument/2006/relationships/image" Target="../media/image62.jpeg"/><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 Id="rId3" Type="http://schemas.openxmlformats.org/officeDocument/2006/relationships/tags" Target="../tags/tag24.xml"/><Relationship Id="rId2" Type="http://schemas.openxmlformats.org/officeDocument/2006/relationships/image" Target="../media/image58.jpeg"/><Relationship Id="rId10" Type="http://schemas.openxmlformats.org/officeDocument/2006/relationships/notesSlide" Target="../notesSlides/notesSlide11.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4.xml"/><Relationship Id="rId4" Type="http://schemas.openxmlformats.org/officeDocument/2006/relationships/image" Target="../media/image67.jpeg"/><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image" Target="../media/image64.jpe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image" Target="../media/image7.jpeg"/><Relationship Id="rId2" Type="http://schemas.openxmlformats.org/officeDocument/2006/relationships/tags" Target="../tags/tag3.xml"/><Relationship Id="rId10" Type="http://schemas.openxmlformats.org/officeDocument/2006/relationships/slideLayout" Target="../slideLayouts/slideLayout16.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6.xml"/><Relationship Id="rId5" Type="http://schemas.openxmlformats.org/officeDocument/2006/relationships/image" Target="../media/image72.jpeg"/><Relationship Id="rId4" Type="http://schemas.openxmlformats.org/officeDocument/2006/relationships/image" Target="../media/image71.jpeg"/><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image" Target="../media/image68.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1.xml"/><Relationship Id="rId2" Type="http://schemas.openxmlformats.org/officeDocument/2006/relationships/image" Target="../media/image74.png"/><Relationship Id="rId1" Type="http://schemas.openxmlformats.org/officeDocument/2006/relationships/tags" Target="../tags/tag30.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5.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35.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7.xml"/><Relationship Id="rId1" Type="http://schemas.openxmlformats.org/officeDocument/2006/relationships/tags" Target="../tags/tag3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6.jpeg"/><Relationship Id="rId7" Type="http://schemas.openxmlformats.org/officeDocument/2006/relationships/image" Target="../media/image15.jpeg"/><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4.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4.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wrap="square">
            <a:normAutofit/>
          </a:bodyPr>
          <a:lstStyle/>
          <a:p>
            <a:pPr lvl="0"/>
            <a:r>
              <a:rPr lang="zh-CN" altLang="en-US" dirty="0">
                <a:latin typeface="华文中宋" panose="02010600040101010101" pitchFamily="2" charset="-122"/>
                <a:ea typeface="华文中宋" panose="02010600040101010101" pitchFamily="2" charset="-122"/>
              </a:rPr>
              <a:t>医林食堂下半年</a:t>
            </a:r>
            <a:br>
              <a:rPr lang="en-US" altLang="zh-CN" dirty="0">
                <a:latin typeface="华文中宋" panose="02010600040101010101" pitchFamily="2" charset="-122"/>
                <a:ea typeface="华文中宋" panose="02010600040101010101" pitchFamily="2" charset="-122"/>
              </a:rPr>
            </a:br>
            <a:r>
              <a:rPr lang="en-US" altLang="zh-CN" dirty="0">
                <a:latin typeface="华文中宋" panose="02010600040101010101" pitchFamily="2" charset="-122"/>
                <a:ea typeface="华文中宋" panose="02010600040101010101" pitchFamily="2" charset="-122"/>
              </a:rPr>
              <a:t>    </a:t>
            </a:r>
            <a:r>
              <a:rPr lang="zh-CN" altLang="en-US" dirty="0">
                <a:latin typeface="华文中宋" panose="02010600040101010101" pitchFamily="2" charset="-122"/>
                <a:ea typeface="华文中宋" panose="02010600040101010101" pitchFamily="2" charset="-122"/>
              </a:rPr>
              <a:t>工作总结</a:t>
            </a:r>
            <a:endParaRPr lang="en-US" dirty="0">
              <a:latin typeface="华文中宋" panose="02010600040101010101" pitchFamily="2" charset="-122"/>
              <a:ea typeface="华文中宋" panose="02010600040101010101" pitchFamily="2" charset="-122"/>
            </a:endParaRPr>
          </a:p>
        </p:txBody>
      </p:sp>
      <p:sp>
        <p:nvSpPr>
          <p:cNvPr id="9" name="Subtitle 8"/>
          <p:cNvSpPr>
            <a:spLocks noGrp="1"/>
          </p:cNvSpPr>
          <p:nvPr>
            <p:ph type="subTitle" sz="quarter" idx="1"/>
          </p:nvPr>
        </p:nvSpPr>
        <p:spPr>
          <a:xfrm>
            <a:off x="4079082" y="3473276"/>
            <a:ext cx="4560094" cy="641524"/>
          </a:xfrm>
        </p:spPr>
        <p:txBody>
          <a:bodyPr wrap="square">
            <a:normAutofit/>
          </a:bodyPr>
          <a:lstStyle/>
          <a:p>
            <a:pPr lvl="0"/>
            <a:r>
              <a:rPr lang="zh-CN" altLang="en-US" sz="2400" dirty="0">
                <a:latin typeface="华文新魏" panose="02010800040101010101" pitchFamily="2" charset="-122"/>
                <a:ea typeface="华文新魏" panose="02010800040101010101" pitchFamily="2" charset="-122"/>
              </a:rPr>
              <a:t>巨百餐饮    李利平</a:t>
            </a:r>
            <a:endParaRPr lang="en-US" sz="2400" dirty="0">
              <a:latin typeface="华文新魏" panose="02010800040101010101" pitchFamily="2" charset="-122"/>
              <a:ea typeface="华文新魏" panose="02010800040101010101" pitchFamily="2" charset="-122"/>
            </a:endParaRPr>
          </a:p>
        </p:txBody>
      </p:sp>
    </p:spTree>
    <p:custDataLst>
      <p:tags r:id="rId1"/>
    </p:custData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5" name="文本框 14"/>
          <p:cNvSpPr txBox="1"/>
          <p:nvPr/>
        </p:nvSpPr>
        <p:spPr>
          <a:xfrm>
            <a:off x="490220" y="1477645"/>
            <a:ext cx="3129280" cy="521970"/>
          </a:xfrm>
          <a:prstGeom prst="rect">
            <a:avLst/>
          </a:prstGeom>
          <a:noFill/>
        </p:spPr>
        <p:txBody>
          <a:bodyPr wrap="square" rtlCol="0">
            <a:spAutoFit/>
          </a:bodyPr>
          <a:lstStyle/>
          <a:p>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1" cstate="screen"/>
          <a:stretch>
            <a:fillRect/>
          </a:stretch>
        </p:blipFill>
        <p:spPr>
          <a:xfrm>
            <a:off x="400050" y="1127125"/>
            <a:ext cx="2118360" cy="1499235"/>
          </a:xfrm>
          <a:prstGeom prst="rect">
            <a:avLst/>
          </a:prstGeom>
        </p:spPr>
      </p:pic>
      <p:pic>
        <p:nvPicPr>
          <p:cNvPr id="9" name="图片 8"/>
          <p:cNvPicPr>
            <a:picLocks noChangeAspect="1"/>
          </p:cNvPicPr>
          <p:nvPr/>
        </p:nvPicPr>
        <p:blipFill>
          <a:blip r:embed="rId2" cstate="screen"/>
          <a:stretch>
            <a:fillRect/>
          </a:stretch>
        </p:blipFill>
        <p:spPr>
          <a:xfrm>
            <a:off x="398780" y="2894330"/>
            <a:ext cx="2119630" cy="1638935"/>
          </a:xfrm>
          <a:prstGeom prst="rect">
            <a:avLst/>
          </a:prstGeom>
        </p:spPr>
      </p:pic>
      <p:pic>
        <p:nvPicPr>
          <p:cNvPr id="10" name="图片 9"/>
          <p:cNvPicPr>
            <a:picLocks noChangeAspect="1"/>
          </p:cNvPicPr>
          <p:nvPr/>
        </p:nvPicPr>
        <p:blipFill>
          <a:blip r:embed="rId3" cstate="screen"/>
          <a:stretch>
            <a:fillRect/>
          </a:stretch>
        </p:blipFill>
        <p:spPr>
          <a:xfrm>
            <a:off x="6350000" y="1127125"/>
            <a:ext cx="2475230" cy="1498600"/>
          </a:xfrm>
          <a:prstGeom prst="rect">
            <a:avLst/>
          </a:prstGeom>
        </p:spPr>
      </p:pic>
      <p:pic>
        <p:nvPicPr>
          <p:cNvPr id="11" name="图片 10"/>
          <p:cNvPicPr>
            <a:picLocks noChangeAspect="1"/>
          </p:cNvPicPr>
          <p:nvPr/>
        </p:nvPicPr>
        <p:blipFill>
          <a:blip r:embed="rId4" cstate="screen"/>
          <a:stretch>
            <a:fillRect/>
          </a:stretch>
        </p:blipFill>
        <p:spPr>
          <a:xfrm>
            <a:off x="6350000" y="2893695"/>
            <a:ext cx="2475865" cy="1638935"/>
          </a:xfrm>
          <a:prstGeom prst="rect">
            <a:avLst/>
          </a:prstGeom>
        </p:spPr>
      </p:pic>
      <p:pic>
        <p:nvPicPr>
          <p:cNvPr id="12" name="图片 11"/>
          <p:cNvPicPr>
            <a:picLocks noChangeAspect="1"/>
          </p:cNvPicPr>
          <p:nvPr/>
        </p:nvPicPr>
        <p:blipFill>
          <a:blip r:embed="rId5" cstate="screen"/>
          <a:stretch>
            <a:fillRect/>
          </a:stretch>
        </p:blipFill>
        <p:spPr>
          <a:xfrm>
            <a:off x="2938145" y="1127125"/>
            <a:ext cx="2865120" cy="3406140"/>
          </a:xfrm>
          <a:prstGeom prst="rect">
            <a:avLst/>
          </a:prstGeom>
        </p:spPr>
      </p:pic>
      <p:sp>
        <p:nvSpPr>
          <p:cNvPr id="14" name="文本框 13"/>
          <p:cNvSpPr txBox="1"/>
          <p:nvPr/>
        </p:nvSpPr>
        <p:spPr>
          <a:xfrm>
            <a:off x="398780" y="4644390"/>
            <a:ext cx="3048000" cy="478790"/>
          </a:xfrm>
          <a:prstGeom prst="rect">
            <a:avLst/>
          </a:prstGeom>
          <a:noFill/>
        </p:spPr>
        <p:txBody>
          <a:bodyPr wrap="square" rtlCol="0">
            <a:noAutofit/>
          </a:bodyPr>
          <a:lstStyle/>
          <a:p>
            <a:r>
              <a:rPr lang="zh-CN" altLang="en-US" sz="1600" b="1" dirty="0">
                <a:ln>
                  <a:solidFill>
                    <a:schemeClr val="accent1">
                      <a:lumMod val="75000"/>
                    </a:schemeClr>
                  </a:solidFill>
                </a:ln>
                <a:solidFill>
                  <a:srgbClr val="7FA7CF"/>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sym typeface="+mn-ea"/>
              </a:rPr>
              <a:t>加强安全监督，保障食品安全</a:t>
            </a:r>
            <a:endParaRPr lang="zh-CN" altLang="en-US" sz="1600" b="1" dirty="0">
              <a:ln>
                <a:solidFill>
                  <a:schemeClr val="accent1">
                    <a:lumMod val="75000"/>
                  </a:schemeClr>
                </a:solidFill>
              </a:ln>
              <a:solidFill>
                <a:srgbClr val="7FA7CF"/>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sym typeface="+mn-ea"/>
            </a:endParaRPr>
          </a:p>
        </p:txBody>
      </p:sp>
      <p:sp>
        <p:nvSpPr>
          <p:cNvPr id="3" name="文本框 2"/>
          <p:cNvSpPr txBox="1"/>
          <p:nvPr/>
        </p:nvSpPr>
        <p:spPr>
          <a:xfrm>
            <a:off x="2195417" y="290188"/>
            <a:ext cx="6548533" cy="700192"/>
          </a:xfrm>
          <a:prstGeom prst="rect">
            <a:avLst/>
          </a:prstGeom>
          <a:noFill/>
        </p:spPr>
        <p:txBody>
          <a:bodyPr wrap="square" rtlCol="0">
            <a:spAutoFit/>
          </a:bodyPr>
          <a:lstStyle/>
          <a:p>
            <a:r>
              <a:rPr kumimoji="0" lang="en-US" altLang="zh-CN" sz="2600" b="1" i="0" u="none" strike="noStrike" kern="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Arial" panose="020B0604020202020204" pitchFamily="34" charset="0"/>
                <a:sym typeface="+mn-ea"/>
              </a:rPr>
              <a:t>1.5</a:t>
            </a:r>
            <a:r>
              <a:rPr kumimoji="0" lang="zh-CN" altLang="en-US" sz="2600" b="1" i="0" u="none" strike="noStrike" kern="0" cap="none" spc="0" normalizeH="0" baseline="0" dirty="0">
                <a:ln>
                  <a:noFill/>
                </a:ln>
                <a:solidFill>
                  <a:srgbClr val="FF0000"/>
                </a:solidFill>
                <a:effectLst/>
                <a:uLnTx/>
                <a:uFillTx/>
                <a:latin typeface="华文新魏" panose="02010800040101010101" pitchFamily="2" charset="-122"/>
                <a:ea typeface="华文新魏" panose="02010800040101010101" pitchFamily="2" charset="-122"/>
                <a:cs typeface="Arial" panose="020B0604020202020204" pitchFamily="34" charset="0"/>
                <a:sym typeface="+mn-ea"/>
              </a:rPr>
              <a:t>以查促改强化现场管理</a:t>
            </a:r>
            <a:endParaRPr kumimoji="0" lang="zh-CN" altLang="en-US" sz="2600" b="1" i="0" u="none" strike="noStrike" kern="0" cap="none" spc="0" normalizeH="0" baseline="0" dirty="0">
              <a:ln>
                <a:noFill/>
              </a:ln>
              <a:solidFill>
                <a:srgbClr val="FF0000"/>
              </a:solidFill>
              <a:effectLst/>
              <a:uLnTx/>
              <a:uFillTx/>
              <a:latin typeface="华文新魏" panose="02010800040101010101" pitchFamily="2" charset="-122"/>
              <a:ea typeface="华文新魏" panose="02010800040101010101" pitchFamily="2" charset="-122"/>
              <a:cs typeface="Arial" panose="020B0604020202020204" pitchFamily="34" charset="0"/>
              <a:sym typeface="+mn-ea"/>
            </a:endParaRPr>
          </a:p>
          <a:p>
            <a:endParaRPr lang="zh-CN" alt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 name="Rectangle 61"/>
          <p:cNvSpPr>
            <a:spLocks noChangeArrowheads="1"/>
          </p:cNvSpPr>
          <p:nvPr/>
        </p:nvSpPr>
        <p:spPr bwMode="gray">
          <a:xfrm>
            <a:off x="2317750" y="309880"/>
            <a:ext cx="4508500" cy="460375"/>
          </a:xfrm>
          <a:prstGeom prst="rect">
            <a:avLst/>
          </a:prstGeom>
          <a:noFill/>
          <a:ln>
            <a:noFill/>
          </a:ln>
          <a:effectLst/>
        </p:spPr>
        <p:txBody>
          <a:bodyPr wrap="square">
            <a:spAutoFit/>
          </a:bodyPr>
          <a:lstStyle/>
          <a:p>
            <a:pPr marL="0" marR="0" lvl="0" indent="0" algn="ctr" defTabSz="914400" eaLnBrk="1" fontAlgn="auto" latinLnBrk="0" hangingPunct="1">
              <a:lnSpc>
                <a:spcPct val="100000"/>
              </a:lnSpc>
              <a:spcBef>
                <a:spcPct val="50000"/>
              </a:spcBef>
              <a:spcAft>
                <a:spcPts val="0"/>
              </a:spcAft>
              <a:buClr>
                <a:srgbClr val="1F3F5F"/>
              </a:buClr>
              <a:buSzTx/>
              <a:buFontTx/>
              <a:buNone/>
              <a:defRPr/>
            </a:pPr>
            <a:r>
              <a:rPr kumimoji="0" lang="en-US" altLang="zh-CN" sz="2400" b="1" i="0" u="none" strike="noStrike" kern="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Arial" panose="020B0604020202020204" pitchFamily="34" charset="0"/>
              </a:rPr>
              <a:t>1.6</a:t>
            </a:r>
            <a:r>
              <a:rPr kumimoji="0" lang="zh-CN" altLang="en-US" sz="2400" b="1" i="0" u="none" strike="noStrike" kern="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Arial" panose="020B0604020202020204" pitchFamily="34" charset="0"/>
              </a:rPr>
              <a:t>员工食品、消防安全培训</a:t>
            </a:r>
            <a:endParaRPr kumimoji="0" lang="zh-CN" altLang="en-US" sz="2400" b="1" i="0" u="none" strike="noStrike" kern="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Arial" panose="020B0604020202020204" pitchFamily="34" charset="0"/>
            </a:endParaRPr>
          </a:p>
        </p:txBody>
      </p:sp>
      <p:sp>
        <p:nvSpPr>
          <p:cNvPr id="4" name="文本框 3"/>
          <p:cNvSpPr txBox="1"/>
          <p:nvPr/>
        </p:nvSpPr>
        <p:spPr>
          <a:xfrm>
            <a:off x="5935345" y="1129665"/>
            <a:ext cx="2797175" cy="3529965"/>
          </a:xfrm>
          <a:prstGeom prst="rect">
            <a:avLst/>
          </a:prstGeom>
          <a:noFill/>
          <a:ln w="9525">
            <a:noFill/>
          </a:ln>
        </p:spPr>
        <p:txBody>
          <a:bodyPr wrap="square">
            <a:noAutofit/>
          </a:bodyPr>
          <a:lstStyle/>
          <a:p>
            <a:pPr indent="0"/>
            <a:r>
              <a:rPr lang="en-US" altLang="zh-CN" sz="1800" b="1" dirty="0">
                <a:ea typeface="新宋体" panose="02010609030101010101" charset="-122"/>
              </a:rPr>
              <a:t>      </a:t>
            </a:r>
            <a:r>
              <a:rPr lang="zh-CN" sz="1400" b="1" dirty="0">
                <a:ea typeface="新宋体" panose="02010609030101010101" charset="-122"/>
              </a:rPr>
              <a:t>今年下半年</a:t>
            </a:r>
            <a:r>
              <a:rPr lang="zh-CN" sz="1400" b="1" dirty="0">
                <a:ea typeface="新宋体" panose="02010609030101010101" charset="-122"/>
                <a:sym typeface="+mn-ea"/>
              </a:rPr>
              <a:t>对医林餐厅所有员工每月不定期进行消防知识、食品安全、</a:t>
            </a:r>
            <a:r>
              <a:rPr lang="zh-CN" sz="1400" b="1" dirty="0">
                <a:solidFill>
                  <a:srgbClr val="333333"/>
                </a:solidFill>
                <a:ea typeface="新宋体" panose="02010609030101010101" charset="-122"/>
                <a:sym typeface="+mn-ea"/>
              </a:rPr>
              <a:t>预防食物中毒</a:t>
            </a:r>
            <a:r>
              <a:rPr lang="zh-CN" sz="1400" b="1" dirty="0">
                <a:ea typeface="新宋体" panose="02010609030101010101" charset="-122"/>
                <a:sym typeface="+mn-ea"/>
              </a:rPr>
              <a:t>等相关知识培训，让员工了解和学会使用灭火器、消防栓以及出现突发情况的处置办法；</a:t>
            </a:r>
            <a:r>
              <a:rPr lang="zh-CN" sz="1400" b="1" dirty="0">
                <a:ea typeface="新宋体" panose="02010609030101010101" charset="-122"/>
              </a:rPr>
              <a:t>餐厅全部员工举办食品、消防安全知识培训，使员工懂得和掌握了正确操作灭火器和消防栓的技能。通过安全理论学习和实际操作练习活动，全体员工既懂得安全的重要性，又得到了实际操作，提高了安全防范能力和自我保护能力。</a:t>
            </a:r>
            <a:endParaRPr lang="zh-CN" altLang="en-US" sz="1400" b="1" dirty="0">
              <a:ea typeface="新宋体" panose="02010609030101010101" charset="-122"/>
            </a:endParaRPr>
          </a:p>
        </p:txBody>
      </p:sp>
      <p:pic>
        <p:nvPicPr>
          <p:cNvPr id="7" name="图片 6"/>
          <p:cNvPicPr>
            <a:picLocks noChangeAspect="1"/>
          </p:cNvPicPr>
          <p:nvPr/>
        </p:nvPicPr>
        <p:blipFill>
          <a:blip r:embed="rId1" cstate="screen"/>
          <a:stretch>
            <a:fillRect/>
          </a:stretch>
        </p:blipFill>
        <p:spPr>
          <a:xfrm>
            <a:off x="281940" y="1129665"/>
            <a:ext cx="2560955" cy="1595755"/>
          </a:xfrm>
          <a:prstGeom prst="rect">
            <a:avLst/>
          </a:prstGeom>
        </p:spPr>
      </p:pic>
      <p:pic>
        <p:nvPicPr>
          <p:cNvPr id="8" name="图片 7"/>
          <p:cNvPicPr>
            <a:picLocks noChangeAspect="1"/>
          </p:cNvPicPr>
          <p:nvPr/>
        </p:nvPicPr>
        <p:blipFill>
          <a:blip r:embed="rId2" cstate="screen"/>
          <a:stretch>
            <a:fillRect/>
          </a:stretch>
        </p:blipFill>
        <p:spPr>
          <a:xfrm>
            <a:off x="282575" y="2897505"/>
            <a:ext cx="2573020" cy="1645285"/>
          </a:xfrm>
          <a:prstGeom prst="rect">
            <a:avLst/>
          </a:prstGeom>
        </p:spPr>
      </p:pic>
      <p:pic>
        <p:nvPicPr>
          <p:cNvPr id="9" name="图片 8"/>
          <p:cNvPicPr>
            <a:picLocks noChangeAspect="1"/>
          </p:cNvPicPr>
          <p:nvPr/>
        </p:nvPicPr>
        <p:blipFill>
          <a:blip r:embed="rId3" cstate="screen"/>
          <a:stretch>
            <a:fillRect/>
          </a:stretch>
        </p:blipFill>
        <p:spPr>
          <a:xfrm>
            <a:off x="2970530" y="2897505"/>
            <a:ext cx="2736850" cy="1649095"/>
          </a:xfrm>
          <a:prstGeom prst="rect">
            <a:avLst/>
          </a:prstGeom>
        </p:spPr>
      </p:pic>
      <p:pic>
        <p:nvPicPr>
          <p:cNvPr id="11" name="图片 10"/>
          <p:cNvPicPr>
            <a:picLocks noChangeAspect="1"/>
          </p:cNvPicPr>
          <p:nvPr/>
        </p:nvPicPr>
        <p:blipFill>
          <a:blip r:embed="rId4" cstate="screen"/>
          <a:stretch>
            <a:fillRect/>
          </a:stretch>
        </p:blipFill>
        <p:spPr>
          <a:xfrm>
            <a:off x="2970530" y="1086485"/>
            <a:ext cx="2736850" cy="1638935"/>
          </a:xfrm>
          <a:prstGeom prst="rect">
            <a:avLst/>
          </a:prstGeom>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 name="Rectangle 61"/>
          <p:cNvSpPr>
            <a:spLocks noChangeArrowheads="1"/>
          </p:cNvSpPr>
          <p:nvPr/>
        </p:nvSpPr>
        <p:spPr bwMode="gray">
          <a:xfrm>
            <a:off x="2620644" y="189548"/>
            <a:ext cx="3975735" cy="583565"/>
          </a:xfrm>
          <a:prstGeom prst="rect">
            <a:avLst/>
          </a:prstGeom>
          <a:noFill/>
          <a:ln>
            <a:noFill/>
          </a:ln>
          <a:effectLst/>
        </p:spPr>
        <p:txBody>
          <a:bodyPr wrap="square">
            <a:spAutoFit/>
          </a:bodyPr>
          <a:lstStyle/>
          <a:p>
            <a:pPr defTabSz="914400" fontAlgn="base">
              <a:spcBef>
                <a:spcPct val="0"/>
              </a:spcBef>
              <a:spcAft>
                <a:spcPct val="0"/>
              </a:spcAft>
            </a:pPr>
            <a:r>
              <a:rPr kumimoji="0" lang="en-US" altLang="zh-CN" sz="32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rPr>
              <a:t>1.7    </a:t>
            </a:r>
            <a:r>
              <a:rPr lang="zh-CN" altLang="en-US" sz="3200" dirty="0">
                <a:solidFill>
                  <a:srgbClr val="FF0000"/>
                </a:solidFill>
                <a:latin typeface="微软雅黑" panose="020B0503020204020204" pitchFamily="34" charset="-122"/>
                <a:ea typeface="微软雅黑" panose="020B0503020204020204" pitchFamily="34" charset="-122"/>
                <a:sym typeface="+mn-ea"/>
              </a:rPr>
              <a:t>原材料验收</a:t>
            </a:r>
            <a:endParaRPr kumimoji="0" lang="zh-CN" altLang="en-US" sz="32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endParaRPr>
          </a:p>
        </p:txBody>
      </p:sp>
      <p:graphicFrame>
        <p:nvGraphicFramePr>
          <p:cNvPr id="4" name="表格 3"/>
          <p:cNvGraphicFramePr/>
          <p:nvPr/>
        </p:nvGraphicFramePr>
        <p:xfrm>
          <a:off x="231140" y="4105910"/>
          <a:ext cx="8754745" cy="640080"/>
        </p:xfrm>
        <a:graphic>
          <a:graphicData uri="http://schemas.openxmlformats.org/drawingml/2006/table">
            <a:tbl>
              <a:tblPr firstRow="1" bandRow="1">
                <a:tableStyleId>{5C22544A-7EE6-4342-B048-85BDC9FD1C3A}</a:tableStyleId>
              </a:tblPr>
              <a:tblGrid>
                <a:gridCol w="8754745"/>
              </a:tblGrid>
              <a:tr h="640080">
                <a:tc>
                  <a:txBody>
                    <a:bodyPr/>
                    <a:lstStyle/>
                    <a:p>
                      <a:pPr>
                        <a:buNone/>
                      </a:pPr>
                      <a:endParaRPr lang="en-US" sz="1800" b="0">
                        <a:solidFill>
                          <a:srgbClr val="FF0000"/>
                        </a:solidFill>
                        <a:sym typeface="+mn-ea"/>
                      </a:endParaRPr>
                    </a:p>
                  </a:txBody>
                  <a:tcPr>
                    <a:lnL>
                      <a:noFill/>
                    </a:lnL>
                    <a:lnR>
                      <a:noFill/>
                    </a:lnR>
                    <a:lnT>
                      <a:noFill/>
                    </a:lnT>
                    <a:lnB>
                      <a:noFill/>
                    </a:lnB>
                    <a:lnTlToBr>
                      <a:noFill/>
                    </a:lnTlToBr>
                    <a:lnBlToTr>
                      <a:noFill/>
                    </a:lnBlToTr>
                    <a:noFill/>
                  </a:tcPr>
                </a:tc>
              </a:tr>
            </a:tbl>
          </a:graphicData>
        </a:graphic>
      </p:graphicFrame>
      <p:sp>
        <p:nvSpPr>
          <p:cNvPr id="100" name="文本框 99"/>
          <p:cNvSpPr txBox="1"/>
          <p:nvPr/>
        </p:nvSpPr>
        <p:spPr>
          <a:xfrm>
            <a:off x="146685" y="1492250"/>
            <a:ext cx="1788795" cy="368300"/>
          </a:xfrm>
          <a:prstGeom prst="rect">
            <a:avLst/>
          </a:prstGeom>
          <a:noFill/>
          <a:ln w="9525">
            <a:noFill/>
          </a:ln>
        </p:spPr>
        <p:txBody>
          <a:bodyPr wrap="square">
            <a:spAutoFit/>
          </a:bodyPr>
          <a:lstStyle/>
          <a:p>
            <a:pPr marL="228600" indent="-228600"/>
            <a:r>
              <a:rPr lang="en-US" altLang="zh-CN" sz="1800" b="1">
                <a:solidFill>
                  <a:srgbClr val="333333"/>
                </a:solidFill>
                <a:ea typeface="新宋体" panose="02010609030101010101" charset="-122"/>
              </a:rPr>
              <a:t>    </a:t>
            </a:r>
            <a:r>
              <a:rPr lang="en-US" altLang="zh-CN" sz="1800" b="1">
                <a:solidFill>
                  <a:srgbClr val="FF0000"/>
                </a:solidFill>
                <a:ea typeface="新宋体" panose="02010609030101010101" charset="-122"/>
              </a:rPr>
              <a:t>  </a:t>
            </a:r>
            <a:endParaRPr lang="zh-CN" altLang="en-US" sz="1800" b="1">
              <a:solidFill>
                <a:srgbClr val="FF0000"/>
              </a:solidFill>
              <a:ea typeface="新宋体" panose="02010609030101010101" charset="-122"/>
            </a:endParaRPr>
          </a:p>
        </p:txBody>
      </p:sp>
      <p:pic>
        <p:nvPicPr>
          <p:cNvPr id="6" name="图片 5"/>
          <p:cNvPicPr>
            <a:picLocks noChangeAspect="1"/>
          </p:cNvPicPr>
          <p:nvPr/>
        </p:nvPicPr>
        <p:blipFill>
          <a:blip r:embed="rId1" cstate="screen"/>
          <a:stretch>
            <a:fillRect/>
          </a:stretch>
        </p:blipFill>
        <p:spPr>
          <a:xfrm>
            <a:off x="2066925" y="3133725"/>
            <a:ext cx="2524125" cy="1612265"/>
          </a:xfrm>
          <a:prstGeom prst="rect">
            <a:avLst/>
          </a:prstGeom>
        </p:spPr>
      </p:pic>
      <p:pic>
        <p:nvPicPr>
          <p:cNvPr id="7" name="图片 6"/>
          <p:cNvPicPr>
            <a:picLocks noChangeAspect="1"/>
          </p:cNvPicPr>
          <p:nvPr/>
        </p:nvPicPr>
        <p:blipFill>
          <a:blip r:embed="rId2" cstate="screen"/>
          <a:stretch>
            <a:fillRect/>
          </a:stretch>
        </p:blipFill>
        <p:spPr>
          <a:xfrm>
            <a:off x="6974205" y="1412875"/>
            <a:ext cx="2036445" cy="3333750"/>
          </a:xfrm>
          <a:prstGeom prst="rect">
            <a:avLst/>
          </a:prstGeom>
        </p:spPr>
      </p:pic>
      <p:pic>
        <p:nvPicPr>
          <p:cNvPr id="8" name="图片 7"/>
          <p:cNvPicPr>
            <a:picLocks noChangeAspect="1"/>
          </p:cNvPicPr>
          <p:nvPr/>
        </p:nvPicPr>
        <p:blipFill>
          <a:blip r:embed="rId3" cstate="screen"/>
          <a:stretch>
            <a:fillRect/>
          </a:stretch>
        </p:blipFill>
        <p:spPr>
          <a:xfrm>
            <a:off x="4723765" y="3133090"/>
            <a:ext cx="2117725" cy="1612265"/>
          </a:xfrm>
          <a:prstGeom prst="rect">
            <a:avLst/>
          </a:prstGeom>
        </p:spPr>
      </p:pic>
      <p:pic>
        <p:nvPicPr>
          <p:cNvPr id="2" name="图片 1"/>
          <p:cNvPicPr>
            <a:picLocks noChangeAspect="1"/>
          </p:cNvPicPr>
          <p:nvPr>
            <p:custDataLst>
              <p:tags r:id="rId4"/>
            </p:custDataLst>
          </p:nvPr>
        </p:nvPicPr>
        <p:blipFill>
          <a:blip r:embed="rId5" cstate="screen"/>
          <a:stretch>
            <a:fillRect/>
          </a:stretch>
        </p:blipFill>
        <p:spPr>
          <a:xfrm>
            <a:off x="2066925" y="1016635"/>
            <a:ext cx="2524125" cy="2018665"/>
          </a:xfrm>
          <a:prstGeom prst="rect">
            <a:avLst/>
          </a:prstGeom>
        </p:spPr>
      </p:pic>
      <p:sp>
        <p:nvSpPr>
          <p:cNvPr id="11" name="右箭头标注 10"/>
          <p:cNvSpPr/>
          <p:nvPr/>
        </p:nvSpPr>
        <p:spPr>
          <a:xfrm>
            <a:off x="231140" y="1730375"/>
            <a:ext cx="1786890" cy="2752725"/>
          </a:xfrm>
          <a:prstGeom prst="rightArrowCallout">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b="1" dirty="0">
                <a:solidFill>
                  <a:schemeClr val="tx1"/>
                </a:solidFill>
                <a:ea typeface="新宋体" panose="02010609030101010101" charset="-122"/>
                <a:sym typeface="+mn-ea"/>
              </a:rPr>
              <a:t>  </a:t>
            </a:r>
            <a:r>
              <a:rPr lang="zh-CN" b="1" dirty="0">
                <a:solidFill>
                  <a:schemeClr val="tx1"/>
                </a:solidFill>
                <a:ea typeface="新宋体" panose="02010609030101010101" charset="-122"/>
                <a:sym typeface="+mn-ea"/>
              </a:rPr>
              <a:t>对原料的采购、验收、入库、出库、保管严格把关;对不符合要求的原料坚决拒收。对卫生严格制度化管理，分工清楚，责任</a:t>
            </a:r>
            <a:r>
              <a:rPr lang="zh-CN" altLang="en-US" b="1" dirty="0">
                <a:solidFill>
                  <a:schemeClr val="tx1"/>
                </a:solidFill>
                <a:ea typeface="新宋体" panose="02010609030101010101" charset="-122"/>
                <a:sym typeface="+mn-ea"/>
              </a:rPr>
              <a:t>明确。</a:t>
            </a:r>
            <a:endParaRPr lang="zh-CN" altLang="en-US" b="1" dirty="0">
              <a:solidFill>
                <a:schemeClr val="tx1"/>
              </a:solidFill>
              <a:ea typeface="新宋体" panose="02010609030101010101" charset="-122"/>
              <a:sym typeface="+mn-ea"/>
            </a:endParaRPr>
          </a:p>
        </p:txBody>
      </p:sp>
      <p:pic>
        <p:nvPicPr>
          <p:cNvPr id="13" name="图片 12"/>
          <p:cNvPicPr>
            <a:picLocks noChangeAspect="1"/>
          </p:cNvPicPr>
          <p:nvPr/>
        </p:nvPicPr>
        <p:blipFill>
          <a:blip r:embed="rId6" cstate="screen"/>
          <a:stretch>
            <a:fillRect/>
          </a:stretch>
        </p:blipFill>
        <p:spPr>
          <a:xfrm>
            <a:off x="4723130" y="1017270"/>
            <a:ext cx="2120900" cy="1978660"/>
          </a:xfrm>
          <a:prstGeom prst="rect">
            <a:avLst/>
          </a:prstGeom>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 name="Rectangle 61"/>
          <p:cNvSpPr>
            <a:spLocks noChangeArrowheads="1"/>
          </p:cNvSpPr>
          <p:nvPr/>
        </p:nvSpPr>
        <p:spPr bwMode="gray">
          <a:xfrm>
            <a:off x="2654299" y="186912"/>
            <a:ext cx="3975735" cy="583565"/>
          </a:xfrm>
          <a:prstGeom prst="rect">
            <a:avLst/>
          </a:prstGeom>
          <a:noFill/>
          <a:ln>
            <a:noFill/>
          </a:ln>
          <a:effectLst/>
        </p:spPr>
        <p:txBody>
          <a:bodyPr wrap="square">
            <a:spAutoFit/>
          </a:bodyPr>
          <a:lstStyle/>
          <a:p>
            <a:pPr defTabSz="914400" fontAlgn="base">
              <a:spcBef>
                <a:spcPct val="0"/>
              </a:spcBef>
              <a:spcAft>
                <a:spcPct val="0"/>
              </a:spcAft>
            </a:pPr>
            <a:r>
              <a:rPr kumimoji="0" lang="en-US" altLang="zh-CN" sz="3200" b="1" i="0" u="none" strike="noStrike" kern="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华文新魏" panose="02010800040101010101" pitchFamily="2" charset="-122"/>
              </a:rPr>
              <a:t>1.8   </a:t>
            </a:r>
            <a:r>
              <a:rPr lang="zh-CN" altLang="en-US" sz="3200"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sym typeface="+mn-ea"/>
              </a:rPr>
              <a:t>四害防治措施</a:t>
            </a:r>
            <a:endParaRPr kumimoji="0" lang="zh-CN" altLang="en-US" sz="3200" b="1" i="0" u="none" strike="noStrike" kern="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华文新魏" panose="02010800040101010101" pitchFamily="2" charset="-122"/>
              <a:sym typeface="+mn-ea"/>
            </a:endParaRPr>
          </a:p>
        </p:txBody>
      </p:sp>
      <p:graphicFrame>
        <p:nvGraphicFramePr>
          <p:cNvPr id="4" name="表格 3"/>
          <p:cNvGraphicFramePr/>
          <p:nvPr>
            <p:custDataLst>
              <p:tags r:id="rId1"/>
            </p:custDataLst>
          </p:nvPr>
        </p:nvGraphicFramePr>
        <p:xfrm>
          <a:off x="298450" y="4105910"/>
          <a:ext cx="8687435" cy="640080"/>
        </p:xfrm>
        <a:graphic>
          <a:graphicData uri="http://schemas.openxmlformats.org/drawingml/2006/table">
            <a:tbl>
              <a:tblPr firstRow="1" bandRow="1">
                <a:tableStyleId>{5C22544A-7EE6-4342-B048-85BDC9FD1C3A}</a:tableStyleId>
              </a:tblPr>
              <a:tblGrid>
                <a:gridCol w="8687435"/>
              </a:tblGrid>
              <a:tr h="640080">
                <a:tc>
                  <a:txBody>
                    <a:bodyPr/>
                    <a:lstStyle/>
                    <a:p>
                      <a:pPr>
                        <a:buNone/>
                      </a:pPr>
                      <a:r>
                        <a:rPr lang="zh-CN" altLang="en-US" sz="1800" b="0">
                          <a:gradFill>
                            <a:gsLst>
                              <a:gs pos="50000">
                                <a:schemeClr val="tx1"/>
                              </a:gs>
                              <a:gs pos="0">
                                <a:schemeClr val="tx1">
                                  <a:lumMod val="25000"/>
                                  <a:lumOff val="75000"/>
                                </a:schemeClr>
                              </a:gs>
                              <a:gs pos="100000">
                                <a:schemeClr val="tx1">
                                  <a:lumMod val="85000"/>
                                </a:schemeClr>
                              </a:gs>
                            </a:gsLst>
                            <a:lin ang="5400000" scaled="1"/>
                          </a:gradFill>
                          <a:sym typeface="+mn-ea"/>
                        </a:rPr>
                        <a:t>为了维护学校食堂环境卫生，保障全体就餐师生的饮食安全，食堂除了请专业灭四害公司进行例行消杀外，也积极动员全员开展</a:t>
                      </a:r>
                      <a:r>
                        <a:rPr lang="en-US" altLang="zh-CN" sz="1800" b="0">
                          <a:gradFill>
                            <a:gsLst>
                              <a:gs pos="50000">
                                <a:schemeClr val="tx1"/>
                              </a:gs>
                              <a:gs pos="0">
                                <a:schemeClr val="tx1">
                                  <a:lumMod val="25000"/>
                                  <a:lumOff val="75000"/>
                                </a:schemeClr>
                              </a:gs>
                              <a:gs pos="100000">
                                <a:schemeClr val="tx1">
                                  <a:lumMod val="85000"/>
                                </a:schemeClr>
                              </a:gs>
                            </a:gsLst>
                            <a:lin ang="5400000" scaled="1"/>
                          </a:gradFill>
                          <a:sym typeface="+mn-ea"/>
                        </a:rPr>
                        <a:t>“</a:t>
                      </a:r>
                      <a:r>
                        <a:rPr lang="zh-CN" altLang="en-US" sz="1800" b="0">
                          <a:gradFill>
                            <a:gsLst>
                              <a:gs pos="50000">
                                <a:schemeClr val="tx1"/>
                              </a:gs>
                              <a:gs pos="0">
                                <a:schemeClr val="tx1">
                                  <a:lumMod val="25000"/>
                                  <a:lumOff val="75000"/>
                                </a:schemeClr>
                              </a:gs>
                              <a:gs pos="100000">
                                <a:schemeClr val="tx1">
                                  <a:lumMod val="85000"/>
                                </a:schemeClr>
                              </a:gs>
                            </a:gsLst>
                            <a:lin ang="5400000" scaled="1"/>
                          </a:gradFill>
                          <a:sym typeface="+mn-ea"/>
                        </a:rPr>
                        <a:t>除四害</a:t>
                      </a:r>
                      <a:r>
                        <a:rPr lang="en-US" altLang="zh-CN" sz="1800" b="0">
                          <a:gradFill>
                            <a:gsLst>
                              <a:gs pos="50000">
                                <a:schemeClr val="tx1"/>
                              </a:gs>
                              <a:gs pos="0">
                                <a:schemeClr val="tx1">
                                  <a:lumMod val="25000"/>
                                  <a:lumOff val="75000"/>
                                </a:schemeClr>
                              </a:gs>
                              <a:gs pos="100000">
                                <a:schemeClr val="tx1">
                                  <a:lumMod val="85000"/>
                                </a:schemeClr>
                              </a:gs>
                            </a:gsLst>
                            <a:lin ang="5400000" scaled="1"/>
                          </a:gradFill>
                          <a:sym typeface="+mn-ea"/>
                        </a:rPr>
                        <a:t>”</a:t>
                      </a:r>
                      <a:r>
                        <a:rPr lang="zh-CN" altLang="en-US" sz="1800" b="0">
                          <a:gradFill>
                            <a:gsLst>
                              <a:gs pos="50000">
                                <a:schemeClr val="tx1"/>
                              </a:gs>
                              <a:gs pos="0">
                                <a:schemeClr val="tx1">
                                  <a:lumMod val="25000"/>
                                  <a:lumOff val="75000"/>
                                </a:schemeClr>
                              </a:gs>
                              <a:gs pos="100000">
                                <a:schemeClr val="tx1">
                                  <a:lumMod val="85000"/>
                                </a:schemeClr>
                              </a:gs>
                            </a:gsLst>
                            <a:lin ang="5400000" scaled="1"/>
                          </a:gradFill>
                          <a:sym typeface="+mn-ea"/>
                        </a:rPr>
                        <a:t>专项消杀工作。</a:t>
                      </a:r>
                      <a:endParaRPr lang="zh-CN" altLang="en-US" sz="1800" b="0">
                        <a:gradFill>
                          <a:gsLst>
                            <a:gs pos="50000">
                              <a:schemeClr val="tx1"/>
                            </a:gs>
                            <a:gs pos="0">
                              <a:schemeClr val="tx1">
                                <a:lumMod val="25000"/>
                                <a:lumOff val="75000"/>
                              </a:schemeClr>
                            </a:gs>
                            <a:gs pos="100000">
                              <a:schemeClr val="tx1">
                                <a:lumMod val="85000"/>
                              </a:schemeClr>
                            </a:gs>
                          </a:gsLst>
                          <a:lin ang="5400000" scaled="1"/>
                        </a:gradFill>
                        <a:sym typeface="+mn-ea"/>
                      </a:endParaRPr>
                    </a:p>
                  </a:txBody>
                  <a:tcPr>
                    <a:lnL>
                      <a:noFill/>
                    </a:lnL>
                    <a:lnR>
                      <a:noFill/>
                    </a:lnR>
                    <a:lnT>
                      <a:noFill/>
                    </a:lnT>
                    <a:lnB>
                      <a:noFill/>
                    </a:lnB>
                    <a:lnTlToBr>
                      <a:noFill/>
                    </a:lnTlToBr>
                    <a:lnBlToTr>
                      <a:noFill/>
                    </a:lnBlToTr>
                    <a:noFill/>
                  </a:tcPr>
                </a:tc>
              </a:tr>
            </a:tbl>
          </a:graphicData>
        </a:graphic>
      </p:graphicFrame>
      <p:sp>
        <p:nvSpPr>
          <p:cNvPr id="100" name="文本框 99"/>
          <p:cNvSpPr txBox="1"/>
          <p:nvPr/>
        </p:nvSpPr>
        <p:spPr>
          <a:xfrm>
            <a:off x="146685" y="1492250"/>
            <a:ext cx="1788795" cy="368300"/>
          </a:xfrm>
          <a:prstGeom prst="rect">
            <a:avLst/>
          </a:prstGeom>
          <a:noFill/>
          <a:ln w="9525">
            <a:noFill/>
          </a:ln>
        </p:spPr>
        <p:txBody>
          <a:bodyPr wrap="square">
            <a:spAutoFit/>
          </a:bodyPr>
          <a:lstStyle/>
          <a:p>
            <a:pPr marL="228600" indent="-228600"/>
            <a:r>
              <a:rPr lang="en-US" altLang="zh-CN" sz="1800" b="1">
                <a:solidFill>
                  <a:srgbClr val="333333"/>
                </a:solidFill>
                <a:ea typeface="新宋体" panose="02010609030101010101" charset="-122"/>
              </a:rPr>
              <a:t>    </a:t>
            </a:r>
            <a:r>
              <a:rPr lang="en-US" altLang="zh-CN" sz="1800" b="1">
                <a:solidFill>
                  <a:srgbClr val="FF0000"/>
                </a:solidFill>
                <a:ea typeface="新宋体" panose="02010609030101010101" charset="-122"/>
              </a:rPr>
              <a:t>  </a:t>
            </a:r>
            <a:endParaRPr lang="zh-CN" altLang="en-US" sz="1800" b="1">
              <a:solidFill>
                <a:srgbClr val="FF0000"/>
              </a:solidFill>
              <a:ea typeface="新宋体" panose="02010609030101010101" charset="-122"/>
            </a:endParaRPr>
          </a:p>
        </p:txBody>
      </p:sp>
      <p:pic>
        <p:nvPicPr>
          <p:cNvPr id="2" name="图片 1"/>
          <p:cNvPicPr>
            <a:picLocks noChangeAspect="1"/>
          </p:cNvPicPr>
          <p:nvPr/>
        </p:nvPicPr>
        <p:blipFill>
          <a:blip r:embed="rId2" cstate="screen"/>
          <a:stretch>
            <a:fillRect/>
          </a:stretch>
        </p:blipFill>
        <p:spPr>
          <a:xfrm>
            <a:off x="298450" y="2787015"/>
            <a:ext cx="2096135" cy="1269365"/>
          </a:xfrm>
          <a:prstGeom prst="rect">
            <a:avLst/>
          </a:prstGeom>
        </p:spPr>
      </p:pic>
      <p:pic>
        <p:nvPicPr>
          <p:cNvPr id="8" name="图片 7"/>
          <p:cNvPicPr>
            <a:picLocks noChangeAspect="1"/>
          </p:cNvPicPr>
          <p:nvPr/>
        </p:nvPicPr>
        <p:blipFill>
          <a:blip r:embed="rId3" cstate="screen"/>
          <a:stretch>
            <a:fillRect/>
          </a:stretch>
        </p:blipFill>
        <p:spPr>
          <a:xfrm>
            <a:off x="4688205" y="2616835"/>
            <a:ext cx="2087245" cy="1458595"/>
          </a:xfrm>
          <a:prstGeom prst="rect">
            <a:avLst/>
          </a:prstGeom>
        </p:spPr>
      </p:pic>
      <p:pic>
        <p:nvPicPr>
          <p:cNvPr id="9" name="图片 8"/>
          <p:cNvPicPr>
            <a:picLocks noChangeAspect="1"/>
          </p:cNvPicPr>
          <p:nvPr/>
        </p:nvPicPr>
        <p:blipFill>
          <a:blip r:embed="rId4" cstate="screen"/>
          <a:stretch>
            <a:fillRect/>
          </a:stretch>
        </p:blipFill>
        <p:spPr>
          <a:xfrm>
            <a:off x="4688205" y="1194447"/>
            <a:ext cx="2087245" cy="1471930"/>
          </a:xfrm>
          <a:prstGeom prst="rect">
            <a:avLst/>
          </a:prstGeom>
        </p:spPr>
      </p:pic>
      <p:pic>
        <p:nvPicPr>
          <p:cNvPr id="10" name="图片 9"/>
          <p:cNvPicPr>
            <a:picLocks noChangeAspect="1"/>
          </p:cNvPicPr>
          <p:nvPr/>
        </p:nvPicPr>
        <p:blipFill>
          <a:blip r:embed="rId5" cstate="screen"/>
          <a:stretch>
            <a:fillRect/>
          </a:stretch>
        </p:blipFill>
        <p:spPr>
          <a:xfrm>
            <a:off x="2661920" y="1148316"/>
            <a:ext cx="1910080" cy="2957594"/>
          </a:xfrm>
          <a:prstGeom prst="rect">
            <a:avLst/>
          </a:prstGeom>
        </p:spPr>
      </p:pic>
      <p:pic>
        <p:nvPicPr>
          <p:cNvPr id="13" name="图片 12"/>
          <p:cNvPicPr>
            <a:picLocks noChangeAspect="1"/>
          </p:cNvPicPr>
          <p:nvPr/>
        </p:nvPicPr>
        <p:blipFill>
          <a:blip r:embed="rId6" cstate="screen"/>
          <a:stretch>
            <a:fillRect/>
          </a:stretch>
        </p:blipFill>
        <p:spPr>
          <a:xfrm>
            <a:off x="6775450" y="1194447"/>
            <a:ext cx="2252345" cy="2886063"/>
          </a:xfrm>
          <a:prstGeom prst="rect">
            <a:avLst/>
          </a:prstGeom>
        </p:spPr>
      </p:pic>
      <p:pic>
        <p:nvPicPr>
          <p:cNvPr id="15" name="图片 14"/>
          <p:cNvPicPr>
            <a:picLocks noChangeAspect="1"/>
          </p:cNvPicPr>
          <p:nvPr/>
        </p:nvPicPr>
        <p:blipFill>
          <a:blip r:embed="rId7" cstate="screen"/>
          <a:stretch>
            <a:fillRect/>
          </a:stretch>
        </p:blipFill>
        <p:spPr>
          <a:xfrm>
            <a:off x="298450" y="1194447"/>
            <a:ext cx="2095500" cy="1478903"/>
          </a:xfrm>
          <a:prstGeom prst="rect">
            <a:avLst/>
          </a:prstGeom>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 name="Rectangle 61"/>
          <p:cNvSpPr>
            <a:spLocks noChangeArrowheads="1"/>
          </p:cNvSpPr>
          <p:nvPr/>
        </p:nvSpPr>
        <p:spPr bwMode="gray">
          <a:xfrm>
            <a:off x="2549761" y="198428"/>
            <a:ext cx="4439374" cy="461665"/>
          </a:xfrm>
          <a:prstGeom prst="rect">
            <a:avLst/>
          </a:prstGeom>
          <a:noFill/>
          <a:ln>
            <a:noFill/>
          </a:ln>
          <a:effectLst/>
        </p:spPr>
        <p:txBody>
          <a:bodyPr wrap="square">
            <a:spAutoFit/>
          </a:bodyPr>
          <a:lstStyle/>
          <a:p>
            <a:pPr marL="0" marR="0" lvl="0" indent="0" algn="ctr" defTabSz="914400" eaLnBrk="1" fontAlgn="auto" latinLnBrk="0" hangingPunct="1">
              <a:lnSpc>
                <a:spcPct val="100000"/>
              </a:lnSpc>
              <a:spcBef>
                <a:spcPct val="50000"/>
              </a:spcBef>
              <a:spcAft>
                <a:spcPts val="0"/>
              </a:spcAft>
              <a:buClr>
                <a:srgbClr val="1F3F5F"/>
              </a:buClr>
              <a:buSzTx/>
              <a:buFontTx/>
              <a:buNone/>
              <a:defRPr/>
            </a:pPr>
            <a:r>
              <a:rPr kumimoji="0" lang="en-US" altLang="zh-CN" sz="24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rPr>
              <a:t>1.9  </a:t>
            </a:r>
            <a:r>
              <a:rPr kumimoji="0" lang="zh-CN" altLang="en-US" sz="24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rPr>
              <a:t>食堂是我家，卫生靠大家</a:t>
            </a:r>
            <a:endParaRPr kumimoji="0" lang="zh-CN" altLang="en-US" sz="24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4" name="表格 3"/>
          <p:cNvGraphicFramePr/>
          <p:nvPr/>
        </p:nvGraphicFramePr>
        <p:xfrm>
          <a:off x="231140" y="4105910"/>
          <a:ext cx="8754745" cy="640080"/>
        </p:xfrm>
        <a:graphic>
          <a:graphicData uri="http://schemas.openxmlformats.org/drawingml/2006/table">
            <a:tbl>
              <a:tblPr firstRow="1" bandRow="1">
                <a:tableStyleId>{5C22544A-7EE6-4342-B048-85BDC9FD1C3A}</a:tableStyleId>
              </a:tblPr>
              <a:tblGrid>
                <a:gridCol w="8754745"/>
              </a:tblGrid>
              <a:tr h="640080">
                <a:tc>
                  <a:txBody>
                    <a:bodyPr/>
                    <a:lstStyle/>
                    <a:p>
                      <a:pPr>
                        <a:buNone/>
                      </a:pPr>
                      <a:endParaRPr lang="en-US" sz="1800" b="0">
                        <a:solidFill>
                          <a:srgbClr val="FF0000"/>
                        </a:solidFill>
                        <a:sym typeface="+mn-ea"/>
                      </a:endParaRPr>
                    </a:p>
                  </a:txBody>
                  <a:tcPr>
                    <a:lnL>
                      <a:noFill/>
                    </a:lnL>
                    <a:lnR>
                      <a:noFill/>
                    </a:lnR>
                    <a:lnT>
                      <a:noFill/>
                    </a:lnT>
                    <a:lnB>
                      <a:noFill/>
                    </a:lnB>
                    <a:lnTlToBr>
                      <a:noFill/>
                    </a:lnTlToBr>
                    <a:lnBlToTr>
                      <a:noFill/>
                    </a:lnBlToTr>
                    <a:noFill/>
                  </a:tcPr>
                </a:tc>
              </a:tr>
            </a:tbl>
          </a:graphicData>
        </a:graphic>
      </p:graphicFrame>
      <p:sp>
        <p:nvSpPr>
          <p:cNvPr id="2" name="文本框 1"/>
          <p:cNvSpPr txBox="1"/>
          <p:nvPr/>
        </p:nvSpPr>
        <p:spPr>
          <a:xfrm>
            <a:off x="2329180" y="901700"/>
            <a:ext cx="5030470" cy="451485"/>
          </a:xfrm>
          <a:prstGeom prst="rect">
            <a:avLst/>
          </a:prstGeom>
          <a:noFill/>
        </p:spPr>
        <p:txBody>
          <a:bodyPr wrap="square" rtlCol="0">
            <a:noAutofit/>
          </a:bodyPr>
          <a:lstStyle/>
          <a:p>
            <a:r>
              <a:rPr lang="en-US" altLang="zh-CN" sz="1800" dirty="0">
                <a:solidFill>
                  <a:srgbClr val="00B050"/>
                </a:solidFill>
                <a:latin typeface="华文新魏" panose="02010800040101010101" pitchFamily="2" charset="-122"/>
                <a:ea typeface="华文新魏" panose="02010800040101010101" pitchFamily="2" charset="-122"/>
              </a:rPr>
              <a:t> </a:t>
            </a:r>
            <a:r>
              <a:rPr lang="zh-CN" altLang="en-US" sz="1800" dirty="0">
                <a:solidFill>
                  <a:srgbClr val="00B050"/>
                </a:solidFill>
                <a:latin typeface="华文新魏" panose="02010800040101010101" pitchFamily="2" charset="-122"/>
                <a:ea typeface="华文新魏" panose="02010800040101010101" pitchFamily="2" charset="-122"/>
              </a:rPr>
              <a:t>定期做好隔油池，垃圾站、后场地面、油烟净化器清理及消毒。</a:t>
            </a:r>
            <a:endParaRPr lang="zh-CN" altLang="en-US" sz="1800" dirty="0">
              <a:solidFill>
                <a:srgbClr val="00B050"/>
              </a:solidFill>
              <a:latin typeface="华文新魏" panose="02010800040101010101" pitchFamily="2" charset="-122"/>
              <a:ea typeface="华文新魏" panose="02010800040101010101" pitchFamily="2" charset="-122"/>
            </a:endParaRPr>
          </a:p>
        </p:txBody>
      </p:sp>
      <p:pic>
        <p:nvPicPr>
          <p:cNvPr id="7" name="图片 6"/>
          <p:cNvPicPr>
            <a:picLocks noChangeAspect="1"/>
          </p:cNvPicPr>
          <p:nvPr/>
        </p:nvPicPr>
        <p:blipFill>
          <a:blip r:embed="rId1" cstate="screen"/>
          <a:stretch>
            <a:fillRect/>
          </a:stretch>
        </p:blipFill>
        <p:spPr>
          <a:xfrm>
            <a:off x="4260850" y="1529080"/>
            <a:ext cx="2222500" cy="1631950"/>
          </a:xfrm>
          <a:prstGeom prst="rect">
            <a:avLst/>
          </a:prstGeom>
        </p:spPr>
      </p:pic>
      <p:pic>
        <p:nvPicPr>
          <p:cNvPr id="8" name="图片 7"/>
          <p:cNvPicPr>
            <a:picLocks noChangeAspect="1"/>
          </p:cNvPicPr>
          <p:nvPr/>
        </p:nvPicPr>
        <p:blipFill>
          <a:blip r:embed="rId2" cstate="screen"/>
          <a:stretch>
            <a:fillRect/>
          </a:stretch>
        </p:blipFill>
        <p:spPr>
          <a:xfrm>
            <a:off x="4260850" y="3230245"/>
            <a:ext cx="2221865" cy="1515745"/>
          </a:xfrm>
          <a:prstGeom prst="rect">
            <a:avLst/>
          </a:prstGeom>
        </p:spPr>
      </p:pic>
      <p:pic>
        <p:nvPicPr>
          <p:cNvPr id="10" name="图片 9"/>
          <p:cNvPicPr>
            <a:picLocks noChangeAspect="1"/>
          </p:cNvPicPr>
          <p:nvPr/>
        </p:nvPicPr>
        <p:blipFill>
          <a:blip r:embed="rId3" cstate="screen"/>
          <a:stretch>
            <a:fillRect/>
          </a:stretch>
        </p:blipFill>
        <p:spPr>
          <a:xfrm>
            <a:off x="91440" y="1524000"/>
            <a:ext cx="2059940" cy="3191510"/>
          </a:xfrm>
          <a:prstGeom prst="rect">
            <a:avLst/>
          </a:prstGeom>
        </p:spPr>
      </p:pic>
      <p:pic>
        <p:nvPicPr>
          <p:cNvPr id="11" name="图片 10"/>
          <p:cNvPicPr>
            <a:picLocks noChangeAspect="1"/>
          </p:cNvPicPr>
          <p:nvPr/>
        </p:nvPicPr>
        <p:blipFill>
          <a:blip r:embed="rId4" cstate="screen"/>
          <a:stretch>
            <a:fillRect/>
          </a:stretch>
        </p:blipFill>
        <p:spPr>
          <a:xfrm>
            <a:off x="6596380" y="1524635"/>
            <a:ext cx="2247265" cy="1430020"/>
          </a:xfrm>
          <a:prstGeom prst="rect">
            <a:avLst/>
          </a:prstGeom>
        </p:spPr>
      </p:pic>
      <p:pic>
        <p:nvPicPr>
          <p:cNvPr id="12" name="图片 11"/>
          <p:cNvPicPr>
            <a:picLocks noChangeAspect="1"/>
          </p:cNvPicPr>
          <p:nvPr/>
        </p:nvPicPr>
        <p:blipFill>
          <a:blip r:embed="rId5" cstate="screen"/>
          <a:stretch>
            <a:fillRect/>
          </a:stretch>
        </p:blipFill>
        <p:spPr>
          <a:xfrm>
            <a:off x="2107565" y="1524000"/>
            <a:ext cx="2040890" cy="3191510"/>
          </a:xfrm>
          <a:prstGeom prst="rect">
            <a:avLst/>
          </a:prstGeom>
        </p:spPr>
      </p:pic>
      <p:pic>
        <p:nvPicPr>
          <p:cNvPr id="15" name="图片 14"/>
          <p:cNvPicPr>
            <a:picLocks noChangeAspect="1"/>
          </p:cNvPicPr>
          <p:nvPr/>
        </p:nvPicPr>
        <p:blipFill>
          <a:blip r:embed="rId6" cstate="screen"/>
          <a:stretch>
            <a:fillRect/>
          </a:stretch>
        </p:blipFill>
        <p:spPr>
          <a:xfrm>
            <a:off x="6595110" y="3018790"/>
            <a:ext cx="2261235" cy="1696720"/>
          </a:xfrm>
          <a:prstGeom prst="rect">
            <a:avLst/>
          </a:prstGeom>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 name="Rectangle 61"/>
          <p:cNvSpPr>
            <a:spLocks noChangeArrowheads="1"/>
          </p:cNvSpPr>
          <p:nvPr/>
        </p:nvSpPr>
        <p:spPr bwMode="gray">
          <a:xfrm>
            <a:off x="2381383" y="375920"/>
            <a:ext cx="3975735" cy="492443"/>
          </a:xfrm>
          <a:prstGeom prst="rect">
            <a:avLst/>
          </a:prstGeom>
          <a:noFill/>
          <a:ln>
            <a:noFill/>
          </a:ln>
          <a:effectLst/>
        </p:spPr>
        <p:txBody>
          <a:bodyPr wrap="square">
            <a:spAutoFit/>
          </a:bodyPr>
          <a:lstStyle/>
          <a:p>
            <a:pPr marL="0" marR="0" lvl="0" indent="0" algn="ctr" defTabSz="914400" eaLnBrk="1" fontAlgn="auto" latinLnBrk="0" hangingPunct="1">
              <a:lnSpc>
                <a:spcPct val="100000"/>
              </a:lnSpc>
              <a:spcBef>
                <a:spcPct val="50000"/>
              </a:spcBef>
              <a:spcAft>
                <a:spcPts val="0"/>
              </a:spcAft>
              <a:buClr>
                <a:srgbClr val="1F3F5F"/>
              </a:buClr>
              <a:buSzTx/>
              <a:buFontTx/>
              <a:buNone/>
              <a:defRPr/>
            </a:pPr>
            <a:r>
              <a:rPr kumimoji="0" lang="en-US" altLang="zh-CN" sz="26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rPr>
              <a:t>1.20    </a:t>
            </a:r>
            <a:r>
              <a:rPr kumimoji="0" lang="zh-CN" altLang="en-US" sz="26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rPr>
              <a:t>调整菜肴</a:t>
            </a:r>
            <a:endParaRPr kumimoji="0" lang="zh-CN" altLang="en-US" sz="26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4" name="表格 3"/>
          <p:cNvGraphicFramePr/>
          <p:nvPr/>
        </p:nvGraphicFramePr>
        <p:xfrm>
          <a:off x="231140" y="4105910"/>
          <a:ext cx="8754745" cy="640080"/>
        </p:xfrm>
        <a:graphic>
          <a:graphicData uri="http://schemas.openxmlformats.org/drawingml/2006/table">
            <a:tbl>
              <a:tblPr firstRow="1" bandRow="1">
                <a:tableStyleId>{5C22544A-7EE6-4342-B048-85BDC9FD1C3A}</a:tableStyleId>
              </a:tblPr>
              <a:tblGrid>
                <a:gridCol w="8754745"/>
              </a:tblGrid>
              <a:tr h="640080">
                <a:tc>
                  <a:txBody>
                    <a:bodyPr/>
                    <a:lstStyle/>
                    <a:p>
                      <a:pPr>
                        <a:buNone/>
                      </a:pPr>
                      <a:endParaRPr lang="en-US" sz="1800" b="0">
                        <a:solidFill>
                          <a:srgbClr val="FF0000"/>
                        </a:solidFill>
                        <a:sym typeface="+mn-ea"/>
                      </a:endParaRPr>
                    </a:p>
                  </a:txBody>
                  <a:tcPr>
                    <a:lnL>
                      <a:noFill/>
                    </a:lnL>
                    <a:lnR>
                      <a:noFill/>
                    </a:lnR>
                    <a:lnT>
                      <a:noFill/>
                    </a:lnT>
                    <a:lnB>
                      <a:noFill/>
                    </a:lnB>
                    <a:lnTlToBr>
                      <a:noFill/>
                    </a:lnTlToBr>
                    <a:lnBlToTr>
                      <a:noFill/>
                    </a:lnBlToTr>
                    <a:noFill/>
                  </a:tcPr>
                </a:tc>
              </a:tr>
            </a:tbl>
          </a:graphicData>
        </a:graphic>
      </p:graphicFrame>
      <p:sp>
        <p:nvSpPr>
          <p:cNvPr id="100" name="文本框 99"/>
          <p:cNvSpPr txBox="1"/>
          <p:nvPr/>
        </p:nvSpPr>
        <p:spPr>
          <a:xfrm>
            <a:off x="118110" y="4766945"/>
            <a:ext cx="5080000" cy="368300"/>
          </a:xfrm>
          <a:prstGeom prst="rect">
            <a:avLst/>
          </a:prstGeom>
          <a:noFill/>
          <a:ln w="9525">
            <a:noFill/>
          </a:ln>
        </p:spPr>
        <p:txBody>
          <a:bodyPr>
            <a:spAutoFit/>
          </a:bodyPr>
          <a:lstStyle/>
          <a:p>
            <a:pPr indent="0"/>
            <a:r>
              <a:rPr lang="zh-CN" sz="1800" b="1" dirty="0">
                <a:solidFill>
                  <a:srgbClr val="FF0000"/>
                </a:solidFill>
                <a:latin typeface="方正粗黑宋简体" panose="02000000000000000000" charset="-122"/>
                <a:ea typeface="方正粗黑宋简体" panose="02000000000000000000" charset="-122"/>
              </a:rPr>
              <a:t>调整餐厅的菜肴，稳控菜品价格，及时更新菜品</a:t>
            </a:r>
            <a:r>
              <a:rPr lang="zh-CN" sz="1800" b="1" dirty="0">
                <a:solidFill>
                  <a:srgbClr val="FF0000"/>
                </a:solidFill>
                <a:ea typeface="新宋体" panose="02010609030101010101" charset="-122"/>
              </a:rPr>
              <a:t>。</a:t>
            </a:r>
            <a:endParaRPr lang="zh-CN" altLang="en-US" sz="1800" b="1" dirty="0">
              <a:solidFill>
                <a:srgbClr val="FF0000"/>
              </a:solidFill>
              <a:ea typeface="新宋体" panose="02010609030101010101" charset="-122"/>
            </a:endParaRPr>
          </a:p>
        </p:txBody>
      </p:sp>
      <p:pic>
        <p:nvPicPr>
          <p:cNvPr id="5" name="图片 4"/>
          <p:cNvPicPr>
            <a:picLocks noChangeAspect="1"/>
          </p:cNvPicPr>
          <p:nvPr/>
        </p:nvPicPr>
        <p:blipFill>
          <a:blip r:embed="rId1" cstate="screen"/>
          <a:stretch>
            <a:fillRect/>
          </a:stretch>
        </p:blipFill>
        <p:spPr>
          <a:xfrm>
            <a:off x="2908300" y="1353820"/>
            <a:ext cx="5410835" cy="3204003"/>
          </a:xfrm>
          <a:prstGeom prst="rect">
            <a:avLst/>
          </a:prstGeom>
        </p:spPr>
      </p:pic>
      <p:pic>
        <p:nvPicPr>
          <p:cNvPr id="6" name="图片 5"/>
          <p:cNvPicPr>
            <a:picLocks noChangeAspect="1"/>
          </p:cNvPicPr>
          <p:nvPr/>
        </p:nvPicPr>
        <p:blipFill>
          <a:blip r:embed="rId2" cstate="screen"/>
          <a:stretch>
            <a:fillRect/>
          </a:stretch>
        </p:blipFill>
        <p:spPr>
          <a:xfrm>
            <a:off x="24765" y="1426210"/>
            <a:ext cx="2633345" cy="2290445"/>
          </a:xfrm>
          <a:prstGeom prst="rect">
            <a:avLst/>
          </a:prstGeom>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 name="Rectangle 61"/>
          <p:cNvSpPr>
            <a:spLocks noChangeArrowheads="1"/>
          </p:cNvSpPr>
          <p:nvPr/>
        </p:nvSpPr>
        <p:spPr bwMode="gray">
          <a:xfrm>
            <a:off x="1989660" y="474980"/>
            <a:ext cx="5346803" cy="626110"/>
          </a:xfrm>
          <a:prstGeom prst="rect">
            <a:avLst/>
          </a:prstGeom>
          <a:noFill/>
          <a:ln>
            <a:noFill/>
          </a:ln>
          <a:effectLst/>
        </p:spPr>
        <p:txBody>
          <a:bodyPr wrap="square">
            <a:noAutofit/>
          </a:bodyPr>
          <a:lstStyle/>
          <a:p>
            <a:pPr algn="ctr" defTabSz="914400">
              <a:spcBef>
                <a:spcPct val="50000"/>
              </a:spcBef>
              <a:buClr>
                <a:srgbClr val="1F3F5F"/>
              </a:buClr>
              <a:defRPr/>
            </a:pPr>
            <a:r>
              <a:rPr lang="en-US" altLang="zh-CN" sz="26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sym typeface="+mn-ea"/>
              </a:rPr>
              <a:t>1.21    </a:t>
            </a:r>
            <a:r>
              <a:rPr lang="zh-CN" altLang="en-US" sz="26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sym typeface="+mn-ea"/>
              </a:rPr>
              <a:t>注重菜肴创新</a:t>
            </a:r>
            <a:r>
              <a:rPr lang="en-US" altLang="zh-CN" sz="26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sym typeface="+mn-ea"/>
              </a:rPr>
              <a:t> </a:t>
            </a:r>
            <a:r>
              <a:rPr lang="zh-CN" altLang="en-US" sz="26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sym typeface="+mn-ea"/>
              </a:rPr>
              <a:t>提升菜肴品质</a:t>
            </a:r>
            <a:endParaRPr lang="en-US" altLang="zh-CN" sz="26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sym typeface="+mn-ea"/>
            </a:endParaRPr>
          </a:p>
          <a:p>
            <a:pPr marL="0" marR="0" lvl="0" indent="0" algn="ctr" defTabSz="914400" eaLnBrk="1" fontAlgn="auto" latinLnBrk="0" hangingPunct="1">
              <a:lnSpc>
                <a:spcPct val="100000"/>
              </a:lnSpc>
              <a:spcBef>
                <a:spcPct val="50000"/>
              </a:spcBef>
              <a:spcAft>
                <a:spcPts val="0"/>
              </a:spcAft>
              <a:buClr>
                <a:srgbClr val="1F3F5F"/>
              </a:buClr>
              <a:buSzTx/>
              <a:buFontTx/>
              <a:buNone/>
              <a:defRPr/>
            </a:pPr>
            <a:r>
              <a:rPr kumimoji="0" lang="en-US" altLang="zh-CN" sz="3600" b="1" i="0" u="none" strike="noStrike" kern="0" cap="none" spc="0" normalizeH="0" baseline="0" noProof="0" dirty="0">
                <a:ln>
                  <a:noFill/>
                </a:ln>
                <a:solidFill>
                  <a:srgbClr val="EA4E42"/>
                </a:solidFill>
                <a:effectLst/>
                <a:uLnTx/>
                <a:uFillTx/>
                <a:latin typeface="微软雅黑" panose="020B0503020204020204" pitchFamily="34" charset="-122"/>
                <a:ea typeface="微软雅黑" panose="020B0503020204020204" pitchFamily="34" charset="-122"/>
                <a:cs typeface="Arial" panose="020B0604020202020204" pitchFamily="34" charset="0"/>
              </a:rPr>
              <a:t>  </a:t>
            </a:r>
            <a:endParaRPr kumimoji="0" lang="en-US" altLang="zh-CN" sz="3600" b="1" i="0" u="none" strike="noStrike" kern="0" cap="none" spc="0" normalizeH="0" baseline="0" noProof="0" dirty="0">
              <a:ln>
                <a:noFill/>
              </a:ln>
              <a:solidFill>
                <a:srgbClr val="EA4E42"/>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4" name="表格 3"/>
          <p:cNvGraphicFramePr/>
          <p:nvPr/>
        </p:nvGraphicFramePr>
        <p:xfrm>
          <a:off x="88900" y="1234440"/>
          <a:ext cx="2122170" cy="3510915"/>
        </p:xfrm>
        <a:graphic>
          <a:graphicData uri="http://schemas.openxmlformats.org/drawingml/2006/table">
            <a:tbl>
              <a:tblPr firstRow="1" bandRow="1">
                <a:tableStyleId>{5C22544A-7EE6-4342-B048-85BDC9FD1C3A}</a:tableStyleId>
              </a:tblPr>
              <a:tblGrid>
                <a:gridCol w="2122170"/>
              </a:tblGrid>
              <a:tr h="3510915">
                <a:tc>
                  <a:txBody>
                    <a:bodyPr/>
                    <a:lstStyle/>
                    <a:p>
                      <a:pPr>
                        <a:buNone/>
                      </a:pPr>
                      <a:endParaRPr lang="en-US" altLang="zh-CN" sz="2000" b="0" dirty="0">
                        <a:ln>
                          <a:solidFill>
                            <a:schemeClr val="accent1">
                              <a:lumMod val="75000"/>
                            </a:schemeClr>
                          </a:solidFill>
                        </a:ln>
                        <a:solidFill>
                          <a:srgbClr val="7FA7CF"/>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sym typeface="+mn-ea"/>
                      </a:endParaRPr>
                    </a:p>
                  </a:txBody>
                  <a:tcPr>
                    <a:lnL>
                      <a:noFill/>
                    </a:lnL>
                    <a:lnR>
                      <a:noFill/>
                    </a:lnR>
                    <a:lnT>
                      <a:noFill/>
                    </a:lnT>
                    <a:lnB>
                      <a:noFill/>
                    </a:lnB>
                    <a:lnTlToBr>
                      <a:noFill/>
                    </a:lnTlToBr>
                    <a:lnBlToTr>
                      <a:noFill/>
                    </a:lnBlToTr>
                    <a:noFill/>
                  </a:tcPr>
                </a:tc>
              </a:tr>
            </a:tbl>
          </a:graphicData>
        </a:graphic>
      </p:graphicFrame>
      <p:pic>
        <p:nvPicPr>
          <p:cNvPr id="6" name="图片 5"/>
          <p:cNvPicPr>
            <a:picLocks noChangeAspect="1"/>
          </p:cNvPicPr>
          <p:nvPr/>
        </p:nvPicPr>
        <p:blipFill>
          <a:blip r:embed="rId1" cstate="screen"/>
          <a:stretch>
            <a:fillRect/>
          </a:stretch>
        </p:blipFill>
        <p:spPr>
          <a:xfrm>
            <a:off x="3027680" y="1586865"/>
            <a:ext cx="2938145" cy="3081655"/>
          </a:xfrm>
          <a:prstGeom prst="rect">
            <a:avLst/>
          </a:prstGeom>
        </p:spPr>
      </p:pic>
      <p:pic>
        <p:nvPicPr>
          <p:cNvPr id="7" name="图片 6"/>
          <p:cNvPicPr>
            <a:picLocks noChangeAspect="1"/>
          </p:cNvPicPr>
          <p:nvPr/>
        </p:nvPicPr>
        <p:blipFill>
          <a:blip r:embed="rId2" cstate="screen"/>
          <a:stretch>
            <a:fillRect/>
          </a:stretch>
        </p:blipFill>
        <p:spPr>
          <a:xfrm>
            <a:off x="226695" y="1579245"/>
            <a:ext cx="2665730" cy="3088640"/>
          </a:xfrm>
          <a:prstGeom prst="rect">
            <a:avLst/>
          </a:prstGeom>
        </p:spPr>
      </p:pic>
      <p:pic>
        <p:nvPicPr>
          <p:cNvPr id="8" name="图片 7"/>
          <p:cNvPicPr>
            <a:picLocks noChangeAspect="1"/>
          </p:cNvPicPr>
          <p:nvPr/>
        </p:nvPicPr>
        <p:blipFill>
          <a:blip r:embed="rId3" cstate="screen"/>
          <a:stretch>
            <a:fillRect/>
          </a:stretch>
        </p:blipFill>
        <p:spPr>
          <a:xfrm>
            <a:off x="6241415" y="1587500"/>
            <a:ext cx="2601595" cy="2978785"/>
          </a:xfrm>
          <a:prstGeom prst="rect">
            <a:avLst/>
          </a:prstGeom>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5" name="文本框 14"/>
          <p:cNvSpPr txBox="1"/>
          <p:nvPr/>
        </p:nvSpPr>
        <p:spPr>
          <a:xfrm>
            <a:off x="490220" y="1477645"/>
            <a:ext cx="3129280" cy="521970"/>
          </a:xfrm>
          <a:prstGeom prst="rect">
            <a:avLst/>
          </a:prstGeom>
          <a:noFill/>
        </p:spPr>
        <p:txBody>
          <a:bodyPr wrap="square" rtlCol="0">
            <a:spAutoFit/>
          </a:bodyPr>
          <a:lstStyle/>
          <a:p>
            <a:r>
              <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rPr>
              <a:t>   </a:t>
            </a:r>
            <a:endParaRPr lang="zh-CN" altLang="en-US" sz="2800" dirty="0">
              <a:solidFill>
                <a:srgbClr val="FF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cstate="screen"/>
          <a:stretch>
            <a:fillRect/>
          </a:stretch>
        </p:blipFill>
        <p:spPr>
          <a:xfrm>
            <a:off x="276225" y="905510"/>
            <a:ext cx="2799715" cy="1856105"/>
          </a:xfrm>
          <a:prstGeom prst="rect">
            <a:avLst/>
          </a:prstGeom>
        </p:spPr>
      </p:pic>
      <p:pic>
        <p:nvPicPr>
          <p:cNvPr id="4" name="图片 3"/>
          <p:cNvPicPr>
            <a:picLocks noChangeAspect="1"/>
          </p:cNvPicPr>
          <p:nvPr/>
        </p:nvPicPr>
        <p:blipFill>
          <a:blip r:embed="rId2"/>
          <a:stretch>
            <a:fillRect/>
          </a:stretch>
        </p:blipFill>
        <p:spPr>
          <a:xfrm>
            <a:off x="5197475" y="2934970"/>
            <a:ext cx="3635375" cy="1638935"/>
          </a:xfrm>
          <a:prstGeom prst="rect">
            <a:avLst/>
          </a:prstGeom>
        </p:spPr>
      </p:pic>
      <p:pic>
        <p:nvPicPr>
          <p:cNvPr id="5" name="图片 4"/>
          <p:cNvPicPr>
            <a:picLocks noChangeAspect="1"/>
          </p:cNvPicPr>
          <p:nvPr>
            <p:custDataLst>
              <p:tags r:id="rId3"/>
            </p:custDataLst>
          </p:nvPr>
        </p:nvPicPr>
        <p:blipFill>
          <a:blip r:embed="rId4" cstate="screen"/>
          <a:stretch>
            <a:fillRect/>
          </a:stretch>
        </p:blipFill>
        <p:spPr>
          <a:xfrm>
            <a:off x="5197475" y="905510"/>
            <a:ext cx="3635375" cy="1937385"/>
          </a:xfrm>
          <a:prstGeom prst="rect">
            <a:avLst/>
          </a:prstGeom>
        </p:spPr>
      </p:pic>
      <p:pic>
        <p:nvPicPr>
          <p:cNvPr id="6" name="图片 5"/>
          <p:cNvPicPr>
            <a:picLocks noChangeAspect="1"/>
          </p:cNvPicPr>
          <p:nvPr>
            <p:custDataLst>
              <p:tags r:id="rId5"/>
            </p:custDataLst>
          </p:nvPr>
        </p:nvPicPr>
        <p:blipFill>
          <a:blip r:embed="rId6" cstate="screen"/>
          <a:stretch>
            <a:fillRect/>
          </a:stretch>
        </p:blipFill>
        <p:spPr>
          <a:xfrm>
            <a:off x="276225" y="2842260"/>
            <a:ext cx="2799080" cy="1881505"/>
          </a:xfrm>
          <a:prstGeom prst="rect">
            <a:avLst/>
          </a:prstGeom>
        </p:spPr>
      </p:pic>
      <p:sp>
        <p:nvSpPr>
          <p:cNvPr id="7" name="文本框 6"/>
          <p:cNvSpPr txBox="1"/>
          <p:nvPr/>
        </p:nvSpPr>
        <p:spPr>
          <a:xfrm>
            <a:off x="3177230" y="2217384"/>
            <a:ext cx="1739900" cy="2249170"/>
          </a:xfrm>
          <a:prstGeom prst="rect">
            <a:avLst/>
          </a:prstGeom>
          <a:noFill/>
        </p:spPr>
        <p:txBody>
          <a:bodyPr wrap="square" rtlCol="0">
            <a:noAutofit/>
          </a:bodyPr>
          <a:lstStyle/>
          <a:p>
            <a:r>
              <a:rPr lang="en-US" altLang="zh-CN" dirty="0">
                <a:solidFill>
                  <a:srgbClr val="FF0000"/>
                </a:solidFill>
                <a:sym typeface="+mn-ea"/>
              </a:rPr>
              <a:t>       </a:t>
            </a:r>
            <a:r>
              <a:rPr lang="zh-CN" altLang="en-US" dirty="0">
                <a:solidFill>
                  <a:schemeClr val="tx1"/>
                </a:solidFill>
                <a:latin typeface="华文新魏" panose="02010800040101010101" pitchFamily="2" charset="-122"/>
                <a:ea typeface="华文新魏" panose="02010800040101010101" pitchFamily="2" charset="-122"/>
                <a:sym typeface="+mn-ea"/>
              </a:rPr>
              <a:t>本学期，医林餐厅迎接了老中青三批返校校友用餐，体验当年学生时代的用餐氛围，同时也对食堂的菜品、服务和热情给予了高度的赞扬。</a:t>
            </a:r>
            <a:endParaRPr lang="zh-CN" altLang="en-US" dirty="0">
              <a:solidFill>
                <a:schemeClr val="tx1"/>
              </a:solidFill>
              <a:latin typeface="华文新魏" panose="02010800040101010101" pitchFamily="2" charset="-122"/>
              <a:ea typeface="华文新魏" panose="02010800040101010101" pitchFamily="2" charset="-122"/>
            </a:endParaRPr>
          </a:p>
          <a:p>
            <a:endParaRPr lang="zh-CN" altLang="en-US" dirty="0">
              <a:solidFill>
                <a:schemeClr val="tx1"/>
              </a:solidFill>
              <a:latin typeface="华文新魏" panose="02010800040101010101" pitchFamily="2" charset="-122"/>
              <a:ea typeface="华文新魏" panose="02010800040101010101" pitchFamily="2" charset="-122"/>
            </a:endParaRPr>
          </a:p>
        </p:txBody>
      </p:sp>
      <p:sp>
        <p:nvSpPr>
          <p:cNvPr id="13" name="文本框 12"/>
          <p:cNvSpPr txBox="1"/>
          <p:nvPr/>
        </p:nvSpPr>
        <p:spPr>
          <a:xfrm>
            <a:off x="3412542" y="1276032"/>
            <a:ext cx="1739900" cy="598170"/>
          </a:xfrm>
          <a:prstGeom prst="rect">
            <a:avLst/>
          </a:prstGeom>
          <a:noFill/>
        </p:spPr>
        <p:txBody>
          <a:bodyPr wrap="square" rtlCol="0">
            <a:noAutofit/>
          </a:bodyPr>
          <a:lstStyle/>
          <a:p>
            <a:r>
              <a:rPr lang="zh-CN" altLang="en-US" b="1"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sym typeface="+mn-ea"/>
              </a:rPr>
              <a:t>服务校友返校</a:t>
            </a:r>
            <a:endParaRPr lang="en-US" altLang="zh-CN" b="1"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sym typeface="+mn-ea"/>
            </a:endParaRPr>
          </a:p>
          <a:p>
            <a:r>
              <a:rPr lang="en-US" altLang="zh-CN" b="1"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sym typeface="+mn-ea"/>
              </a:rPr>
              <a:t>    --</a:t>
            </a:r>
            <a:r>
              <a:rPr lang="zh-CN" altLang="en-US" b="1" dirty="0">
                <a:solidFill>
                  <a:srgbClr val="FF0000"/>
                </a:solidFill>
                <a:latin typeface="华文新魏" panose="02010800040101010101" pitchFamily="2" charset="-122"/>
                <a:ea typeface="华文新魏" panose="02010800040101010101" pitchFamily="2" charset="-122"/>
                <a:cs typeface="华文新魏" panose="02010800040101010101" pitchFamily="2" charset="-122"/>
                <a:sym typeface="+mn-ea"/>
              </a:rPr>
              <a:t>感受当年情</a:t>
            </a:r>
            <a:endParaRPr lang="zh-CN" altLang="en-US" b="1" dirty="0">
              <a:solidFill>
                <a:srgbClr val="FF0000"/>
              </a:solidFill>
              <a:latin typeface="微软雅黑" panose="020B0503020204020204" pitchFamily="34" charset="-122"/>
              <a:ea typeface="微软雅黑" panose="020B0503020204020204" pitchFamily="34" charset="-122"/>
              <a:sym typeface="+mn-ea"/>
            </a:endParaRPr>
          </a:p>
          <a:p>
            <a:endParaRPr lang="zh-CN" altLang="en-US" dirty="0"/>
          </a:p>
        </p:txBody>
      </p:sp>
      <p:sp>
        <p:nvSpPr>
          <p:cNvPr id="8" name="文本框 7"/>
          <p:cNvSpPr txBox="1"/>
          <p:nvPr/>
        </p:nvSpPr>
        <p:spPr>
          <a:xfrm>
            <a:off x="2466753" y="113243"/>
            <a:ext cx="3877339" cy="700192"/>
          </a:xfrm>
          <a:prstGeom prst="rect">
            <a:avLst/>
          </a:prstGeom>
          <a:noFill/>
        </p:spPr>
        <p:txBody>
          <a:bodyPr wrap="square" rtlCol="0">
            <a:spAutoFit/>
          </a:bodyPr>
          <a:lstStyle/>
          <a:p>
            <a:r>
              <a:rPr lang="en-US" altLang="zh-CN" sz="2600" b="1" kern="0" noProof="0" dirty="0">
                <a:solidFill>
                  <a:srgbClr val="FF0000"/>
                </a:solidFill>
                <a:latin typeface="微软雅黑" panose="020B0503020204020204" pitchFamily="34" charset="-122"/>
                <a:ea typeface="微软雅黑" panose="020B0503020204020204" pitchFamily="34" charset="-122"/>
                <a:cs typeface="Arial" panose="020B0604020202020204" pitchFamily="34" charset="0"/>
                <a:sym typeface="+mn-ea"/>
              </a:rPr>
              <a:t>1.22   </a:t>
            </a:r>
            <a:r>
              <a:rPr lang="zh-CN" altLang="en-US" sz="26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sym typeface="+mn-ea"/>
              </a:rPr>
              <a:t>顺利完成接待任务</a:t>
            </a:r>
            <a:endParaRPr lang="zh-CN" altLang="en-US" sz="2600" b="1"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sym typeface="+mn-ea"/>
            </a:endParaRPr>
          </a:p>
          <a:p>
            <a:endParaRPr lang="zh-CN" alt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 name="Rectangle 61"/>
          <p:cNvSpPr>
            <a:spLocks noChangeArrowheads="1"/>
          </p:cNvSpPr>
          <p:nvPr/>
        </p:nvSpPr>
        <p:spPr bwMode="gray">
          <a:xfrm>
            <a:off x="2584132" y="360044"/>
            <a:ext cx="3975735" cy="492443"/>
          </a:xfrm>
          <a:prstGeom prst="rect">
            <a:avLst/>
          </a:prstGeom>
          <a:noFill/>
          <a:ln>
            <a:noFill/>
          </a:ln>
          <a:effectLst/>
        </p:spPr>
        <p:txBody>
          <a:bodyPr wrap="square">
            <a:spAutoFit/>
          </a:bodyPr>
          <a:lstStyle/>
          <a:p>
            <a:pPr marL="0" marR="0" lvl="0" indent="0" algn="ctr" defTabSz="914400" eaLnBrk="1" fontAlgn="auto" latinLnBrk="0" hangingPunct="1">
              <a:lnSpc>
                <a:spcPct val="100000"/>
              </a:lnSpc>
              <a:spcBef>
                <a:spcPct val="50000"/>
              </a:spcBef>
              <a:spcAft>
                <a:spcPts val="0"/>
              </a:spcAft>
              <a:buClr>
                <a:srgbClr val="1F3F5F"/>
              </a:buClr>
              <a:buSzTx/>
              <a:buFontTx/>
              <a:buNone/>
              <a:defRPr/>
            </a:pPr>
            <a:r>
              <a:rPr kumimoji="0" lang="en-US" altLang="zh-CN" sz="26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rPr>
              <a:t>1.23    </a:t>
            </a:r>
            <a:r>
              <a:rPr kumimoji="0" lang="zh-CN" altLang="en-US" sz="26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rPr>
              <a:t>生为首位教育育人</a:t>
            </a:r>
            <a:endParaRPr kumimoji="0" lang="zh-CN" altLang="en-US" sz="26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16" name="表格 15"/>
          <p:cNvGraphicFramePr/>
          <p:nvPr/>
        </p:nvGraphicFramePr>
        <p:xfrm>
          <a:off x="6934820" y="2365419"/>
          <a:ext cx="1158875" cy="1163320"/>
        </p:xfrm>
        <a:graphic>
          <a:graphicData uri="http://schemas.openxmlformats.org/drawingml/2006/table">
            <a:tbl>
              <a:tblPr firstRow="1" bandRow="1">
                <a:tableStyleId>{5C22544A-7EE6-4342-B048-85BDC9FD1C3A}</a:tableStyleId>
              </a:tblPr>
              <a:tblGrid>
                <a:gridCol w="1158875"/>
              </a:tblGrid>
              <a:tr h="1163320">
                <a:tc>
                  <a:txBody>
                    <a:bodyPr/>
                    <a:lstStyle/>
                    <a:p>
                      <a:pPr>
                        <a:buNone/>
                      </a:pPr>
                      <a:endParaRPr lang="zh-CN" altLang="en-US" sz="3200">
                        <a:solidFill>
                          <a:srgbClr val="FF0000"/>
                        </a:solidFill>
                        <a:ea typeface="微软雅黑" panose="020B0503020204020204" pitchFamily="34" charset="-122"/>
                        <a:sym typeface="+mn-ea"/>
                      </a:endParaRPr>
                    </a:p>
                    <a:p>
                      <a:pPr>
                        <a:buNone/>
                      </a:pPr>
                      <a:endParaRPr lang="en-US" sz="3200">
                        <a:solidFill>
                          <a:srgbClr val="FF0000"/>
                        </a:solidFill>
                      </a:endParaRPr>
                    </a:p>
                  </a:txBody>
                  <a:tcPr>
                    <a:lnL>
                      <a:noFill/>
                    </a:lnL>
                    <a:lnR>
                      <a:noFill/>
                    </a:lnR>
                    <a:lnT>
                      <a:noFill/>
                    </a:lnT>
                    <a:lnB>
                      <a:noFill/>
                    </a:lnB>
                    <a:lnTlToBr>
                      <a:noFill/>
                    </a:lnTlToBr>
                    <a:lnBlToTr>
                      <a:noFill/>
                    </a:lnBlToTr>
                    <a:noFill/>
                  </a:tcPr>
                </a:tc>
              </a:tr>
            </a:tbl>
          </a:graphicData>
        </a:graphic>
      </p:graphicFrame>
      <p:sp>
        <p:nvSpPr>
          <p:cNvPr id="9" name="文本框 8"/>
          <p:cNvSpPr txBox="1"/>
          <p:nvPr/>
        </p:nvSpPr>
        <p:spPr>
          <a:xfrm>
            <a:off x="7091030" y="875709"/>
            <a:ext cx="1902460" cy="3425825"/>
          </a:xfrm>
          <a:prstGeom prst="rect">
            <a:avLst/>
          </a:prstGeom>
          <a:noFill/>
        </p:spPr>
        <p:txBody>
          <a:bodyPr wrap="square" rtlCol="0" anchor="t">
            <a:noAutofit/>
          </a:bodyPr>
          <a:lstStyle/>
          <a:p>
            <a:r>
              <a:rPr lang="en-US" altLang="zh-CN" sz="2400" b="1">
                <a:solidFill>
                  <a:srgbClr val="FF0000"/>
                </a:solidFill>
                <a:sym typeface="+mn-ea"/>
              </a:rPr>
              <a:t>  </a:t>
            </a:r>
            <a:endParaRPr lang="zh-CN" altLang="en-US" sz="2000" b="1">
              <a:solidFill>
                <a:srgbClr val="FF0000"/>
              </a:solidFill>
              <a:latin typeface="华文新魏" panose="02010800040101010101" pitchFamily="2" charset="-122"/>
              <a:ea typeface="华文新魏" panose="02010800040101010101" pitchFamily="2" charset="-122"/>
              <a:sym typeface="+mn-ea"/>
            </a:endParaRPr>
          </a:p>
        </p:txBody>
      </p:sp>
      <p:sp>
        <p:nvSpPr>
          <p:cNvPr id="12" name="文本框 11"/>
          <p:cNvSpPr txBox="1"/>
          <p:nvPr/>
        </p:nvSpPr>
        <p:spPr>
          <a:xfrm>
            <a:off x="675625" y="752519"/>
            <a:ext cx="7261860" cy="452755"/>
          </a:xfrm>
          <a:prstGeom prst="rect">
            <a:avLst/>
          </a:prstGeom>
          <a:noFill/>
        </p:spPr>
        <p:txBody>
          <a:bodyPr wrap="square" rtlCol="0">
            <a:noAutofit/>
          </a:bodyPr>
          <a:lstStyle/>
          <a:p>
            <a:endParaRPr lang="zh-CN" altLang="en-US" sz="1200" b="1" dirty="0">
              <a:solidFill>
                <a:schemeClr val="tx1"/>
              </a:solidFill>
              <a:latin typeface="华文新魏" panose="02010800040101010101" pitchFamily="2" charset="-122"/>
              <a:ea typeface="华文新魏" panose="02010800040101010101" pitchFamily="2" charset="-122"/>
            </a:endParaRPr>
          </a:p>
        </p:txBody>
      </p:sp>
      <p:pic>
        <p:nvPicPr>
          <p:cNvPr id="14" name="图片 13"/>
          <p:cNvPicPr>
            <a:picLocks noChangeAspect="1"/>
          </p:cNvPicPr>
          <p:nvPr>
            <p:custDataLst>
              <p:tags r:id="rId1"/>
            </p:custDataLst>
          </p:nvPr>
        </p:nvPicPr>
        <p:blipFill>
          <a:blip r:embed="rId2" cstate="screen"/>
          <a:stretch>
            <a:fillRect/>
          </a:stretch>
        </p:blipFill>
        <p:spPr>
          <a:xfrm>
            <a:off x="384795" y="1205274"/>
            <a:ext cx="2858135" cy="1519555"/>
          </a:xfrm>
          <a:prstGeom prst="rect">
            <a:avLst/>
          </a:prstGeom>
        </p:spPr>
      </p:pic>
      <p:pic>
        <p:nvPicPr>
          <p:cNvPr id="15" name="图片 14"/>
          <p:cNvPicPr>
            <a:picLocks noChangeAspect="1"/>
          </p:cNvPicPr>
          <p:nvPr>
            <p:custDataLst>
              <p:tags r:id="rId3"/>
            </p:custDataLst>
          </p:nvPr>
        </p:nvPicPr>
        <p:blipFill>
          <a:blip r:embed="rId4" cstate="screen"/>
          <a:stretch>
            <a:fillRect/>
          </a:stretch>
        </p:blipFill>
        <p:spPr>
          <a:xfrm>
            <a:off x="384795" y="2775629"/>
            <a:ext cx="2858135" cy="1459230"/>
          </a:xfrm>
          <a:prstGeom prst="rect">
            <a:avLst/>
          </a:prstGeom>
        </p:spPr>
      </p:pic>
      <p:pic>
        <p:nvPicPr>
          <p:cNvPr id="17" name="图片 16"/>
          <p:cNvPicPr>
            <a:picLocks noChangeAspect="1"/>
          </p:cNvPicPr>
          <p:nvPr/>
        </p:nvPicPr>
        <p:blipFill>
          <a:blip r:embed="rId5" cstate="screen"/>
          <a:stretch>
            <a:fillRect/>
          </a:stretch>
        </p:blipFill>
        <p:spPr>
          <a:xfrm>
            <a:off x="3390885" y="1154474"/>
            <a:ext cx="2701925" cy="1570355"/>
          </a:xfrm>
          <a:prstGeom prst="rect">
            <a:avLst/>
          </a:prstGeom>
        </p:spPr>
      </p:pic>
      <p:pic>
        <p:nvPicPr>
          <p:cNvPr id="18" name="图片 17"/>
          <p:cNvPicPr>
            <a:picLocks noChangeAspect="1"/>
          </p:cNvPicPr>
          <p:nvPr/>
        </p:nvPicPr>
        <p:blipFill>
          <a:blip r:embed="rId6" cstate="screen"/>
          <a:stretch>
            <a:fillRect/>
          </a:stretch>
        </p:blipFill>
        <p:spPr>
          <a:xfrm>
            <a:off x="3342625" y="2775629"/>
            <a:ext cx="2701925" cy="1458595"/>
          </a:xfrm>
          <a:prstGeom prst="rect">
            <a:avLst/>
          </a:prstGeom>
        </p:spPr>
      </p:pic>
      <p:pic>
        <p:nvPicPr>
          <p:cNvPr id="19" name="图片 18"/>
          <p:cNvPicPr>
            <a:picLocks noChangeAspect="1"/>
          </p:cNvPicPr>
          <p:nvPr/>
        </p:nvPicPr>
        <p:blipFill>
          <a:blip r:embed="rId7" cstate="screen"/>
          <a:stretch>
            <a:fillRect/>
          </a:stretch>
        </p:blipFill>
        <p:spPr>
          <a:xfrm>
            <a:off x="6240765" y="1155109"/>
            <a:ext cx="2667635" cy="1569085"/>
          </a:xfrm>
          <a:prstGeom prst="rect">
            <a:avLst/>
          </a:prstGeom>
        </p:spPr>
      </p:pic>
      <p:pic>
        <p:nvPicPr>
          <p:cNvPr id="20" name="图片 19"/>
          <p:cNvPicPr>
            <a:picLocks noChangeAspect="1"/>
          </p:cNvPicPr>
          <p:nvPr/>
        </p:nvPicPr>
        <p:blipFill>
          <a:blip r:embed="rId8" cstate="screen"/>
          <a:stretch>
            <a:fillRect/>
          </a:stretch>
        </p:blipFill>
        <p:spPr>
          <a:xfrm>
            <a:off x="6240765" y="2837224"/>
            <a:ext cx="2667635" cy="1397000"/>
          </a:xfrm>
          <a:prstGeom prst="rect">
            <a:avLst/>
          </a:prstGeom>
        </p:spPr>
      </p:pic>
      <p:sp>
        <p:nvSpPr>
          <p:cNvPr id="6" name="文本框 5"/>
          <p:cNvSpPr txBox="1"/>
          <p:nvPr/>
        </p:nvSpPr>
        <p:spPr>
          <a:xfrm>
            <a:off x="486632" y="4427274"/>
            <a:ext cx="8310038" cy="523220"/>
          </a:xfrm>
          <a:prstGeom prst="rect">
            <a:avLst/>
          </a:prstGeom>
          <a:noFill/>
        </p:spPr>
        <p:txBody>
          <a:bodyPr wrap="square">
            <a:spAutoFit/>
          </a:bodyPr>
          <a:lstStyle/>
          <a:p>
            <a:r>
              <a:rPr lang="zh-CN" altLang="en-US" sz="1400" b="1" dirty="0">
                <a:latin typeface="华文新魏" panose="02010800040101010101" pitchFamily="2" charset="-122"/>
                <a:ea typeface="华文新魏" panose="02010800040101010101" pitchFamily="2" charset="-122"/>
                <a:sym typeface="+mn-ea"/>
              </a:rPr>
              <a:t>新学期的开始，为欢迎来自五湖四海的芊芊学子，食堂特意准备了清凉解暑的饮料，免费提供给所有同学以及家长，为炎热的末伏送来凉爽。。</a:t>
            </a:r>
            <a:endParaRPr lang="zh-CN" altLang="en-US" sz="1400" b="1" dirty="0">
              <a:solidFill>
                <a:schemeClr val="tx1"/>
              </a:solidFill>
              <a:latin typeface="华文新魏" panose="02010800040101010101" pitchFamily="2" charset="-122"/>
              <a:ea typeface="华文新魏" panose="02010800040101010101" pitchFamily="2" charset="-122"/>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 name="Rectangle 61"/>
          <p:cNvSpPr>
            <a:spLocks noChangeArrowheads="1"/>
          </p:cNvSpPr>
          <p:nvPr/>
        </p:nvSpPr>
        <p:spPr bwMode="gray">
          <a:xfrm>
            <a:off x="2774950" y="295496"/>
            <a:ext cx="4117340" cy="544195"/>
          </a:xfrm>
          <a:prstGeom prst="rect">
            <a:avLst/>
          </a:prstGeom>
          <a:noFill/>
          <a:ln>
            <a:noFill/>
          </a:ln>
          <a:effectLst/>
        </p:spPr>
        <p:txBody>
          <a:bodyPr wrap="square">
            <a:noAutofit/>
          </a:bodyPr>
          <a:lstStyle/>
          <a:p>
            <a:pPr marL="0" marR="0" lvl="0" indent="0" algn="ctr" defTabSz="914400" eaLnBrk="1" fontAlgn="auto" latinLnBrk="0" hangingPunct="1">
              <a:lnSpc>
                <a:spcPct val="100000"/>
              </a:lnSpc>
              <a:spcBef>
                <a:spcPct val="50000"/>
              </a:spcBef>
              <a:spcAft>
                <a:spcPts val="0"/>
              </a:spcAft>
              <a:buClr>
                <a:srgbClr val="1F3F5F"/>
              </a:buClr>
              <a:buSzTx/>
              <a:buFontTx/>
              <a:buNone/>
              <a:defRPr/>
            </a:pPr>
            <a:r>
              <a:rPr kumimoji="0" lang="en-US" altLang="zh-CN" sz="26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rPr>
              <a:t>1.24   </a:t>
            </a:r>
            <a:r>
              <a:rPr kumimoji="0" lang="zh-CN" altLang="en-US" sz="26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rPr>
              <a:t>举办各项活动回顾</a:t>
            </a:r>
            <a:endParaRPr lang="zh-CN" altLang="en-US" sz="2600" b="1" kern="0"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ctr" defTabSz="914400" eaLnBrk="1" fontAlgn="auto" latinLnBrk="0" hangingPunct="1">
              <a:lnSpc>
                <a:spcPct val="100000"/>
              </a:lnSpc>
              <a:spcBef>
                <a:spcPct val="50000"/>
              </a:spcBef>
              <a:spcAft>
                <a:spcPts val="0"/>
              </a:spcAft>
              <a:buClr>
                <a:srgbClr val="1F3F5F"/>
              </a:buClr>
              <a:buSzTx/>
              <a:buFontTx/>
              <a:buNone/>
              <a:defRPr/>
            </a:pPr>
            <a:r>
              <a:rPr kumimoji="0" lang="en-US" altLang="zh-CN" sz="32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rPr>
              <a:t>   </a:t>
            </a:r>
            <a:endParaRPr kumimoji="0" lang="zh-CN" altLang="en-US" sz="32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16" name="表格 15"/>
          <p:cNvGraphicFramePr/>
          <p:nvPr/>
        </p:nvGraphicFramePr>
        <p:xfrm>
          <a:off x="6892290" y="2797810"/>
          <a:ext cx="1158875" cy="1163320"/>
        </p:xfrm>
        <a:graphic>
          <a:graphicData uri="http://schemas.openxmlformats.org/drawingml/2006/table">
            <a:tbl>
              <a:tblPr firstRow="1" bandRow="1">
                <a:tableStyleId>{5C22544A-7EE6-4342-B048-85BDC9FD1C3A}</a:tableStyleId>
              </a:tblPr>
              <a:tblGrid>
                <a:gridCol w="1158875"/>
              </a:tblGrid>
              <a:tr h="1163320">
                <a:tc>
                  <a:txBody>
                    <a:bodyPr/>
                    <a:lstStyle/>
                    <a:p>
                      <a:pPr>
                        <a:buNone/>
                      </a:pPr>
                      <a:endParaRPr lang="zh-CN" altLang="en-US" sz="3200">
                        <a:solidFill>
                          <a:srgbClr val="FF0000"/>
                        </a:solidFill>
                        <a:ea typeface="微软雅黑" panose="020B0503020204020204" pitchFamily="34" charset="-122"/>
                        <a:sym typeface="+mn-ea"/>
                      </a:endParaRPr>
                    </a:p>
                    <a:p>
                      <a:pPr>
                        <a:buNone/>
                      </a:pPr>
                      <a:endParaRPr lang="en-US" sz="3200">
                        <a:solidFill>
                          <a:srgbClr val="FF0000"/>
                        </a:solidFill>
                      </a:endParaRPr>
                    </a:p>
                  </a:txBody>
                  <a:tcPr>
                    <a:lnL>
                      <a:noFill/>
                    </a:lnL>
                    <a:lnR>
                      <a:noFill/>
                    </a:lnR>
                    <a:lnT>
                      <a:noFill/>
                    </a:lnT>
                    <a:lnB>
                      <a:noFill/>
                    </a:lnB>
                    <a:lnTlToBr>
                      <a:noFill/>
                    </a:lnTlToBr>
                    <a:lnBlToTr>
                      <a:noFill/>
                    </a:lnBlToTr>
                    <a:noFill/>
                  </a:tcPr>
                </a:tc>
              </a:tr>
            </a:tbl>
          </a:graphicData>
        </a:graphic>
      </p:graphicFrame>
      <p:pic>
        <p:nvPicPr>
          <p:cNvPr id="6" name="图片 5"/>
          <p:cNvPicPr>
            <a:picLocks noChangeAspect="1"/>
          </p:cNvPicPr>
          <p:nvPr/>
        </p:nvPicPr>
        <p:blipFill>
          <a:blip r:embed="rId1" cstate="screen"/>
          <a:stretch>
            <a:fillRect/>
          </a:stretch>
        </p:blipFill>
        <p:spPr>
          <a:xfrm>
            <a:off x="2664460" y="1255395"/>
            <a:ext cx="2731135" cy="1661795"/>
          </a:xfrm>
          <a:prstGeom prst="rect">
            <a:avLst/>
          </a:prstGeom>
        </p:spPr>
      </p:pic>
      <p:sp>
        <p:nvSpPr>
          <p:cNvPr id="7" name="泪滴形 6"/>
          <p:cNvSpPr/>
          <p:nvPr/>
        </p:nvSpPr>
        <p:spPr>
          <a:xfrm>
            <a:off x="0" y="1321435"/>
            <a:ext cx="2569845" cy="2270760"/>
          </a:xfrm>
          <a:prstGeom prst="teardrop">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marL="0" marR="0" lvl="0" indent="0" algn="ctr" defTabSz="914400" eaLnBrk="1" fontAlgn="auto" latinLnBrk="0" hangingPunct="1">
              <a:lnSpc>
                <a:spcPct val="100000"/>
              </a:lnSpc>
              <a:spcBef>
                <a:spcPct val="50000"/>
              </a:spcBef>
              <a:spcAft>
                <a:spcPts val="0"/>
              </a:spcAft>
              <a:buClr>
                <a:srgbClr val="1F3F5F"/>
              </a:buClr>
              <a:buSzTx/>
              <a:buFontTx/>
              <a:buNone/>
              <a:defRPr/>
            </a:pPr>
            <a:r>
              <a:rPr lang="en-US" altLang="zh-CN" kern="0" dirty="0">
                <a:latin typeface="微软雅黑" panose="020B0503020204020204" pitchFamily="34" charset="-122"/>
                <a:ea typeface="微软雅黑" panose="020B0503020204020204" pitchFamily="34" charset="-122"/>
                <a:cs typeface="宋体" panose="02010600030101010101" pitchFamily="2" charset="-122"/>
                <a:sym typeface="+mn-ea"/>
              </a:rPr>
              <a:t>                                                                   2023年8月份以来先后与学生组织开展了</a:t>
            </a:r>
            <a:r>
              <a:rPr lang="zh-CN" altLang="en-US" kern="0" dirty="0">
                <a:latin typeface="微软雅黑" panose="020B0503020204020204" pitchFamily="34" charset="-122"/>
                <a:ea typeface="微软雅黑" panose="020B0503020204020204" pitchFamily="34" charset="-122"/>
                <a:cs typeface="宋体" panose="02010600030101010101" pitchFamily="2" charset="-122"/>
                <a:sym typeface="+mn-ea"/>
              </a:rPr>
              <a:t>各项</a:t>
            </a:r>
            <a:r>
              <a:rPr lang="en-US" altLang="zh-CN" kern="0" dirty="0">
                <a:latin typeface="微软雅黑" panose="020B0503020204020204" pitchFamily="34" charset="-122"/>
                <a:ea typeface="微软雅黑" panose="020B0503020204020204" pitchFamily="34" charset="-122"/>
                <a:cs typeface="宋体" panose="02010600030101010101" pitchFamily="2" charset="-122"/>
                <a:sym typeface="+mn-ea"/>
              </a:rPr>
              <a:t>活动，教师节给老师送祝福送</a:t>
            </a:r>
            <a:r>
              <a:rPr lang="zh-CN" altLang="en-US" kern="0" dirty="0">
                <a:latin typeface="微软雅黑" panose="020B0503020204020204" pitchFamily="34" charset="-122"/>
                <a:ea typeface="微软雅黑" panose="020B0503020204020204" pitchFamily="34" charset="-122"/>
                <a:cs typeface="宋体" panose="02010600030101010101" pitchFamily="2" charset="-122"/>
                <a:sym typeface="+mn-ea"/>
              </a:rPr>
              <a:t>鲜</a:t>
            </a:r>
            <a:r>
              <a:rPr lang="en-US" altLang="zh-CN" kern="0" dirty="0">
                <a:latin typeface="微软雅黑" panose="020B0503020204020204" pitchFamily="34" charset="-122"/>
                <a:ea typeface="微软雅黑" panose="020B0503020204020204" pitchFamily="34" charset="-122"/>
                <a:cs typeface="宋体" panose="02010600030101010101" pitchFamily="2" charset="-122"/>
                <a:sym typeface="+mn-ea"/>
              </a:rPr>
              <a:t>花、一起自制月饼、中秋</a:t>
            </a:r>
            <a:r>
              <a:rPr lang="zh-CN" altLang="en-US" kern="0" dirty="0">
                <a:latin typeface="微软雅黑" panose="020B0503020204020204" pitchFamily="34" charset="-122"/>
                <a:ea typeface="微软雅黑" panose="020B0503020204020204" pitchFamily="34" charset="-122"/>
                <a:cs typeface="宋体" panose="02010600030101010101" pitchFamily="2" charset="-122"/>
                <a:sym typeface="+mn-ea"/>
              </a:rPr>
              <a:t>、十一、</a:t>
            </a:r>
            <a:r>
              <a:rPr lang="en-US" altLang="zh-CN" kern="0" dirty="0">
                <a:latin typeface="微软雅黑" panose="020B0503020204020204" pitchFamily="34" charset="-122"/>
                <a:ea typeface="微软雅黑" panose="020B0503020204020204" pitchFamily="34" charset="-122"/>
                <a:cs typeface="宋体" panose="02010600030101010101" pitchFamily="2" charset="-122"/>
                <a:sym typeface="+mn-ea"/>
              </a:rPr>
              <a:t>就餐送月饼</a:t>
            </a:r>
            <a:r>
              <a:rPr lang="zh-CN" altLang="en-US" kern="0" dirty="0">
                <a:latin typeface="微软雅黑" panose="020B0503020204020204" pitchFamily="34" charset="-122"/>
                <a:ea typeface="微软雅黑" panose="020B0503020204020204" pitchFamily="34" charset="-122"/>
                <a:cs typeface="宋体" panose="02010600030101010101" pitchFamily="2" charset="-122"/>
                <a:sym typeface="+mn-ea"/>
              </a:rPr>
              <a:t>，饮料等等！</a:t>
            </a:r>
            <a:endParaRPr lang="zh-CN" altLang="en-US" b="1" kern="0" dirty="0">
              <a:solidFill>
                <a:srgbClr val="FF0000"/>
              </a:solidFill>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ctr" defTabSz="914400" eaLnBrk="1" fontAlgn="auto" latinLnBrk="0" hangingPunct="1">
              <a:lnSpc>
                <a:spcPct val="100000"/>
              </a:lnSpc>
              <a:spcBef>
                <a:spcPct val="50000"/>
              </a:spcBef>
              <a:spcAft>
                <a:spcPts val="0"/>
              </a:spcAft>
              <a:buClr>
                <a:srgbClr val="1F3F5F"/>
              </a:buClr>
              <a:buSzTx/>
              <a:buFontTx/>
              <a:buNone/>
              <a:defRPr/>
            </a:pPr>
            <a:r>
              <a:rPr lang="en-US" altLang="zh-CN" b="1" kern="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sym typeface="+mn-ea"/>
              </a:rPr>
              <a:t>   </a:t>
            </a:r>
            <a:endParaRPr kumimoji="0" lang="zh-CN" altLang="en-US"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a:p>
            <a:pPr algn="ctr"/>
            <a:endParaRPr lang="zh-CN" altLang="en-US" dirty="0"/>
          </a:p>
          <a:p>
            <a:pPr algn="ctr"/>
            <a:endParaRPr lang="zh-CN" altLang="en-US" dirty="0"/>
          </a:p>
        </p:txBody>
      </p:sp>
      <p:pic>
        <p:nvPicPr>
          <p:cNvPr id="8" name="图片 7"/>
          <p:cNvPicPr>
            <a:picLocks noChangeAspect="1"/>
          </p:cNvPicPr>
          <p:nvPr/>
        </p:nvPicPr>
        <p:blipFill>
          <a:blip r:embed="rId2" cstate="screen"/>
          <a:stretch>
            <a:fillRect/>
          </a:stretch>
        </p:blipFill>
        <p:spPr>
          <a:xfrm>
            <a:off x="2663825" y="2983865"/>
            <a:ext cx="2731770" cy="1732915"/>
          </a:xfrm>
          <a:prstGeom prst="rect">
            <a:avLst/>
          </a:prstGeom>
        </p:spPr>
      </p:pic>
      <p:pic>
        <p:nvPicPr>
          <p:cNvPr id="9" name="图片 8"/>
          <p:cNvPicPr>
            <a:picLocks noChangeAspect="1"/>
          </p:cNvPicPr>
          <p:nvPr/>
        </p:nvPicPr>
        <p:blipFill>
          <a:blip r:embed="rId3" cstate="screen"/>
          <a:stretch>
            <a:fillRect/>
          </a:stretch>
        </p:blipFill>
        <p:spPr>
          <a:xfrm>
            <a:off x="5702935" y="2983865"/>
            <a:ext cx="2927985" cy="1732915"/>
          </a:xfrm>
          <a:prstGeom prst="rect">
            <a:avLst/>
          </a:prstGeom>
        </p:spPr>
      </p:pic>
      <p:pic>
        <p:nvPicPr>
          <p:cNvPr id="10" name="图片 9"/>
          <p:cNvPicPr>
            <a:picLocks noChangeAspect="1"/>
          </p:cNvPicPr>
          <p:nvPr/>
        </p:nvPicPr>
        <p:blipFill>
          <a:blip r:embed="rId4" cstate="screen"/>
          <a:stretch>
            <a:fillRect/>
          </a:stretch>
        </p:blipFill>
        <p:spPr>
          <a:xfrm>
            <a:off x="5702300" y="1249680"/>
            <a:ext cx="2928620" cy="1667510"/>
          </a:xfrm>
          <a:prstGeom prst="rect">
            <a:avLst/>
          </a:prstGeom>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4" name="文本框 3"/>
          <p:cNvSpPr txBox="1"/>
          <p:nvPr/>
        </p:nvSpPr>
        <p:spPr>
          <a:xfrm>
            <a:off x="4572000" y="2223135"/>
            <a:ext cx="4572000" cy="1876425"/>
          </a:xfrm>
          <a:prstGeom prst="rect">
            <a:avLst/>
          </a:prstGeom>
          <a:noFill/>
        </p:spPr>
        <p:txBody>
          <a:bodyPr wrap="square">
            <a:spAutoFit/>
          </a:bodyPr>
          <a:lstStyle/>
          <a:p>
            <a:pPr>
              <a:buNone/>
            </a:pPr>
            <a:r>
              <a:rPr lang="zh-CN" altLang="en-US" sz="1600"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rPr>
              <a:t>各位领导、各位老师、各位同学:</a:t>
            </a:r>
            <a:endParaRPr lang="zh-CN" altLang="en-US" sz="1600"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endParaRPr>
          </a:p>
          <a:p>
            <a:pPr>
              <a:buNone/>
            </a:pPr>
            <a:r>
              <a:rPr lang="zh-CN" altLang="en-US" sz="1600"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rPr>
              <a:t>      大家好！</a:t>
            </a:r>
            <a:endParaRPr lang="zh-CN" altLang="en-US" sz="1600"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endParaRPr>
          </a:p>
          <a:p>
            <a:pPr>
              <a:buNone/>
            </a:pPr>
            <a:r>
              <a:rPr lang="zh-CN" altLang="en-US" sz="1400"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rPr>
              <a:t>       我是医林餐厅经理李利平 。</a:t>
            </a:r>
            <a:endParaRPr lang="zh-CN" altLang="en-US" sz="1400"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endParaRPr>
          </a:p>
          <a:p>
            <a:pPr>
              <a:buNone/>
            </a:pPr>
            <a:r>
              <a:rPr lang="zh-CN" altLang="en-US" sz="1400"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rPr>
              <a:t>        20</a:t>
            </a:r>
            <a:r>
              <a:rPr lang="en-US" altLang="zh-CN" sz="1400"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rPr>
              <a:t>23</a:t>
            </a:r>
            <a:r>
              <a:rPr lang="zh-CN" altLang="en-US" sz="1400"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rPr>
              <a:t>年的工作已接近尾声，医林餐厅在总务处及各位领导的大力支持和帮助下取得了较好的成绩，在这里我代表南京巨百餐饮管理有限公司对东南大学帮助和关心支持医林餐厅的各位领导，老师及同学们表示</a:t>
            </a:r>
            <a:r>
              <a:rPr lang="zh-CN" altLang="en-US" sz="1400"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sym typeface="+mn-ea"/>
              </a:rPr>
              <a:t>衷心</a:t>
            </a:r>
            <a:r>
              <a:rPr lang="zh-CN" altLang="en-US" sz="1400"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rPr>
              <a:t>感谢，谢谢大家</a:t>
            </a:r>
            <a:r>
              <a:rPr lang="en-US" altLang="zh-CN" sz="1400"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rPr>
              <a:t>!</a:t>
            </a:r>
            <a:endParaRPr lang="en-US" altLang="zh-CN" sz="1400"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endParaRPr>
          </a:p>
        </p:txBody>
      </p:sp>
      <p:sp>
        <p:nvSpPr>
          <p:cNvPr id="31" name="椭圆 30"/>
          <p:cNvSpPr/>
          <p:nvPr>
            <p:custDataLst>
              <p:tags r:id="rId1"/>
            </p:custDataLst>
          </p:nvPr>
        </p:nvSpPr>
        <p:spPr>
          <a:xfrm>
            <a:off x="135470" y="396787"/>
            <a:ext cx="4322330" cy="4238868"/>
          </a:xfrm>
          <a:prstGeom prst="ellipse">
            <a:avLst/>
          </a:prstGeom>
          <a:solidFill>
            <a:srgbClr val="C00000"/>
          </a:solidFill>
          <a:ln w="25400">
            <a:noFill/>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p>
        </p:txBody>
      </p:sp>
      <p:pic>
        <p:nvPicPr>
          <p:cNvPr id="32" name="图片 31"/>
          <p:cNvPicPr>
            <a:picLocks noChangeAspect="1"/>
          </p:cNvPicPr>
          <p:nvPr>
            <p:custDataLst>
              <p:tags r:id="rId2"/>
            </p:custDataLst>
          </p:nvPr>
        </p:nvPicPr>
        <p:blipFill rotWithShape="1">
          <a:blip r:embed="rId3">
            <a:extLst>
              <a:ext uri="{28A0092B-C50C-407E-A947-70E740481C1C}">
                <a14:useLocalDpi xmlns:a14="http://schemas.microsoft.com/office/drawing/2010/main" val="0"/>
              </a:ext>
            </a:extLst>
          </a:blip>
          <a:srcRect l="20239" r="12321"/>
          <a:stretch>
            <a:fillRect/>
          </a:stretch>
        </p:blipFill>
        <p:spPr>
          <a:xfrm flipH="1">
            <a:off x="366113" y="594923"/>
            <a:ext cx="3860829" cy="3842077"/>
          </a:xfrm>
          <a:prstGeom prst="ellipse">
            <a:avLst/>
          </a:prstGeom>
        </p:spPr>
      </p:pic>
      <p:sp>
        <p:nvSpPr>
          <p:cNvPr id="34" name="椭圆 33"/>
          <p:cNvSpPr/>
          <p:nvPr>
            <p:custDataLst>
              <p:tags r:id="rId4"/>
            </p:custDataLst>
          </p:nvPr>
        </p:nvSpPr>
        <p:spPr>
          <a:xfrm flipH="1">
            <a:off x="135384" y="4063494"/>
            <a:ext cx="887877" cy="870732"/>
          </a:xfrm>
          <a:prstGeom prst="ellipse">
            <a:avLst/>
          </a:prstGeom>
          <a:solidFill>
            <a:srgbClr val="C00000"/>
          </a:solidFill>
          <a:ln w="25400">
            <a:noFill/>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p>
        </p:txBody>
      </p:sp>
      <p:sp>
        <p:nvSpPr>
          <p:cNvPr id="36" name="pen_175390"/>
          <p:cNvSpPr/>
          <p:nvPr>
            <p:custDataLst>
              <p:tags r:id="rId5"/>
            </p:custDataLst>
          </p:nvPr>
        </p:nvSpPr>
        <p:spPr>
          <a:xfrm>
            <a:off x="366616" y="4285650"/>
            <a:ext cx="427555" cy="426602"/>
          </a:xfrm>
          <a:custGeom>
            <a:avLst/>
            <a:gdLst>
              <a:gd name="T0" fmla="*/ 9125 w 11225"/>
              <a:gd name="T1" fmla="*/ 4700 h 11200"/>
              <a:gd name="T2" fmla="*/ 9025 w 11225"/>
              <a:gd name="T3" fmla="*/ 800 h 11200"/>
              <a:gd name="T4" fmla="*/ 800 w 11225"/>
              <a:gd name="T5" fmla="*/ 900 h 11200"/>
              <a:gd name="T6" fmla="*/ 900 w 11225"/>
              <a:gd name="T7" fmla="*/ 10400 h 11200"/>
              <a:gd name="T8" fmla="*/ 4913 w 11225"/>
              <a:gd name="T9" fmla="*/ 10800 h 11200"/>
              <a:gd name="T10" fmla="*/ 400 w 11225"/>
              <a:gd name="T11" fmla="*/ 11200 h 11200"/>
              <a:gd name="T12" fmla="*/ 0 w 11225"/>
              <a:gd name="T13" fmla="*/ 400 h 11200"/>
              <a:gd name="T14" fmla="*/ 9525 w 11225"/>
              <a:gd name="T15" fmla="*/ 0 h 11200"/>
              <a:gd name="T16" fmla="*/ 9925 w 11225"/>
              <a:gd name="T17" fmla="*/ 4700 h 11200"/>
              <a:gd name="T18" fmla="*/ 1838 w 11225"/>
              <a:gd name="T19" fmla="*/ 2575 h 11200"/>
              <a:gd name="T20" fmla="*/ 8125 w 11225"/>
              <a:gd name="T21" fmla="*/ 2975 h 11200"/>
              <a:gd name="T22" fmla="*/ 1838 w 11225"/>
              <a:gd name="T23" fmla="*/ 3375 h 11200"/>
              <a:gd name="T24" fmla="*/ 1838 w 11225"/>
              <a:gd name="T25" fmla="*/ 2575 h 11200"/>
              <a:gd name="T26" fmla="*/ 4550 w 11225"/>
              <a:gd name="T27" fmla="*/ 5150 h 11200"/>
              <a:gd name="T28" fmla="*/ 4550 w 11225"/>
              <a:gd name="T29" fmla="*/ 5950 h 11200"/>
              <a:gd name="T30" fmla="*/ 1500 w 11225"/>
              <a:gd name="T31" fmla="*/ 5550 h 11200"/>
              <a:gd name="T32" fmla="*/ 5700 w 11225"/>
              <a:gd name="T33" fmla="*/ 5150 h 11200"/>
              <a:gd name="T34" fmla="*/ 6650 w 11225"/>
              <a:gd name="T35" fmla="*/ 5550 h 11200"/>
              <a:gd name="T36" fmla="*/ 5700 w 11225"/>
              <a:gd name="T37" fmla="*/ 5950 h 11200"/>
              <a:gd name="T38" fmla="*/ 5700 w 11225"/>
              <a:gd name="T39" fmla="*/ 5150 h 11200"/>
              <a:gd name="T40" fmla="*/ 9628 w 11225"/>
              <a:gd name="T41" fmla="*/ 5733 h 11200"/>
              <a:gd name="T42" fmla="*/ 11069 w 11225"/>
              <a:gd name="T43" fmla="*/ 6608 h 11200"/>
              <a:gd name="T44" fmla="*/ 7501 w 11225"/>
              <a:gd name="T45" fmla="*/ 10742 h 11200"/>
              <a:gd name="T46" fmla="*/ 6097 w 11225"/>
              <a:gd name="T47" fmla="*/ 10915 h 11200"/>
              <a:gd name="T48" fmla="*/ 5887 w 11225"/>
              <a:gd name="T49" fmla="*/ 10705 h 11200"/>
              <a:gd name="T50" fmla="*/ 6060 w 11225"/>
              <a:gd name="T51" fmla="*/ 9301 h 11200"/>
              <a:gd name="T52" fmla="*/ 6429 w 11225"/>
              <a:gd name="T53" fmla="*/ 10266 h 11200"/>
              <a:gd name="T54" fmla="*/ 6897 w 11225"/>
              <a:gd name="T55" fmla="*/ 10356 h 11200"/>
              <a:gd name="T56" fmla="*/ 10247 w 11225"/>
              <a:gd name="T57" fmla="*/ 6864 h 11200"/>
              <a:gd name="T58" fmla="*/ 9796 w 11225"/>
              <a:gd name="T59" fmla="*/ 6555 h 11200"/>
              <a:gd name="T60" fmla="*/ 1900 w 11225"/>
              <a:gd name="T61" fmla="*/ 8525 h 11200"/>
              <a:gd name="T62" fmla="*/ 1900 w 11225"/>
              <a:gd name="T63" fmla="*/ 7725 h 11200"/>
              <a:gd name="T64" fmla="*/ 1900 w 11225"/>
              <a:gd name="T65" fmla="*/ 8525 h 11200"/>
              <a:gd name="T66" fmla="*/ 2800 w 11225"/>
              <a:gd name="T67" fmla="*/ 8125 h 11200"/>
              <a:gd name="T68" fmla="*/ 3600 w 11225"/>
              <a:gd name="T69" fmla="*/ 8125 h 11200"/>
              <a:gd name="T70" fmla="*/ 4500 w 11225"/>
              <a:gd name="T71" fmla="*/ 8525 h 11200"/>
              <a:gd name="T72" fmla="*/ 4500 w 11225"/>
              <a:gd name="T73" fmla="*/ 7725 h 11200"/>
              <a:gd name="T74" fmla="*/ 4500 w 11225"/>
              <a:gd name="T75" fmla="*/ 8525 h 1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25" h="11200">
                <a:moveTo>
                  <a:pt x="9525" y="5100"/>
                </a:moveTo>
                <a:cubicBezTo>
                  <a:pt x="9304" y="5100"/>
                  <a:pt x="9125" y="4921"/>
                  <a:pt x="9125" y="4700"/>
                </a:cubicBezTo>
                <a:lnTo>
                  <a:pt x="9125" y="900"/>
                </a:lnTo>
                <a:cubicBezTo>
                  <a:pt x="9125" y="845"/>
                  <a:pt x="9080" y="800"/>
                  <a:pt x="9025" y="800"/>
                </a:cubicBezTo>
                <a:lnTo>
                  <a:pt x="900" y="800"/>
                </a:lnTo>
                <a:cubicBezTo>
                  <a:pt x="845" y="800"/>
                  <a:pt x="800" y="845"/>
                  <a:pt x="800" y="900"/>
                </a:cubicBezTo>
                <a:lnTo>
                  <a:pt x="800" y="10300"/>
                </a:lnTo>
                <a:cubicBezTo>
                  <a:pt x="800" y="10355"/>
                  <a:pt x="845" y="10400"/>
                  <a:pt x="900" y="10400"/>
                </a:cubicBezTo>
                <a:lnTo>
                  <a:pt x="4513" y="10400"/>
                </a:lnTo>
                <a:cubicBezTo>
                  <a:pt x="4733" y="10400"/>
                  <a:pt x="4913" y="10579"/>
                  <a:pt x="4913" y="10800"/>
                </a:cubicBezTo>
                <a:cubicBezTo>
                  <a:pt x="4913" y="11021"/>
                  <a:pt x="4733" y="11200"/>
                  <a:pt x="4513" y="11200"/>
                </a:cubicBezTo>
                <a:lnTo>
                  <a:pt x="400" y="11200"/>
                </a:lnTo>
                <a:cubicBezTo>
                  <a:pt x="179" y="11200"/>
                  <a:pt x="0" y="11021"/>
                  <a:pt x="0" y="10800"/>
                </a:cubicBezTo>
                <a:lnTo>
                  <a:pt x="0" y="400"/>
                </a:lnTo>
                <a:cubicBezTo>
                  <a:pt x="0" y="179"/>
                  <a:pt x="179" y="0"/>
                  <a:pt x="400" y="0"/>
                </a:cubicBezTo>
                <a:lnTo>
                  <a:pt x="9525" y="0"/>
                </a:lnTo>
                <a:cubicBezTo>
                  <a:pt x="9746" y="0"/>
                  <a:pt x="9925" y="179"/>
                  <a:pt x="9925" y="400"/>
                </a:cubicBezTo>
                <a:lnTo>
                  <a:pt x="9925" y="4700"/>
                </a:lnTo>
                <a:cubicBezTo>
                  <a:pt x="9925" y="4921"/>
                  <a:pt x="9746" y="5100"/>
                  <a:pt x="9525" y="5100"/>
                </a:cubicBezTo>
                <a:close/>
                <a:moveTo>
                  <a:pt x="1838" y="2575"/>
                </a:moveTo>
                <a:lnTo>
                  <a:pt x="7725" y="2575"/>
                </a:lnTo>
                <a:cubicBezTo>
                  <a:pt x="7946" y="2575"/>
                  <a:pt x="8125" y="2754"/>
                  <a:pt x="8125" y="2975"/>
                </a:cubicBezTo>
                <a:cubicBezTo>
                  <a:pt x="8125" y="3196"/>
                  <a:pt x="7946" y="3375"/>
                  <a:pt x="7725" y="3375"/>
                </a:cubicBezTo>
                <a:lnTo>
                  <a:pt x="1838" y="3375"/>
                </a:lnTo>
                <a:cubicBezTo>
                  <a:pt x="1617" y="3375"/>
                  <a:pt x="1438" y="3196"/>
                  <a:pt x="1438" y="2975"/>
                </a:cubicBezTo>
                <a:cubicBezTo>
                  <a:pt x="1438" y="2754"/>
                  <a:pt x="1617" y="2575"/>
                  <a:pt x="1838" y="2575"/>
                </a:cubicBezTo>
                <a:close/>
                <a:moveTo>
                  <a:pt x="1900" y="5150"/>
                </a:moveTo>
                <a:lnTo>
                  <a:pt x="4550" y="5150"/>
                </a:lnTo>
                <a:cubicBezTo>
                  <a:pt x="4771" y="5150"/>
                  <a:pt x="4950" y="5329"/>
                  <a:pt x="4950" y="5550"/>
                </a:cubicBezTo>
                <a:cubicBezTo>
                  <a:pt x="4950" y="5771"/>
                  <a:pt x="4771" y="5950"/>
                  <a:pt x="4550" y="5950"/>
                </a:cubicBezTo>
                <a:lnTo>
                  <a:pt x="1900" y="5950"/>
                </a:lnTo>
                <a:cubicBezTo>
                  <a:pt x="1679" y="5950"/>
                  <a:pt x="1500" y="5771"/>
                  <a:pt x="1500" y="5550"/>
                </a:cubicBezTo>
                <a:cubicBezTo>
                  <a:pt x="1500" y="5329"/>
                  <a:pt x="1679" y="5150"/>
                  <a:pt x="1900" y="5150"/>
                </a:cubicBezTo>
                <a:close/>
                <a:moveTo>
                  <a:pt x="5700" y="5150"/>
                </a:moveTo>
                <a:lnTo>
                  <a:pt x="6250" y="5150"/>
                </a:lnTo>
                <a:cubicBezTo>
                  <a:pt x="6471" y="5150"/>
                  <a:pt x="6650" y="5329"/>
                  <a:pt x="6650" y="5550"/>
                </a:cubicBezTo>
                <a:cubicBezTo>
                  <a:pt x="6650" y="5771"/>
                  <a:pt x="6471" y="5950"/>
                  <a:pt x="6250" y="5950"/>
                </a:cubicBezTo>
                <a:lnTo>
                  <a:pt x="5700" y="5950"/>
                </a:lnTo>
                <a:cubicBezTo>
                  <a:pt x="5479" y="5950"/>
                  <a:pt x="5300" y="5771"/>
                  <a:pt x="5300" y="5550"/>
                </a:cubicBezTo>
                <a:cubicBezTo>
                  <a:pt x="5300" y="5329"/>
                  <a:pt x="5479" y="5150"/>
                  <a:pt x="5700" y="5150"/>
                </a:cubicBezTo>
                <a:close/>
                <a:moveTo>
                  <a:pt x="6060" y="9301"/>
                </a:moveTo>
                <a:lnTo>
                  <a:pt x="9628" y="5733"/>
                </a:lnTo>
                <a:cubicBezTo>
                  <a:pt x="9784" y="5577"/>
                  <a:pt x="10038" y="5577"/>
                  <a:pt x="10194" y="5733"/>
                </a:cubicBezTo>
                <a:lnTo>
                  <a:pt x="11069" y="6608"/>
                </a:lnTo>
                <a:cubicBezTo>
                  <a:pt x="11225" y="6764"/>
                  <a:pt x="11225" y="7017"/>
                  <a:pt x="11069" y="7174"/>
                </a:cubicBezTo>
                <a:lnTo>
                  <a:pt x="7501" y="10742"/>
                </a:lnTo>
                <a:cubicBezTo>
                  <a:pt x="7431" y="10812"/>
                  <a:pt x="7337" y="10853"/>
                  <a:pt x="7238" y="10858"/>
                </a:cubicBezTo>
                <a:lnTo>
                  <a:pt x="6097" y="10915"/>
                </a:lnTo>
                <a:cubicBezTo>
                  <a:pt x="5986" y="10920"/>
                  <a:pt x="5893" y="10835"/>
                  <a:pt x="5887" y="10725"/>
                </a:cubicBezTo>
                <a:cubicBezTo>
                  <a:pt x="5887" y="10718"/>
                  <a:pt x="5887" y="10712"/>
                  <a:pt x="5887" y="10705"/>
                </a:cubicBezTo>
                <a:lnTo>
                  <a:pt x="5944" y="9564"/>
                </a:lnTo>
                <a:cubicBezTo>
                  <a:pt x="5949" y="9465"/>
                  <a:pt x="5990" y="9371"/>
                  <a:pt x="6060" y="9301"/>
                </a:cubicBezTo>
                <a:close/>
                <a:moveTo>
                  <a:pt x="6446" y="9905"/>
                </a:moveTo>
                <a:lnTo>
                  <a:pt x="6429" y="10266"/>
                </a:lnTo>
                <a:cubicBezTo>
                  <a:pt x="6426" y="10325"/>
                  <a:pt x="6474" y="10373"/>
                  <a:pt x="6533" y="10371"/>
                </a:cubicBezTo>
                <a:lnTo>
                  <a:pt x="6897" y="10356"/>
                </a:lnTo>
                <a:lnTo>
                  <a:pt x="10247" y="7006"/>
                </a:lnTo>
                <a:cubicBezTo>
                  <a:pt x="10286" y="6967"/>
                  <a:pt x="10286" y="6903"/>
                  <a:pt x="10247" y="6864"/>
                </a:cubicBezTo>
                <a:lnTo>
                  <a:pt x="9938" y="6555"/>
                </a:lnTo>
                <a:cubicBezTo>
                  <a:pt x="9898" y="6516"/>
                  <a:pt x="9835" y="6516"/>
                  <a:pt x="9796" y="6555"/>
                </a:cubicBezTo>
                <a:lnTo>
                  <a:pt x="6446" y="9905"/>
                </a:lnTo>
                <a:close/>
                <a:moveTo>
                  <a:pt x="1900" y="8525"/>
                </a:moveTo>
                <a:cubicBezTo>
                  <a:pt x="1679" y="8525"/>
                  <a:pt x="1500" y="8346"/>
                  <a:pt x="1500" y="8125"/>
                </a:cubicBezTo>
                <a:cubicBezTo>
                  <a:pt x="1500" y="7904"/>
                  <a:pt x="1679" y="7725"/>
                  <a:pt x="1900" y="7725"/>
                </a:cubicBezTo>
                <a:cubicBezTo>
                  <a:pt x="2121" y="7725"/>
                  <a:pt x="2300" y="7904"/>
                  <a:pt x="2300" y="8125"/>
                </a:cubicBezTo>
                <a:cubicBezTo>
                  <a:pt x="2300" y="8346"/>
                  <a:pt x="2121" y="8525"/>
                  <a:pt x="1900" y="8525"/>
                </a:cubicBezTo>
                <a:close/>
                <a:moveTo>
                  <a:pt x="3200" y="8525"/>
                </a:moveTo>
                <a:cubicBezTo>
                  <a:pt x="2979" y="8525"/>
                  <a:pt x="2800" y="8346"/>
                  <a:pt x="2800" y="8125"/>
                </a:cubicBezTo>
                <a:cubicBezTo>
                  <a:pt x="2800" y="7904"/>
                  <a:pt x="2979" y="7725"/>
                  <a:pt x="3200" y="7725"/>
                </a:cubicBezTo>
                <a:cubicBezTo>
                  <a:pt x="3421" y="7725"/>
                  <a:pt x="3600" y="7904"/>
                  <a:pt x="3600" y="8125"/>
                </a:cubicBezTo>
                <a:cubicBezTo>
                  <a:pt x="3600" y="8346"/>
                  <a:pt x="3421" y="8525"/>
                  <a:pt x="3200" y="8525"/>
                </a:cubicBezTo>
                <a:close/>
                <a:moveTo>
                  <a:pt x="4500" y="8525"/>
                </a:moveTo>
                <a:cubicBezTo>
                  <a:pt x="4279" y="8525"/>
                  <a:pt x="4100" y="8346"/>
                  <a:pt x="4100" y="8125"/>
                </a:cubicBezTo>
                <a:cubicBezTo>
                  <a:pt x="4100" y="7904"/>
                  <a:pt x="4279" y="7725"/>
                  <a:pt x="4500" y="7725"/>
                </a:cubicBezTo>
                <a:cubicBezTo>
                  <a:pt x="4721" y="7725"/>
                  <a:pt x="4900" y="7904"/>
                  <a:pt x="4900" y="8125"/>
                </a:cubicBezTo>
                <a:cubicBezTo>
                  <a:pt x="4900" y="8346"/>
                  <a:pt x="4721" y="8525"/>
                  <a:pt x="4500" y="852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椭圆 32"/>
          <p:cNvSpPr/>
          <p:nvPr>
            <p:custDataLst>
              <p:tags r:id="rId6"/>
            </p:custDataLst>
          </p:nvPr>
        </p:nvSpPr>
        <p:spPr>
          <a:xfrm flipH="1">
            <a:off x="10668019" y="1239891"/>
            <a:ext cx="590370" cy="578970"/>
          </a:xfrm>
          <a:prstGeom prst="ellipse">
            <a:avLst/>
          </a:prstGeom>
          <a:solidFill>
            <a:srgbClr val="C00000"/>
          </a:solidFill>
          <a:ln w="25400">
            <a:noFill/>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p>
        </p:txBody>
      </p:sp>
      <p:sp>
        <p:nvSpPr>
          <p:cNvPr id="2" name="椭圆 1"/>
          <p:cNvSpPr/>
          <p:nvPr>
            <p:custDataLst>
              <p:tags r:id="rId7"/>
            </p:custDataLst>
          </p:nvPr>
        </p:nvSpPr>
        <p:spPr>
          <a:xfrm flipH="1">
            <a:off x="10795019" y="1366891"/>
            <a:ext cx="590370" cy="578970"/>
          </a:xfrm>
          <a:prstGeom prst="ellipse">
            <a:avLst/>
          </a:prstGeom>
          <a:solidFill>
            <a:srgbClr val="C00000"/>
          </a:solidFill>
          <a:ln w="25400">
            <a:noFill/>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 name="椭圆 2"/>
          <p:cNvSpPr/>
          <p:nvPr>
            <p:custDataLst>
              <p:tags r:id="rId8"/>
            </p:custDataLst>
          </p:nvPr>
        </p:nvSpPr>
        <p:spPr>
          <a:xfrm flipH="1">
            <a:off x="3676650" y="485140"/>
            <a:ext cx="640715" cy="645795"/>
          </a:xfrm>
          <a:prstGeom prst="ellipse">
            <a:avLst/>
          </a:prstGeom>
          <a:solidFill>
            <a:srgbClr val="C00000"/>
          </a:solidFill>
          <a:ln w="25400">
            <a:noFill/>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p>
        </p:txBody>
      </p:sp>
      <p:sp>
        <p:nvSpPr>
          <p:cNvPr id="35" name="椭圆 34"/>
          <p:cNvSpPr/>
          <p:nvPr>
            <p:custDataLst>
              <p:tags r:id="rId9"/>
            </p:custDataLst>
          </p:nvPr>
        </p:nvSpPr>
        <p:spPr>
          <a:xfrm flipH="1">
            <a:off x="366106" y="595236"/>
            <a:ext cx="353891" cy="347057"/>
          </a:xfrm>
          <a:prstGeom prst="ellipse">
            <a:avLst/>
          </a:prstGeom>
          <a:solidFill>
            <a:schemeClr val="tx1">
              <a:lumMod val="50000"/>
              <a:lumOff val="50000"/>
            </a:schemeClr>
          </a:solidFill>
          <a:ln w="25400">
            <a:noFill/>
          </a:ln>
          <a:effectLst>
            <a:innerShdw blurRad="114300">
              <a:schemeClr val="bg2">
                <a:lumMod val="9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600"/>
          </a:p>
        </p:txBody>
      </p:sp>
    </p:spTree>
  </p:cSld>
  <p:clrMapOvr>
    <a:masterClrMapping/>
  </p:clrMapOvr>
  <p:transition spd="slow" advClick="0" advTm="3000">
    <p:fad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 name="椭圆 2"/>
          <p:cNvSpPr/>
          <p:nvPr/>
        </p:nvSpPr>
        <p:spPr>
          <a:xfrm>
            <a:off x="3291599" y="1538681"/>
            <a:ext cx="2650091" cy="2585455"/>
          </a:xfrm>
          <a:prstGeom prst="ellipse">
            <a:avLst/>
          </a:prstGeom>
          <a:solidFill>
            <a:srgbClr val="C8000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zh-CN" altLang="en-US" sz="4800" b="1" dirty="0">
                <a:latin typeface="微软雅黑" panose="020B0503020204020204" pitchFamily="34" charset="-122"/>
                <a:ea typeface="微软雅黑" panose="020B0503020204020204" pitchFamily="34" charset="-122"/>
              </a:rPr>
              <a:t>东大</a:t>
            </a:r>
            <a:endParaRPr lang="zh-CN" altLang="en-US" sz="4800" b="1"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2599409" y="1417933"/>
            <a:ext cx="1398549" cy="1398549"/>
            <a:chOff x="2270685" y="1963548"/>
            <a:chExt cx="1545717" cy="1545717"/>
          </a:xfrm>
        </p:grpSpPr>
        <p:sp>
          <p:nvSpPr>
            <p:cNvPr id="5" name="泪滴形 4"/>
            <p:cNvSpPr/>
            <p:nvPr/>
          </p:nvSpPr>
          <p:spPr>
            <a:xfrm rot="15133697">
              <a:off x="2270685" y="1963548"/>
              <a:ext cx="1545717" cy="1545717"/>
            </a:xfrm>
            <a:prstGeom prst="teardrop">
              <a:avLst/>
            </a:prstGeom>
            <a:solidFill>
              <a:srgbClr val="FF6E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428860" y="2121724"/>
              <a:ext cx="1214446" cy="1214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老师</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3867654" y="793219"/>
            <a:ext cx="1398549" cy="1398549"/>
            <a:chOff x="3674696" y="1248545"/>
            <a:chExt cx="1545717" cy="1545717"/>
          </a:xfrm>
          <a:effectLst/>
        </p:grpSpPr>
        <p:sp>
          <p:nvSpPr>
            <p:cNvPr id="8" name="泪滴形 7"/>
            <p:cNvSpPr/>
            <p:nvPr/>
          </p:nvSpPr>
          <p:spPr>
            <a:xfrm rot="18825864">
              <a:off x="3674696" y="1248545"/>
              <a:ext cx="1545717" cy="1545717"/>
            </a:xfrm>
            <a:prstGeom prst="teardrop">
              <a:avLst/>
            </a:prstGeom>
            <a:solidFill>
              <a:srgbClr val="FFCC00"/>
            </a:solidFill>
            <a:ln w="57150">
              <a:solidFill>
                <a:schemeClr val="bg1"/>
              </a:solidFill>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9" name="椭圆 8"/>
            <p:cNvSpPr/>
            <p:nvPr/>
          </p:nvSpPr>
          <p:spPr>
            <a:xfrm>
              <a:off x="3833870" y="1395281"/>
              <a:ext cx="1214446" cy="1214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领导</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5176766" y="1387578"/>
            <a:ext cx="1398549" cy="1398549"/>
            <a:chOff x="5171906" y="1745625"/>
            <a:chExt cx="1545717" cy="1545717"/>
          </a:xfrm>
        </p:grpSpPr>
        <p:sp>
          <p:nvSpPr>
            <p:cNvPr id="11" name="泪滴形 10"/>
            <p:cNvSpPr/>
            <p:nvPr/>
          </p:nvSpPr>
          <p:spPr>
            <a:xfrm rot="521598">
              <a:off x="5171906" y="1745625"/>
              <a:ext cx="1545717" cy="1545717"/>
            </a:xfrm>
            <a:prstGeom prst="teardrop">
              <a:avLst/>
            </a:prstGeom>
            <a:solidFill>
              <a:srgbClr val="FF993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357818" y="1916927"/>
              <a:ext cx="1214446" cy="1214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巨百</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5170696" y="2831408"/>
            <a:ext cx="1398549" cy="1398549"/>
            <a:chOff x="5316511" y="3342364"/>
            <a:chExt cx="1545717" cy="1545717"/>
          </a:xfrm>
        </p:grpSpPr>
        <p:sp>
          <p:nvSpPr>
            <p:cNvPr id="14" name="泪滴形 13"/>
            <p:cNvSpPr/>
            <p:nvPr/>
          </p:nvSpPr>
          <p:spPr>
            <a:xfrm rot="4505506">
              <a:off x="5316511" y="3342364"/>
              <a:ext cx="1545717" cy="1545717"/>
            </a:xfrm>
            <a:prstGeom prst="teardrop">
              <a:avLst/>
            </a:prstGeom>
            <a:solidFill>
              <a:srgbClr val="FF66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5488819" y="3502796"/>
              <a:ext cx="1214446" cy="1214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员工</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902451" y="3398916"/>
            <a:ext cx="1398549" cy="1398549"/>
            <a:chOff x="3925384" y="4127643"/>
            <a:chExt cx="1545717" cy="1545717"/>
          </a:xfrm>
        </p:grpSpPr>
        <p:sp>
          <p:nvSpPr>
            <p:cNvPr id="17" name="泪滴形 16"/>
            <p:cNvSpPr/>
            <p:nvPr/>
          </p:nvSpPr>
          <p:spPr>
            <a:xfrm rot="8197085">
              <a:off x="3925384" y="4127643"/>
              <a:ext cx="1545717" cy="1545717"/>
            </a:xfrm>
            <a:prstGeom prst="teardrop">
              <a:avLst/>
            </a:prstGeom>
            <a:solidFill>
              <a:srgbClr val="FF5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4095872" y="4312364"/>
              <a:ext cx="1214446" cy="1214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窗口</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2613124" y="2831408"/>
            <a:ext cx="1398549" cy="1398549"/>
            <a:chOff x="2497542" y="3507721"/>
            <a:chExt cx="1545717" cy="1545717"/>
          </a:xfrm>
        </p:grpSpPr>
        <p:sp>
          <p:nvSpPr>
            <p:cNvPr id="20" name="泪滴形 19"/>
            <p:cNvSpPr/>
            <p:nvPr/>
          </p:nvSpPr>
          <p:spPr>
            <a:xfrm rot="11090926">
              <a:off x="2497542" y="3507721"/>
              <a:ext cx="1545717" cy="1545717"/>
            </a:xfrm>
            <a:prstGeom prst="teardrop">
              <a:avLst/>
            </a:prstGeom>
            <a:solidFill>
              <a:srgbClr val="FF330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2643174" y="3693360"/>
              <a:ext cx="1214446" cy="12144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tx1"/>
                  </a:solidFill>
                  <a:latin typeface="微软雅黑" panose="020B0503020204020204" pitchFamily="34" charset="-122"/>
                  <a:ea typeface="微软雅黑" panose="020B0503020204020204" pitchFamily="34" charset="-122"/>
                </a:rPr>
                <a:t>学生</a:t>
              </a:r>
              <a:endParaRPr lang="zh-CN" altLang="en-US" sz="2400" dirty="0">
                <a:solidFill>
                  <a:schemeClr val="tx1"/>
                </a:solidFill>
                <a:latin typeface="微软雅黑" panose="020B0503020204020204" pitchFamily="34" charset="-122"/>
                <a:ea typeface="微软雅黑" panose="020B0503020204020204" pitchFamily="34" charset="-122"/>
              </a:endParaRPr>
            </a:p>
          </p:txBody>
        </p:sp>
      </p:grpSp>
      <p:sp>
        <p:nvSpPr>
          <p:cNvPr id="22" name="Text Box 40"/>
          <p:cNvSpPr txBox="1">
            <a:spLocks noChangeArrowheads="1"/>
          </p:cNvSpPr>
          <p:nvPr/>
        </p:nvSpPr>
        <p:spPr bwMode="gray">
          <a:xfrm>
            <a:off x="424251" y="1475393"/>
            <a:ext cx="1609024" cy="3167380"/>
          </a:xfrm>
          <a:prstGeom prst="rect">
            <a:avLst/>
          </a:prstGeom>
          <a:noFill/>
          <a:ln w="9525">
            <a:noFill/>
            <a:miter lim="800000"/>
          </a:ln>
        </p:spPr>
        <p:txBody>
          <a:bodyPr wrap="square">
            <a:noAutofit/>
          </a:bodyPr>
          <a:lstStyle/>
          <a:p>
            <a:pPr lvl="0" algn="ctr">
              <a:lnSpc>
                <a:spcPct val="120000"/>
              </a:lnSpc>
              <a:defRPr/>
            </a:pPr>
            <a:r>
              <a:rPr lang="en-US" altLang="zh-CN" sz="2400" kern="0" dirty="0">
                <a:solidFill>
                  <a:srgbClr val="FF0000"/>
                </a:solidFill>
                <a:latin typeface="微软雅黑" panose="020B0503020204020204" pitchFamily="34" charset="-122"/>
                <a:ea typeface="微软雅黑" panose="020B0503020204020204" pitchFamily="34" charset="-122"/>
              </a:rPr>
              <a:t>  </a:t>
            </a:r>
            <a:r>
              <a:rPr lang="zh-CN" altLang="en-US" sz="1600" dirty="0">
                <a:latin typeface="华文新魏" panose="02010800040101010101" pitchFamily="2" charset="-122"/>
                <a:ea typeface="华文新魏" panose="02010800040101010101" pitchFamily="2" charset="-122"/>
                <a:sym typeface="+mn-ea"/>
              </a:rPr>
              <a:t>餐厅定期组织学生会代表来食堂召开座谈会，倾听同学们的诉求，接纳好的建议，做好食堂与同学之间的互助平台，从而提高服务的满意度。</a:t>
            </a:r>
            <a:endParaRPr lang="zh-CN" altLang="en-US" sz="1600" kern="0" dirty="0">
              <a:latin typeface="华文新魏" panose="02010800040101010101" pitchFamily="2" charset="-122"/>
              <a:ea typeface="华文新魏" panose="02010800040101010101" pitchFamily="2" charset="-122"/>
              <a:sym typeface="+mn-ea"/>
            </a:endParaRPr>
          </a:p>
        </p:txBody>
      </p:sp>
      <p:sp>
        <p:nvSpPr>
          <p:cNvPr id="27" name="Rectangle 61"/>
          <p:cNvSpPr>
            <a:spLocks noChangeArrowheads="1"/>
          </p:cNvSpPr>
          <p:nvPr>
            <p:custDataLst>
              <p:tags r:id="rId1"/>
            </p:custDataLst>
          </p:nvPr>
        </p:nvSpPr>
        <p:spPr bwMode="gray">
          <a:xfrm>
            <a:off x="2366842" y="119683"/>
            <a:ext cx="4469765" cy="588645"/>
          </a:xfrm>
          <a:prstGeom prst="rect">
            <a:avLst/>
          </a:prstGeom>
          <a:noFill/>
          <a:ln>
            <a:noFill/>
          </a:ln>
          <a:effectLst/>
        </p:spPr>
        <p:txBody>
          <a:bodyPr wrap="square">
            <a:noAutofit/>
          </a:bodyPr>
          <a:lstStyle/>
          <a:p>
            <a:pPr marL="0" marR="0" lvl="0" indent="0" algn="ctr" defTabSz="914400" eaLnBrk="1" fontAlgn="auto" latinLnBrk="0" hangingPunct="1">
              <a:lnSpc>
                <a:spcPct val="100000"/>
              </a:lnSpc>
              <a:spcBef>
                <a:spcPct val="50000"/>
              </a:spcBef>
              <a:spcAft>
                <a:spcPts val="0"/>
              </a:spcAft>
              <a:buClr>
                <a:srgbClr val="1F3F5F"/>
              </a:buClr>
              <a:buSzTx/>
              <a:buFontTx/>
              <a:buNone/>
              <a:defRPr/>
            </a:pPr>
            <a:r>
              <a:rPr kumimoji="0" lang="en-US" altLang="zh-CN" sz="2400" b="1" i="0" u="none" strike="noStrike" kern="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Arial" panose="020B0604020202020204" pitchFamily="34" charset="0"/>
              </a:rPr>
              <a:t>1.25</a:t>
            </a:r>
            <a:r>
              <a:rPr kumimoji="0" lang="zh-CN" altLang="en-US" sz="2400" b="1" i="0" u="none" strike="noStrike" kern="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Arial" panose="020B0604020202020204" pitchFamily="34" charset="0"/>
              </a:rPr>
              <a:t>建立良好的沟通渠道</a:t>
            </a:r>
            <a:endParaRPr kumimoji="0" lang="en-US" altLang="zh-CN" sz="1800" b="1" i="0" u="none" strike="noStrike" kern="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Arial" panose="020B0604020202020204" pitchFamily="34" charset="0"/>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cxnSp>
        <p:nvCxnSpPr>
          <p:cNvPr id="105" name="直接连接符 104"/>
          <p:cNvCxnSpPr/>
          <p:nvPr/>
        </p:nvCxnSpPr>
        <p:spPr>
          <a:xfrm flipV="1">
            <a:off x="3658756" y="1829956"/>
            <a:ext cx="0" cy="1924424"/>
          </a:xfrm>
          <a:prstGeom prst="line">
            <a:avLst/>
          </a:prstGeom>
          <a:noFill/>
          <a:ln w="12700" cap="flat" cmpd="sng" algn="ctr">
            <a:solidFill>
              <a:srgbClr val="080808"/>
            </a:solidFill>
            <a:prstDash val="dash"/>
          </a:ln>
          <a:effectLst/>
        </p:spPr>
      </p:cxnSp>
      <p:pic>
        <p:nvPicPr>
          <p:cNvPr id="2" name="图片 1"/>
          <p:cNvPicPr>
            <a:picLocks noChangeAspect="1"/>
          </p:cNvPicPr>
          <p:nvPr/>
        </p:nvPicPr>
        <p:blipFill>
          <a:blip r:embed="rId1" cstate="screen"/>
          <a:stretch>
            <a:fillRect/>
          </a:stretch>
        </p:blipFill>
        <p:spPr>
          <a:xfrm>
            <a:off x="196850" y="1400810"/>
            <a:ext cx="2722245" cy="1809750"/>
          </a:xfrm>
          <a:prstGeom prst="rect">
            <a:avLst/>
          </a:prstGeom>
        </p:spPr>
      </p:pic>
      <p:pic>
        <p:nvPicPr>
          <p:cNvPr id="3" name="图片 2"/>
          <p:cNvPicPr>
            <a:picLocks noChangeAspect="1"/>
          </p:cNvPicPr>
          <p:nvPr/>
        </p:nvPicPr>
        <p:blipFill>
          <a:blip r:embed="rId2" cstate="screen"/>
          <a:stretch>
            <a:fillRect/>
          </a:stretch>
        </p:blipFill>
        <p:spPr>
          <a:xfrm>
            <a:off x="3121025" y="1400810"/>
            <a:ext cx="2847340" cy="1809115"/>
          </a:xfrm>
          <a:prstGeom prst="rect">
            <a:avLst/>
          </a:prstGeom>
        </p:spPr>
      </p:pic>
      <p:pic>
        <p:nvPicPr>
          <p:cNvPr id="4" name="图片 3"/>
          <p:cNvPicPr>
            <a:picLocks noChangeAspect="1"/>
          </p:cNvPicPr>
          <p:nvPr/>
        </p:nvPicPr>
        <p:blipFill>
          <a:blip r:embed="rId3" cstate="screen"/>
          <a:stretch>
            <a:fillRect/>
          </a:stretch>
        </p:blipFill>
        <p:spPr>
          <a:xfrm>
            <a:off x="6170295" y="1400810"/>
            <a:ext cx="2600960" cy="1808480"/>
          </a:xfrm>
          <a:prstGeom prst="rect">
            <a:avLst/>
          </a:prstGeom>
        </p:spPr>
      </p:pic>
      <p:pic>
        <p:nvPicPr>
          <p:cNvPr id="6" name="图片 5"/>
          <p:cNvPicPr>
            <a:picLocks noChangeAspect="1"/>
          </p:cNvPicPr>
          <p:nvPr/>
        </p:nvPicPr>
        <p:blipFill>
          <a:blip r:embed="rId4" cstate="screen"/>
          <a:stretch>
            <a:fillRect/>
          </a:stretch>
        </p:blipFill>
        <p:spPr>
          <a:xfrm>
            <a:off x="3121660" y="3373120"/>
            <a:ext cx="2846705" cy="1624965"/>
          </a:xfrm>
          <a:prstGeom prst="rect">
            <a:avLst/>
          </a:prstGeom>
        </p:spPr>
      </p:pic>
      <p:sp>
        <p:nvSpPr>
          <p:cNvPr id="7" name="文本框 6"/>
          <p:cNvSpPr txBox="1"/>
          <p:nvPr/>
        </p:nvSpPr>
        <p:spPr>
          <a:xfrm>
            <a:off x="196850" y="3373755"/>
            <a:ext cx="2982595" cy="1624965"/>
          </a:xfrm>
          <a:prstGeom prst="rect">
            <a:avLst/>
          </a:prstGeom>
          <a:noFill/>
        </p:spPr>
        <p:txBody>
          <a:bodyPr wrap="square" rtlCol="0">
            <a:noAutofit/>
          </a:bodyPr>
          <a:lstStyle/>
          <a:p>
            <a:r>
              <a:rPr lang="en-US" altLang="zh-CN" b="1" dirty="0">
                <a:solidFill>
                  <a:schemeClr val="tx1"/>
                </a:solidFill>
                <a:latin typeface="华文新魏" panose="02010800040101010101" pitchFamily="2" charset="-122"/>
                <a:ea typeface="华文新魏" panose="02010800040101010101" pitchFamily="2" charset="-122"/>
                <a:sym typeface="+mn-ea"/>
              </a:rPr>
              <a:t>  </a:t>
            </a:r>
            <a:r>
              <a:rPr lang="zh-CN" altLang="en-US" dirty="0">
                <a:solidFill>
                  <a:schemeClr val="tx1"/>
                </a:solidFill>
                <a:latin typeface="华文新魏" panose="02010800040101010101" pitchFamily="2" charset="-122"/>
                <a:ea typeface="华文新魏" panose="02010800040101010101" pitchFamily="2" charset="-122"/>
                <a:sym typeface="+mn-ea"/>
              </a:rPr>
              <a:t>食堂管理中，最重要的是人，队伍的稳定性尤为重要，所以善待自己的员工，给他们细致的人文关怀，提高生活品质。</a:t>
            </a:r>
            <a:endParaRPr lang="zh-CN" altLang="en-US" dirty="0">
              <a:solidFill>
                <a:schemeClr val="tx1"/>
              </a:solidFill>
              <a:latin typeface="华文新魏" panose="02010800040101010101" pitchFamily="2" charset="-122"/>
              <a:ea typeface="华文新魏" panose="02010800040101010101" pitchFamily="2" charset="-122"/>
              <a:sym typeface="+mn-ea"/>
            </a:endParaRPr>
          </a:p>
        </p:txBody>
      </p:sp>
      <p:pic>
        <p:nvPicPr>
          <p:cNvPr id="9" name="图片 8"/>
          <p:cNvPicPr>
            <a:picLocks noChangeAspect="1"/>
          </p:cNvPicPr>
          <p:nvPr/>
        </p:nvPicPr>
        <p:blipFill>
          <a:blip r:embed="rId5" cstate="screen"/>
          <a:stretch>
            <a:fillRect/>
          </a:stretch>
        </p:blipFill>
        <p:spPr>
          <a:xfrm>
            <a:off x="6170295" y="3326130"/>
            <a:ext cx="2600960" cy="1671955"/>
          </a:xfrm>
          <a:prstGeom prst="rect">
            <a:avLst/>
          </a:prstGeom>
        </p:spPr>
      </p:pic>
      <p:sp>
        <p:nvSpPr>
          <p:cNvPr id="10" name="文本框 9"/>
          <p:cNvSpPr txBox="1"/>
          <p:nvPr/>
        </p:nvSpPr>
        <p:spPr>
          <a:xfrm>
            <a:off x="2367914" y="867614"/>
            <a:ext cx="4468495" cy="641350"/>
          </a:xfrm>
          <a:prstGeom prst="rect">
            <a:avLst/>
          </a:prstGeom>
          <a:noFill/>
        </p:spPr>
        <p:txBody>
          <a:bodyPr wrap="square" rtlCol="0">
            <a:noAutofit/>
          </a:bodyPr>
          <a:lstStyle/>
          <a:p>
            <a:r>
              <a:rPr lang="zh-CN" altLang="en-US" sz="2000" dirty="0">
                <a:latin typeface="华文新魏" panose="02010800040101010101" pitchFamily="2" charset="-122"/>
                <a:ea typeface="华文新魏" panose="02010800040101010101" pitchFamily="2" charset="-122"/>
                <a:cs typeface="华文新魏" panose="02010800040101010101" pitchFamily="2" charset="-122"/>
              </a:rPr>
              <a:t>做学生之所做，想学生之所想</a:t>
            </a:r>
            <a:r>
              <a:rPr lang="en-US" altLang="zh-CN" sz="2000" dirty="0">
                <a:latin typeface="华文新魏" panose="02010800040101010101" pitchFamily="2" charset="-122"/>
                <a:ea typeface="华文新魏" panose="02010800040101010101" pitchFamily="2" charset="-122"/>
                <a:cs typeface="华文新魏" panose="02010800040101010101" pitchFamily="2" charset="-122"/>
              </a:rPr>
              <a:t>         </a:t>
            </a:r>
            <a:endParaRPr lang="zh-CN" altLang="en-US" sz="2000" dirty="0">
              <a:latin typeface="华文新魏" panose="02010800040101010101" pitchFamily="2" charset="-122"/>
              <a:ea typeface="华文新魏" panose="02010800040101010101" pitchFamily="2" charset="-122"/>
              <a:cs typeface="华文新魏" panose="02010800040101010101" pitchFamily="2" charset="-122"/>
            </a:endParaRPr>
          </a:p>
        </p:txBody>
      </p:sp>
      <p:sp>
        <p:nvSpPr>
          <p:cNvPr id="27" name="Rectangle 61"/>
          <p:cNvSpPr>
            <a:spLocks noChangeArrowheads="1"/>
          </p:cNvSpPr>
          <p:nvPr>
            <p:custDataLst>
              <p:tags r:id="rId6"/>
            </p:custDataLst>
          </p:nvPr>
        </p:nvSpPr>
        <p:spPr bwMode="gray">
          <a:xfrm>
            <a:off x="2367914" y="229756"/>
            <a:ext cx="4469765" cy="588645"/>
          </a:xfrm>
          <a:prstGeom prst="rect">
            <a:avLst/>
          </a:prstGeom>
          <a:noFill/>
          <a:ln>
            <a:noFill/>
          </a:ln>
          <a:effectLst/>
        </p:spPr>
        <p:txBody>
          <a:bodyPr wrap="square">
            <a:noAutofit/>
          </a:bodyPr>
          <a:lstStyle/>
          <a:p>
            <a:pPr marL="0" marR="0" lvl="0" indent="0" algn="ctr" defTabSz="914400" eaLnBrk="1" fontAlgn="auto" latinLnBrk="0" hangingPunct="1">
              <a:lnSpc>
                <a:spcPct val="100000"/>
              </a:lnSpc>
              <a:spcBef>
                <a:spcPct val="50000"/>
              </a:spcBef>
              <a:spcAft>
                <a:spcPts val="0"/>
              </a:spcAft>
              <a:buClr>
                <a:srgbClr val="1F3F5F"/>
              </a:buClr>
              <a:buSzTx/>
              <a:buFontTx/>
              <a:buNone/>
              <a:defRPr/>
            </a:pPr>
            <a:r>
              <a:rPr kumimoji="0" lang="en-US" altLang="zh-CN" sz="2400" b="1" i="0" u="none" strike="noStrike" kern="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Arial" panose="020B0604020202020204" pitchFamily="34" charset="0"/>
              </a:rPr>
              <a:t>1.26  </a:t>
            </a:r>
            <a:r>
              <a:rPr kumimoji="0" lang="zh-CN" altLang="en-US" sz="2400" b="1" i="0" u="none" strike="noStrike" kern="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Arial" panose="020B0604020202020204" pitchFamily="34" charset="0"/>
              </a:rPr>
              <a:t>建立良好的沟通渠道</a:t>
            </a:r>
            <a:r>
              <a:rPr kumimoji="0" lang="en-US" altLang="zh-CN" sz="1800" b="1" i="0" u="none" strike="noStrike" kern="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Arial" panose="020B0604020202020204" pitchFamily="34" charset="0"/>
              </a:rPr>
              <a:t>2</a:t>
            </a:r>
            <a:endParaRPr kumimoji="0" lang="en-US" altLang="zh-CN" sz="1800" b="1" i="0" u="none" strike="noStrike" kern="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Arial" panose="020B0604020202020204" pitchFamily="34" charset="0"/>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04" name="TextBox 11"/>
          <p:cNvSpPr txBox="1"/>
          <p:nvPr/>
        </p:nvSpPr>
        <p:spPr>
          <a:xfrm>
            <a:off x="3851922" y="1707654"/>
            <a:ext cx="2475230" cy="1137285"/>
          </a:xfrm>
          <a:prstGeom prst="rect">
            <a:avLst/>
          </a:prstGeom>
          <a:noFill/>
        </p:spPr>
        <p:txBody>
          <a:bodyPr wrap="none" rtlCol="0">
            <a:spAutoFit/>
          </a:bodyPr>
          <a:lstStyle/>
          <a:p>
            <a:pPr marL="0" lvl="1" defTabSz="914400" fontAlgn="base">
              <a:spcBef>
                <a:spcPct val="0"/>
              </a:spcBef>
              <a:spcAft>
                <a:spcPct val="0"/>
              </a:spcAft>
            </a:pPr>
            <a:r>
              <a:rPr lang="zh-CN" altLang="en-US" sz="1400" b="1" dirty="0">
                <a:solidFill>
                  <a:srgbClr val="080808"/>
                </a:solidFill>
                <a:latin typeface="微软雅黑" panose="020B0503020204020204" pitchFamily="34" charset="-122"/>
                <a:ea typeface="微软雅黑" panose="020B0503020204020204" pitchFamily="34" charset="-122"/>
              </a:rPr>
              <a:t> </a:t>
            </a:r>
            <a:r>
              <a:rPr lang="zh-CN" altLang="en-US" sz="3200" b="1" dirty="0">
                <a:solidFill>
                  <a:srgbClr val="080808"/>
                </a:solidFill>
                <a:latin typeface="华文新魏" panose="02010800040101010101" pitchFamily="2" charset="-122"/>
                <a:ea typeface="华文新魏" panose="02010800040101010101" pitchFamily="2" charset="-122"/>
              </a:rPr>
              <a:t>第二部分</a:t>
            </a:r>
            <a:endParaRPr lang="en-US" altLang="zh-CN" sz="2800" b="1" dirty="0">
              <a:solidFill>
                <a:srgbClr val="080808"/>
              </a:solidFill>
              <a:latin typeface="微软雅黑" panose="020B0503020204020204" pitchFamily="34" charset="-122"/>
              <a:ea typeface="微软雅黑" panose="020B0503020204020204" pitchFamily="34" charset="-122"/>
            </a:endParaRPr>
          </a:p>
          <a:p>
            <a:pPr marL="0" lvl="1" algn="ctr" defTabSz="914400" fontAlgn="base">
              <a:spcBef>
                <a:spcPct val="0"/>
              </a:spcBef>
              <a:spcAft>
                <a:spcPct val="0"/>
              </a:spcAft>
            </a:pPr>
            <a:r>
              <a:rPr lang="zh-CN" altLang="en-US" sz="3600" b="1" dirty="0">
                <a:solidFill>
                  <a:srgbClr val="C00002"/>
                </a:solidFill>
                <a:latin typeface="华文新魏" panose="02010800040101010101" pitchFamily="2" charset="-122"/>
                <a:ea typeface="华文新魏" panose="02010800040101010101" pitchFamily="2" charset="-122"/>
              </a:rPr>
              <a:t>存在的问题</a:t>
            </a:r>
            <a:endParaRPr lang="zh-CN" altLang="en-US" sz="3600" b="1" dirty="0">
              <a:solidFill>
                <a:srgbClr val="C00002"/>
              </a:solidFill>
              <a:latin typeface="华文新魏" panose="02010800040101010101" pitchFamily="2" charset="-122"/>
              <a:ea typeface="华文新魏" panose="02010800040101010101" pitchFamily="2" charset="-122"/>
            </a:endParaRPr>
          </a:p>
        </p:txBody>
      </p:sp>
      <p:cxnSp>
        <p:nvCxnSpPr>
          <p:cNvPr id="105" name="直接连接符 104"/>
          <p:cNvCxnSpPr/>
          <p:nvPr/>
        </p:nvCxnSpPr>
        <p:spPr>
          <a:xfrm flipV="1">
            <a:off x="3658756" y="1829956"/>
            <a:ext cx="0" cy="1924424"/>
          </a:xfrm>
          <a:prstGeom prst="line">
            <a:avLst/>
          </a:prstGeom>
          <a:noFill/>
          <a:ln w="12700" cap="flat" cmpd="sng" algn="ctr">
            <a:solidFill>
              <a:srgbClr val="080808"/>
            </a:solidFill>
            <a:prstDash val="dash"/>
          </a:ln>
          <a:effectLst/>
        </p:spPr>
      </p:cxnSp>
      <p:sp>
        <p:nvSpPr>
          <p:cNvPr id="106" name="TextBox 13"/>
          <p:cNvSpPr txBox="1"/>
          <p:nvPr/>
        </p:nvSpPr>
        <p:spPr>
          <a:xfrm>
            <a:off x="2317750" y="3439795"/>
            <a:ext cx="902970" cy="260985"/>
          </a:xfrm>
          <a:prstGeom prst="rect">
            <a:avLst/>
          </a:prstGeom>
          <a:noFill/>
        </p:spPr>
        <p:txBody>
          <a:bodyPr wrap="square" lIns="0" tIns="0" rIns="0" bIns="0" rtlCol="0">
            <a:noAutofit/>
          </a:bodyPr>
          <a:lstStyle/>
          <a:p>
            <a:pPr defTabSz="914400" fontAlgn="base">
              <a:spcBef>
                <a:spcPct val="0"/>
              </a:spcBef>
              <a:spcAft>
                <a:spcPct val="0"/>
              </a:spcAft>
            </a:pPr>
            <a:r>
              <a:rPr lang="en-US" altLang="zh-CN" sz="1600" dirty="0">
                <a:solidFill>
                  <a:srgbClr val="080808"/>
                </a:solidFill>
                <a:latin typeface="微软雅黑" panose="020B0503020204020204" pitchFamily="34" charset="-122"/>
                <a:ea typeface="微软雅黑" panose="020B0503020204020204" pitchFamily="34" charset="-122"/>
              </a:rPr>
              <a:t>PART 02</a:t>
            </a:r>
            <a:endParaRPr lang="zh-CN" altLang="en-US" sz="1600" dirty="0">
              <a:solidFill>
                <a:srgbClr val="080808"/>
              </a:solidFill>
              <a:latin typeface="微软雅黑" panose="020B0503020204020204" pitchFamily="34" charset="-122"/>
              <a:ea typeface="微软雅黑" panose="020B0503020204020204" pitchFamily="34" charset="-122"/>
            </a:endParaRPr>
          </a:p>
        </p:txBody>
      </p:sp>
      <p:grpSp>
        <p:nvGrpSpPr>
          <p:cNvPr id="107" name="组合 106"/>
          <p:cNvGrpSpPr/>
          <p:nvPr/>
        </p:nvGrpSpPr>
        <p:grpSpPr>
          <a:xfrm>
            <a:off x="2149475" y="2072640"/>
            <a:ext cx="1233170" cy="1196975"/>
            <a:chOff x="304800" y="673100"/>
            <a:chExt cx="4000500" cy="4000500"/>
          </a:xfrm>
          <a:effectLst>
            <a:outerShdw blurRad="444500" dist="2540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09" name="椭圆 10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110" name="TextBox 24"/>
          <p:cNvSpPr txBox="1"/>
          <p:nvPr/>
        </p:nvSpPr>
        <p:spPr>
          <a:xfrm>
            <a:off x="4019550" y="2814320"/>
            <a:ext cx="2139315" cy="305435"/>
          </a:xfrm>
          <a:prstGeom prst="rect">
            <a:avLst/>
          </a:prstGeom>
          <a:noFill/>
        </p:spPr>
        <p:txBody>
          <a:bodyPr wrap="square" lIns="60469" tIns="30235" rIns="60469" bIns="30235" rtlCol="0">
            <a:spAutoFit/>
          </a:bodyPr>
          <a:lstStyle/>
          <a:p>
            <a:pPr defTabSz="914400" fontAlgn="base">
              <a:spcBef>
                <a:spcPct val="0"/>
              </a:spcBef>
              <a:spcAft>
                <a:spcPct val="0"/>
              </a:spcAft>
            </a:pPr>
            <a:r>
              <a:rPr lang="en-US" altLang="zh-CN" sz="1600" dirty="0">
                <a:solidFill>
                  <a:srgbClr val="080808"/>
                </a:solidFill>
                <a:latin typeface="微软雅黑" panose="020B0503020204020204" pitchFamily="34" charset="-122"/>
                <a:ea typeface="微软雅黑" panose="020B0503020204020204" pitchFamily="34" charset="-122"/>
              </a:rPr>
              <a:t>1. </a:t>
            </a:r>
            <a:r>
              <a:rPr lang="zh-CN" altLang="en-US" sz="1600" dirty="0">
                <a:solidFill>
                  <a:srgbClr val="080808"/>
                </a:solidFill>
                <a:latin typeface="微软雅黑" panose="020B0503020204020204" pitchFamily="34" charset="-122"/>
                <a:ea typeface="微软雅黑" panose="020B0503020204020204" pitchFamily="34" charset="-122"/>
              </a:rPr>
              <a:t>用工方面</a:t>
            </a:r>
            <a:endParaRPr lang="zh-CN" altLang="en-US" sz="1600" b="1" dirty="0">
              <a:solidFill>
                <a:srgbClr val="080808"/>
              </a:solidFill>
              <a:latin typeface="微软雅黑" panose="020B0503020204020204" pitchFamily="34" charset="-122"/>
              <a:ea typeface="微软雅黑" panose="020B0503020204020204" pitchFamily="34" charset="-122"/>
            </a:endParaRPr>
          </a:p>
        </p:txBody>
      </p:sp>
      <p:sp>
        <p:nvSpPr>
          <p:cNvPr id="111" name="TextBox 25"/>
          <p:cNvSpPr txBox="1"/>
          <p:nvPr/>
        </p:nvSpPr>
        <p:spPr>
          <a:xfrm>
            <a:off x="6441440" y="2783840"/>
            <a:ext cx="1788160" cy="305435"/>
          </a:xfrm>
          <a:prstGeom prst="rect">
            <a:avLst/>
          </a:prstGeom>
          <a:noFill/>
        </p:spPr>
        <p:txBody>
          <a:bodyPr wrap="square" lIns="60469" tIns="30235" rIns="60469" bIns="30235" rtlCol="0">
            <a:spAutoFit/>
          </a:bodyPr>
          <a:lstStyle/>
          <a:p>
            <a:pPr defTabSz="914400" fontAlgn="base">
              <a:spcBef>
                <a:spcPct val="0"/>
              </a:spcBef>
              <a:spcAft>
                <a:spcPct val="0"/>
              </a:spcAft>
            </a:pPr>
            <a:r>
              <a:rPr lang="en-US" altLang="zh-CN" sz="1600" dirty="0">
                <a:solidFill>
                  <a:srgbClr val="080808"/>
                </a:solidFill>
                <a:latin typeface="微软雅黑" panose="020B0503020204020204" pitchFamily="34" charset="-122"/>
                <a:ea typeface="微软雅黑" panose="020B0503020204020204" pitchFamily="34" charset="-122"/>
              </a:rPr>
              <a:t>2. </a:t>
            </a:r>
            <a:r>
              <a:rPr lang="zh-CN" altLang="en-US" sz="1600" dirty="0">
                <a:solidFill>
                  <a:srgbClr val="080808"/>
                </a:solidFill>
                <a:latin typeface="微软雅黑" panose="020B0503020204020204" pitchFamily="34" charset="-122"/>
                <a:ea typeface="微软雅黑" panose="020B0503020204020204" pitchFamily="34" charset="-122"/>
              </a:rPr>
              <a:t>自身管理方面</a:t>
            </a:r>
            <a:endParaRPr lang="zh-CN" altLang="en-US" sz="1600" dirty="0">
              <a:solidFill>
                <a:srgbClr val="080808"/>
              </a:solidFill>
              <a:latin typeface="微软雅黑" panose="020B0503020204020204" pitchFamily="34" charset="-122"/>
              <a:ea typeface="微软雅黑" panose="020B0503020204020204" pitchFamily="34" charset="-122"/>
            </a:endParaRPr>
          </a:p>
        </p:txBody>
      </p:sp>
      <p:sp>
        <p:nvSpPr>
          <p:cNvPr id="116" name="TextBox 13"/>
          <p:cNvSpPr txBox="1"/>
          <p:nvPr/>
        </p:nvSpPr>
        <p:spPr>
          <a:xfrm>
            <a:off x="2344420" y="2207260"/>
            <a:ext cx="902970" cy="827405"/>
          </a:xfrm>
          <a:prstGeom prst="rect">
            <a:avLst/>
          </a:prstGeom>
          <a:noFill/>
        </p:spPr>
        <p:txBody>
          <a:bodyPr wrap="square" lIns="0" tIns="0" rIns="0" bIns="0" rtlCol="0">
            <a:noAutofit/>
          </a:bodyPr>
          <a:lstStyle/>
          <a:p>
            <a:pPr defTabSz="914400" fontAlgn="base">
              <a:spcBef>
                <a:spcPct val="0"/>
              </a:spcBef>
              <a:spcAft>
                <a:spcPct val="0"/>
              </a:spcAft>
            </a:pPr>
            <a:r>
              <a:rPr lang="en-US" altLang="zh-CN" sz="5000" b="1" dirty="0">
                <a:solidFill>
                  <a:srgbClr val="C00002"/>
                </a:solidFill>
                <a:latin typeface="微软雅黑" panose="020B0503020204020204" pitchFamily="34" charset="-122"/>
                <a:ea typeface="微软雅黑" panose="020B0503020204020204" pitchFamily="34" charset="-122"/>
              </a:rPr>
              <a:t>02</a:t>
            </a:r>
            <a:endParaRPr lang="zh-CN" altLang="en-US" sz="5000" b="1" dirty="0">
              <a:solidFill>
                <a:srgbClr val="C00002"/>
              </a:solidFill>
              <a:latin typeface="微软雅黑" panose="020B0503020204020204" pitchFamily="34" charset="-122"/>
              <a:ea typeface="微软雅黑" panose="020B0503020204020204" pitchFamily="34" charset="-122"/>
            </a:endParaRPr>
          </a:p>
        </p:txBody>
      </p:sp>
      <p:grpSp>
        <p:nvGrpSpPr>
          <p:cNvPr id="58" name="组合 57"/>
          <p:cNvGrpSpPr/>
          <p:nvPr/>
        </p:nvGrpSpPr>
        <p:grpSpPr>
          <a:xfrm>
            <a:off x="1304653" y="1799902"/>
            <a:ext cx="2045985" cy="0"/>
            <a:chOff x="642551" y="6250862"/>
            <a:chExt cx="2045985" cy="0"/>
          </a:xfrm>
        </p:grpSpPr>
        <p:cxnSp>
          <p:nvCxnSpPr>
            <p:cNvPr id="59" name="直接连接符 58"/>
            <p:cNvCxnSpPr/>
            <p:nvPr>
              <p:custDataLst>
                <p:tags r:id="rId1"/>
              </p:custDataLst>
            </p:nvPr>
          </p:nvCxnSpPr>
          <p:spPr>
            <a:xfrm>
              <a:off x="642551" y="6250862"/>
              <a:ext cx="1495168" cy="0"/>
            </a:xfrm>
            <a:prstGeom prst="line">
              <a:avLst/>
            </a:prstGeom>
            <a:ln w="53975"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custDataLst>
                <p:tags r:id="rId2"/>
              </p:custDataLst>
            </p:nvPr>
          </p:nvCxnSpPr>
          <p:spPr>
            <a:xfrm>
              <a:off x="2261286" y="6250862"/>
              <a:ext cx="44592" cy="0"/>
            </a:xfrm>
            <a:prstGeom prst="line">
              <a:avLst/>
            </a:prstGeom>
            <a:ln w="53975"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custDataLst>
                <p:tags r:id="rId3"/>
              </p:custDataLst>
            </p:nvPr>
          </p:nvCxnSpPr>
          <p:spPr>
            <a:xfrm>
              <a:off x="2433565" y="6250862"/>
              <a:ext cx="254971" cy="0"/>
            </a:xfrm>
            <a:prstGeom prst="line">
              <a:avLst/>
            </a:prstGeom>
            <a:ln w="53975"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图片 18" descr="未标题-3.png"/>
          <p:cNvPicPr>
            <a:picLocks noChangeAspect="1"/>
          </p:cNvPicPr>
          <p:nvPr/>
        </p:nvPicPr>
        <p:blipFill>
          <a:blip r:embed="rId1" cstate="print"/>
          <a:stretch>
            <a:fillRect/>
          </a:stretch>
        </p:blipFill>
        <p:spPr>
          <a:xfrm>
            <a:off x="5686470" y="1270831"/>
            <a:ext cx="2139078" cy="2939874"/>
          </a:xfrm>
          <a:prstGeom prst="rect">
            <a:avLst/>
          </a:prstGeom>
        </p:spPr>
      </p:pic>
      <p:sp>
        <p:nvSpPr>
          <p:cNvPr id="6" name="圆角矩形 5"/>
          <p:cNvSpPr/>
          <p:nvPr/>
        </p:nvSpPr>
        <p:spPr bwMode="auto">
          <a:xfrm>
            <a:off x="2517856" y="993922"/>
            <a:ext cx="3168650" cy="1366837"/>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solidFill>
              <a:srgbClr val="C80000"/>
            </a:soli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solidFill>
              <a:effectLst/>
              <a:latin typeface="微软雅黑" panose="020B0503020204020204" pitchFamily="34" charset="-122"/>
              <a:ea typeface="微软雅黑" panose="020B0503020204020204" pitchFamily="34" charset="-122"/>
            </a:endParaRPr>
          </a:p>
        </p:txBody>
      </p:sp>
      <p:grpSp>
        <p:nvGrpSpPr>
          <p:cNvPr id="8" name="组合 26"/>
          <p:cNvGrpSpPr>
            <a:grpSpLocks noChangeAspect="1"/>
          </p:cNvGrpSpPr>
          <p:nvPr/>
        </p:nvGrpSpPr>
        <p:grpSpPr bwMode="auto">
          <a:xfrm>
            <a:off x="2950609" y="2360125"/>
            <a:ext cx="2443163" cy="554038"/>
            <a:chOff x="659431" y="3004010"/>
            <a:chExt cx="1399872" cy="987727"/>
          </a:xfrm>
          <a:scene3d>
            <a:camera prst="orthographicFront">
              <a:rot lat="0" lon="0" rev="0"/>
            </a:camera>
            <a:lightRig rig="balanced" dir="t">
              <a:rot lat="0" lon="0" rev="8700000"/>
            </a:lightRig>
          </a:scene3d>
        </p:grpSpPr>
        <p:sp>
          <p:nvSpPr>
            <p:cNvPr id="9" name="圆角矩形 8"/>
            <p:cNvSpPr/>
            <p:nvPr/>
          </p:nvSpPr>
          <p:spPr>
            <a:xfrm>
              <a:off x="659431" y="3004010"/>
              <a:ext cx="1399872" cy="987727"/>
            </a:xfrm>
            <a:prstGeom prst="roundRect">
              <a:avLst>
                <a:gd name="adj" fmla="val 10568"/>
              </a:avLst>
            </a:prstGeom>
            <a:solidFill>
              <a:srgbClr val="C80000"/>
            </a:solidFill>
            <a:ln w="25400">
              <a:noFill/>
            </a:ln>
            <a:effectLst>
              <a:outerShdw blurRad="44450" dist="27940" dir="5400000" algn="ctr">
                <a:srgbClr val="000000">
                  <a:alpha val="32000"/>
                </a:srgbClr>
              </a:outerShdw>
            </a:effectLst>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chemeClr val="bg1"/>
                </a:solidFill>
                <a:effectLst/>
                <a:latin typeface="微软雅黑" panose="020B0503020204020204" pitchFamily="34" charset="-122"/>
                <a:ea typeface="微软雅黑" panose="020B0503020204020204" pitchFamily="34" charset="-122"/>
              </a:endParaRPr>
            </a:p>
          </p:txBody>
        </p:sp>
        <p:sp>
          <p:nvSpPr>
            <p:cNvPr id="10" name="矩形 14"/>
            <p:cNvSpPr>
              <a:spLocks noChangeArrowheads="1"/>
            </p:cNvSpPr>
            <p:nvPr/>
          </p:nvSpPr>
          <p:spPr bwMode="auto">
            <a:xfrm>
              <a:off x="809113" y="3170254"/>
              <a:ext cx="1101235" cy="656597"/>
            </a:xfrm>
            <a:prstGeom prst="rect">
              <a:avLst/>
            </a:prstGeom>
            <a:noFill/>
            <a:ln w="9525">
              <a:noFill/>
              <a:miter lim="800000"/>
            </a:ln>
            <a:effectLst>
              <a:outerShdw blurRad="44450" dist="27940" dir="5400000" algn="ctr">
                <a:srgbClr val="000000">
                  <a:alpha val="32000"/>
                </a:srgbClr>
              </a:outerShdw>
            </a:effectLst>
            <a:sp3d>
              <a:bevelT w="190500" h="38100"/>
            </a:sp3d>
          </p:spPr>
          <p:txBody>
            <a:bodyPr anchor="ctr">
              <a:spAutoFit/>
            </a:bodyPr>
            <a:lstStyle/>
            <a:p>
              <a:pPr algn="ctr" fontAlgn="ctr">
                <a:spcBef>
                  <a:spcPts val="0"/>
                </a:spcBef>
                <a:spcAft>
                  <a:spcPts val="0"/>
                </a:spcAft>
                <a:buClr>
                  <a:srgbClr val="FF0000"/>
                </a:buClr>
                <a:buSzPct val="70000"/>
                <a:defRPr/>
              </a:pPr>
              <a:r>
                <a:rPr kumimoji="1" lang="zh-CN" altLang="en-US" sz="1800" dirty="0">
                  <a:solidFill>
                    <a:schemeClr val="accent4"/>
                  </a:solidFill>
                  <a:effectLst/>
                  <a:latin typeface="微软雅黑" panose="020B0503020204020204" pitchFamily="34" charset="-122"/>
                  <a:ea typeface="微软雅黑" panose="020B0503020204020204" pitchFamily="34" charset="-122"/>
                </a:rPr>
                <a:t>员工文化程度</a:t>
              </a:r>
              <a:endParaRPr kumimoji="1" lang="zh-CN" altLang="en-US" sz="1800" dirty="0">
                <a:solidFill>
                  <a:schemeClr val="accent4"/>
                </a:solidFill>
                <a:effectLst/>
                <a:latin typeface="微软雅黑" panose="020B0503020204020204" pitchFamily="34" charset="-122"/>
                <a:ea typeface="微软雅黑" panose="020B0503020204020204" pitchFamily="34" charset="-122"/>
              </a:endParaRPr>
            </a:p>
          </p:txBody>
        </p:sp>
      </p:grpSp>
      <p:sp>
        <p:nvSpPr>
          <p:cNvPr id="4" name="圆角矩形 3"/>
          <p:cNvSpPr/>
          <p:nvPr/>
        </p:nvSpPr>
        <p:spPr bwMode="auto">
          <a:xfrm>
            <a:off x="2517892" y="3561179"/>
            <a:ext cx="3168650" cy="1368425"/>
          </a:xfrm>
          <a:prstGeom prst="roundRect">
            <a:avLst>
              <a:gd name="adj" fmla="val 7848"/>
            </a:avLst>
          </a:prstGeom>
          <a:gradFill flip="none" rotWithShape="1">
            <a:gsLst>
              <a:gs pos="30000">
                <a:schemeClr val="bg1"/>
              </a:gs>
              <a:gs pos="100000">
                <a:schemeClr val="bg1">
                  <a:lumMod val="75000"/>
                </a:schemeClr>
              </a:gs>
            </a:gsLst>
            <a:lin ang="2700000" scaled="1"/>
            <a:tileRect/>
          </a:gradFill>
          <a:ln w="38100">
            <a:solidFill>
              <a:srgbClr val="FF6E00"/>
            </a:solidFill>
          </a:ln>
          <a:effectLst>
            <a:outerShdw blurRad="225425" dist="38100" dir="5220000" algn="ctr">
              <a:srgbClr val="000000">
                <a:alpha val="33000"/>
              </a:srgbClr>
            </a:outerShdw>
          </a:effectLst>
          <a:scene3d>
            <a:camera prst="orthographicFront"/>
            <a:lightRig rig="flat" dir="t"/>
          </a:scene3d>
          <a:sp3d contourW="19050">
            <a:bevelT w="165100" h="1270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algn="ctr"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accent2"/>
              </a:solidFill>
              <a:effectLst/>
              <a:latin typeface="微软雅黑" panose="020B0503020204020204" pitchFamily="34" charset="-122"/>
              <a:ea typeface="微软雅黑" panose="020B0503020204020204" pitchFamily="34" charset="-122"/>
            </a:endParaRPr>
          </a:p>
        </p:txBody>
      </p:sp>
      <p:sp>
        <p:nvSpPr>
          <p:cNvPr id="17" name="Oval 2"/>
          <p:cNvSpPr>
            <a:spLocks noChangeAspect="1" noChangeArrowheads="1"/>
          </p:cNvSpPr>
          <p:nvPr/>
        </p:nvSpPr>
        <p:spPr bwMode="auto">
          <a:xfrm>
            <a:off x="264578" y="1749841"/>
            <a:ext cx="1979612" cy="1981200"/>
          </a:xfrm>
          <a:prstGeom prst="ellipse">
            <a:avLst/>
          </a:prstGeom>
          <a:solidFill>
            <a:schemeClr val="accent4"/>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0000"/>
            </a:contourClr>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r>
              <a:rPr lang="zh-CN" altLang="fr-FR" sz="4400" b="1" dirty="0">
                <a:solidFill>
                  <a:srgbClr val="FF0000"/>
                </a:solidFill>
                <a:effectLst/>
                <a:latin typeface="微软雅黑" panose="020B0503020204020204" pitchFamily="34" charset="-122"/>
                <a:ea typeface="宋体" panose="02010600030101010101" pitchFamily="2" charset="-122"/>
              </a:rPr>
              <a:t>员工</a:t>
            </a:r>
            <a:endParaRPr lang="zh-CN" altLang="fr-FR" sz="4400" b="1" dirty="0">
              <a:solidFill>
                <a:srgbClr val="FF0000"/>
              </a:solidFill>
              <a:effectLst/>
              <a:latin typeface="微软雅黑" panose="020B0503020204020204" pitchFamily="34" charset="-122"/>
              <a:ea typeface="宋体" panose="02010600030101010101" pitchFamily="2" charset="-122"/>
            </a:endParaRPr>
          </a:p>
          <a:p>
            <a:pPr algn="ctr" eaLnBrk="0" fontAlgn="ctr" hangingPunct="0">
              <a:spcBef>
                <a:spcPts val="0"/>
              </a:spcBef>
              <a:spcAft>
                <a:spcPts val="0"/>
              </a:spcAft>
              <a:buClr>
                <a:srgbClr val="FF0000"/>
              </a:buClr>
              <a:buSzPct val="70000"/>
              <a:defRPr/>
            </a:pPr>
            <a:r>
              <a:rPr lang="zh-CN" altLang="fr-FR" sz="4400" b="1" dirty="0">
                <a:solidFill>
                  <a:srgbClr val="FF0000"/>
                </a:solidFill>
                <a:effectLst/>
                <a:latin typeface="微软雅黑" panose="020B0503020204020204" pitchFamily="34" charset="-122"/>
                <a:ea typeface="宋体" panose="02010600030101010101" pitchFamily="2" charset="-122"/>
              </a:rPr>
              <a:t>问题</a:t>
            </a:r>
            <a:endParaRPr lang="zh-CN" altLang="fr-FR" sz="4400" b="1" dirty="0">
              <a:solidFill>
                <a:srgbClr val="FF0000"/>
              </a:solidFill>
              <a:effectLst/>
              <a:latin typeface="微软雅黑" panose="020B0503020204020204" pitchFamily="34" charset="-122"/>
              <a:ea typeface="宋体" panose="02010600030101010101" pitchFamily="2" charset="-122"/>
            </a:endParaRPr>
          </a:p>
        </p:txBody>
      </p:sp>
      <p:graphicFrame>
        <p:nvGraphicFramePr>
          <p:cNvPr id="5" name="表格 4"/>
          <p:cNvGraphicFramePr/>
          <p:nvPr/>
        </p:nvGraphicFramePr>
        <p:xfrm>
          <a:off x="2728559" y="1082723"/>
          <a:ext cx="2747010" cy="1188720"/>
        </p:xfrm>
        <a:graphic>
          <a:graphicData uri="http://schemas.openxmlformats.org/drawingml/2006/table">
            <a:tbl>
              <a:tblPr firstRow="1" bandRow="1">
                <a:tableStyleId>{5C22544A-7EE6-4342-B048-85BDC9FD1C3A}</a:tableStyleId>
              </a:tblPr>
              <a:tblGrid>
                <a:gridCol w="2747010"/>
              </a:tblGrid>
              <a:tr h="1188720">
                <a:tc>
                  <a:txBody>
                    <a:bodyPr/>
                    <a:lstStyle/>
                    <a:p>
                      <a:pPr>
                        <a:buNone/>
                      </a:pPr>
                      <a:r>
                        <a:rPr lang="zh-CN" altLang="en-US" sz="1600" dirty="0">
                          <a:solidFill>
                            <a:srgbClr val="FFC000"/>
                          </a:solidFill>
                          <a:latin typeface="华文新魏" panose="02010800040101010101" pitchFamily="2" charset="-122"/>
                          <a:ea typeface="华文新魏" panose="02010800040101010101" pitchFamily="2" charset="-122"/>
                          <a:sym typeface="+mn-ea"/>
                        </a:rPr>
                        <a:t>人力成本的逐年增涨，导致</a:t>
                      </a:r>
                      <a:r>
                        <a:rPr lang="zh-CN" altLang="en-US" sz="1600" dirty="0">
                          <a:solidFill>
                            <a:schemeClr val="accent4"/>
                          </a:solidFill>
                          <a:latin typeface="华文新魏" panose="02010800040101010101" pitchFamily="2" charset="-122"/>
                          <a:ea typeface="华文新魏" panose="02010800040101010101" pitchFamily="2" charset="-122"/>
                        </a:rPr>
                        <a:t>食堂员工整体文化程度偏低，接受能力较弱，适应能力不强，学习新知识较为困难。</a:t>
                      </a:r>
                      <a:endParaRPr lang="zh-CN" altLang="en-US" sz="1600" dirty="0">
                        <a:solidFill>
                          <a:schemeClr val="accent4"/>
                        </a:solidFill>
                        <a:latin typeface="华文新魏" panose="02010800040101010101" pitchFamily="2" charset="-122"/>
                        <a:ea typeface="华文新魏" panose="02010800040101010101" pitchFamily="2" charset="-122"/>
                      </a:endParaRPr>
                    </a:p>
                  </a:txBody>
                  <a:tcPr>
                    <a:solidFill>
                      <a:schemeClr val="accent1"/>
                    </a:solidFill>
                  </a:tcPr>
                </a:tc>
              </a:tr>
            </a:tbl>
          </a:graphicData>
        </a:graphic>
      </p:graphicFrame>
      <p:graphicFrame>
        <p:nvGraphicFramePr>
          <p:cNvPr id="7" name="表格 6"/>
          <p:cNvGraphicFramePr/>
          <p:nvPr/>
        </p:nvGraphicFramePr>
        <p:xfrm>
          <a:off x="2618105" y="3804285"/>
          <a:ext cx="2847975" cy="1009015"/>
        </p:xfrm>
        <a:graphic>
          <a:graphicData uri="http://schemas.openxmlformats.org/drawingml/2006/table">
            <a:tbl>
              <a:tblPr firstRow="1" bandRow="1">
                <a:tableStyleId>{5C22544A-7EE6-4342-B048-85BDC9FD1C3A}</a:tableStyleId>
              </a:tblPr>
              <a:tblGrid>
                <a:gridCol w="2847975"/>
              </a:tblGrid>
              <a:tr h="1009015">
                <a:tc>
                  <a:txBody>
                    <a:bodyPr/>
                    <a:lstStyle/>
                    <a:p>
                      <a:pPr>
                        <a:buNone/>
                      </a:pPr>
                      <a:r>
                        <a:rPr lang="zh-CN" altLang="en-US" sz="1800" dirty="0">
                          <a:solidFill>
                            <a:srgbClr val="FFC000"/>
                          </a:solidFill>
                          <a:latin typeface="华文新魏" panose="02010800040101010101" pitchFamily="2" charset="-122"/>
                          <a:ea typeface="华文新魏" panose="02010800040101010101" pitchFamily="2" charset="-122"/>
                          <a:sym typeface="+mn-ea"/>
                        </a:rPr>
                        <a:t>适应新形势，探索餐饮服务新模式思路不够开拓</a:t>
                      </a:r>
                      <a:endParaRPr lang="zh-CN" altLang="en-US" sz="1800" b="1" dirty="0">
                        <a:solidFill>
                          <a:srgbClr val="FFC000"/>
                        </a:solidFill>
                        <a:latin typeface="华文新魏" panose="02010800040101010101" pitchFamily="2" charset="-122"/>
                        <a:ea typeface="华文新魏" panose="02010800040101010101" pitchFamily="2" charset="-122"/>
                      </a:endParaRPr>
                    </a:p>
                    <a:p>
                      <a:pPr>
                        <a:buNone/>
                      </a:pPr>
                      <a:endParaRPr lang="zh-CN" altLang="en-US" sz="1800" b="1" dirty="0">
                        <a:solidFill>
                          <a:srgbClr val="FFC000"/>
                        </a:solidFill>
                        <a:latin typeface="华文新魏" panose="02010800040101010101" pitchFamily="2" charset="-122"/>
                        <a:ea typeface="华文新魏" panose="02010800040101010101" pitchFamily="2" charset="-122"/>
                      </a:endParaRPr>
                    </a:p>
                  </a:txBody>
                  <a:tcPr/>
                </a:tc>
              </a:tr>
            </a:tbl>
          </a:graphicData>
        </a:graphic>
      </p:graphicFrame>
      <p:grpSp>
        <p:nvGrpSpPr>
          <p:cNvPr id="12" name="组合 26"/>
          <p:cNvGrpSpPr>
            <a:grpSpLocks noChangeAspect="1"/>
          </p:cNvGrpSpPr>
          <p:nvPr/>
        </p:nvGrpSpPr>
        <p:grpSpPr bwMode="auto">
          <a:xfrm>
            <a:off x="2880159" y="3005554"/>
            <a:ext cx="2443163" cy="555625"/>
            <a:chOff x="855540" y="3513439"/>
            <a:chExt cx="1399872" cy="987727"/>
          </a:xfrm>
          <a:scene3d>
            <a:camera prst="orthographicFront">
              <a:rot lat="0" lon="0" rev="0"/>
            </a:camera>
            <a:lightRig rig="balanced" dir="t">
              <a:rot lat="0" lon="0" rev="8700000"/>
            </a:lightRig>
          </a:scene3d>
        </p:grpSpPr>
        <p:sp>
          <p:nvSpPr>
            <p:cNvPr id="13" name="圆角矩形 12"/>
            <p:cNvSpPr/>
            <p:nvPr/>
          </p:nvSpPr>
          <p:spPr>
            <a:xfrm>
              <a:off x="855540" y="3513439"/>
              <a:ext cx="1399872" cy="987727"/>
            </a:xfrm>
            <a:prstGeom prst="roundRect">
              <a:avLst>
                <a:gd name="adj" fmla="val 10568"/>
              </a:avLst>
            </a:prstGeom>
            <a:gradFill>
              <a:gsLst>
                <a:gs pos="0">
                  <a:srgbClr val="E30000"/>
                </a:gs>
                <a:gs pos="100000">
                  <a:srgbClr val="760303"/>
                </a:gs>
              </a:gsLst>
              <a:lin ang="2700000" scaled="0"/>
            </a:gradFill>
            <a:ln w="25400">
              <a:noFill/>
            </a:ln>
            <a:effectLst>
              <a:outerShdw blurRad="44450" dist="27940" dir="5400000" algn="ctr">
                <a:srgbClr val="000000">
                  <a:alpha val="32000"/>
                </a:srgbClr>
              </a:outerShdw>
            </a:effectLst>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buFont typeface="Wingdings" panose="05000000000000000000" pitchFamily="2" charset="2"/>
                <a:buChar char="u"/>
                <a:defRPr/>
              </a:pPr>
              <a:endParaRPr lang="zh-CN" altLang="en-US" sz="1600" b="1">
                <a:solidFill>
                  <a:schemeClr val="bg1"/>
                </a:solidFill>
                <a:effectLst/>
                <a:latin typeface="微软雅黑" panose="020B0503020204020204" pitchFamily="34" charset="-122"/>
                <a:ea typeface="微软雅黑" panose="020B0503020204020204" pitchFamily="34" charset="-122"/>
              </a:endParaRPr>
            </a:p>
          </p:txBody>
        </p:sp>
        <p:sp>
          <p:nvSpPr>
            <p:cNvPr id="14" name="矩形 13"/>
            <p:cNvSpPr>
              <a:spLocks noChangeArrowheads="1"/>
            </p:cNvSpPr>
            <p:nvPr/>
          </p:nvSpPr>
          <p:spPr bwMode="auto">
            <a:xfrm>
              <a:off x="930021" y="3679941"/>
              <a:ext cx="1250910" cy="654722"/>
            </a:xfrm>
            <a:prstGeom prst="rect">
              <a:avLst/>
            </a:prstGeom>
            <a:noFill/>
            <a:ln w="9525">
              <a:noFill/>
              <a:miter lim="800000"/>
            </a:ln>
            <a:effectLst>
              <a:outerShdw blurRad="44450" dist="27940" dir="5400000" algn="ctr">
                <a:srgbClr val="000000">
                  <a:alpha val="32000"/>
                </a:srgbClr>
              </a:outerShdw>
            </a:effectLst>
            <a:sp3d>
              <a:bevelT w="190500" h="38100"/>
            </a:sp3d>
          </p:spPr>
          <p:txBody>
            <a:bodyPr anchor="ctr">
              <a:spAutoFit/>
            </a:bodyPr>
            <a:lstStyle/>
            <a:p>
              <a:pPr algn="ctr" fontAlgn="ctr">
                <a:spcBef>
                  <a:spcPts val="0"/>
                </a:spcBef>
                <a:spcAft>
                  <a:spcPts val="0"/>
                </a:spcAft>
                <a:buClr>
                  <a:srgbClr val="FF0000"/>
                </a:buClr>
                <a:buSzPct val="70000"/>
                <a:defRPr/>
              </a:pPr>
              <a:r>
                <a:rPr kumimoji="1" lang="zh-CN" altLang="en-US" sz="1800" dirty="0">
                  <a:solidFill>
                    <a:schemeClr val="accent4"/>
                  </a:solidFill>
                  <a:effectLst/>
                  <a:latin typeface="微软雅黑" panose="020B0503020204020204" pitchFamily="34" charset="-122"/>
                  <a:ea typeface="微软雅黑" panose="020B0503020204020204" pitchFamily="34" charset="-122"/>
                </a:rPr>
                <a:t>员工年龄偏大</a:t>
              </a:r>
              <a:endParaRPr kumimoji="1" lang="zh-CN" altLang="en-US" sz="1800" dirty="0">
                <a:solidFill>
                  <a:schemeClr val="accent4"/>
                </a:solidFill>
                <a:effectLst/>
                <a:latin typeface="微软雅黑" panose="020B0503020204020204" pitchFamily="34" charset="-122"/>
                <a:ea typeface="微软雅黑" panose="020B0503020204020204" pitchFamily="34" charset="-122"/>
              </a:endParaRPr>
            </a:p>
          </p:txBody>
        </p:sp>
      </p:grpSp>
      <p:graphicFrame>
        <p:nvGraphicFramePr>
          <p:cNvPr id="2" name="表格 1"/>
          <p:cNvGraphicFramePr/>
          <p:nvPr/>
        </p:nvGraphicFramePr>
        <p:xfrm>
          <a:off x="2343785" y="95250"/>
          <a:ext cx="2406015" cy="487680"/>
        </p:xfrm>
        <a:graphic>
          <a:graphicData uri="http://schemas.openxmlformats.org/drawingml/2006/table">
            <a:tbl>
              <a:tblPr firstRow="1" bandRow="1">
                <a:tableStyleId>{5C22544A-7EE6-4342-B048-85BDC9FD1C3A}</a:tableStyleId>
              </a:tblPr>
              <a:tblGrid>
                <a:gridCol w="2406015"/>
              </a:tblGrid>
              <a:tr h="381000">
                <a:tc>
                  <a:txBody>
                    <a:bodyPr/>
                    <a:lstStyle/>
                    <a:p>
                      <a:pPr>
                        <a:buNone/>
                      </a:pPr>
                      <a:r>
                        <a:rPr lang="en-US" altLang="zh-CN" sz="2600" dirty="0">
                          <a:solidFill>
                            <a:srgbClr val="FF0000"/>
                          </a:solidFill>
                          <a:latin typeface="微软雅黑" panose="020B0503020204020204" pitchFamily="34" charset="-122"/>
                          <a:ea typeface="微软雅黑" panose="020B0503020204020204" pitchFamily="34" charset="-122"/>
                        </a:rPr>
                        <a:t>2.1  </a:t>
                      </a:r>
                      <a:r>
                        <a:rPr lang="zh-CN" altLang="en-US" sz="2600" dirty="0">
                          <a:solidFill>
                            <a:srgbClr val="FF0000"/>
                          </a:solidFill>
                          <a:latin typeface="微软雅黑" panose="020B0503020204020204" pitchFamily="34" charset="-122"/>
                          <a:ea typeface="微软雅黑" panose="020B0503020204020204" pitchFamily="34" charset="-122"/>
                        </a:rPr>
                        <a:t>用工对象</a:t>
                      </a:r>
                      <a:endParaRPr lang="zh-CN" altLang="en-US" sz="2600" dirty="0">
                        <a:solidFill>
                          <a:srgbClr val="FF0000"/>
                        </a:solidFill>
                        <a:latin typeface="微软雅黑" panose="020B0503020204020204" pitchFamily="34" charset="-122"/>
                        <a:ea typeface="微软雅黑" panose="020B0503020204020204" pitchFamily="34" charset="-122"/>
                      </a:endParaRPr>
                    </a:p>
                  </a:txBody>
                  <a:tcPr>
                    <a:noFill/>
                  </a:tcPr>
                </a:tc>
              </a:tr>
            </a:tbl>
          </a:graphicData>
        </a:graphic>
      </p:graphicFrame>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 name="Rectangle 61"/>
          <p:cNvSpPr>
            <a:spLocks noChangeArrowheads="1"/>
          </p:cNvSpPr>
          <p:nvPr/>
        </p:nvSpPr>
        <p:spPr bwMode="gray">
          <a:xfrm>
            <a:off x="2290762" y="634351"/>
            <a:ext cx="3975735" cy="583565"/>
          </a:xfrm>
          <a:prstGeom prst="rect">
            <a:avLst/>
          </a:prstGeom>
          <a:noFill/>
          <a:ln>
            <a:noFill/>
          </a:ln>
          <a:effectLst/>
        </p:spPr>
        <p:txBody>
          <a:bodyPr wrap="square">
            <a:spAutoFit/>
          </a:bodyPr>
          <a:lstStyle/>
          <a:p>
            <a:pPr marL="0" marR="0" lvl="0" indent="0" algn="ctr" defTabSz="914400" eaLnBrk="1" fontAlgn="auto" latinLnBrk="0" hangingPunct="1">
              <a:lnSpc>
                <a:spcPct val="100000"/>
              </a:lnSpc>
              <a:spcBef>
                <a:spcPct val="50000"/>
              </a:spcBef>
              <a:spcAft>
                <a:spcPts val="0"/>
              </a:spcAft>
              <a:buClr>
                <a:srgbClr val="1F3F5F"/>
              </a:buClr>
              <a:buSzTx/>
              <a:buFontTx/>
              <a:buNone/>
              <a:defRPr/>
            </a:pPr>
            <a:r>
              <a:rPr kumimoji="0" lang="en-US" altLang="zh-CN" sz="3200" b="1" i="0" u="none" strike="noStrike" kern="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华文新魏" panose="02010800040101010101" pitchFamily="2" charset="-122"/>
              </a:rPr>
              <a:t>2.2 </a:t>
            </a:r>
            <a:r>
              <a:rPr kumimoji="0" lang="zh-CN" altLang="en-US" sz="3200" b="1" i="0" u="none" strike="noStrike" kern="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华文新魏" panose="02010800040101010101" pitchFamily="2" charset="-122"/>
              </a:rPr>
              <a:t>管理方面</a:t>
            </a:r>
            <a:r>
              <a:rPr kumimoji="0" lang="en-US" altLang="zh-CN" sz="3200" b="1" i="0" u="none" strike="noStrike" kern="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华文新魏" panose="02010800040101010101" pitchFamily="2" charset="-122"/>
              </a:rPr>
              <a:t> </a:t>
            </a:r>
            <a:r>
              <a:rPr kumimoji="0" lang="en-US" altLang="zh-CN" sz="32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rPr>
              <a:t>  </a:t>
            </a:r>
            <a:endParaRPr kumimoji="0" lang="zh-CN" altLang="en-US" sz="32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4" name="表格 3"/>
          <p:cNvGraphicFramePr/>
          <p:nvPr/>
        </p:nvGraphicFramePr>
        <p:xfrm>
          <a:off x="231140" y="4105910"/>
          <a:ext cx="8754745" cy="640080"/>
        </p:xfrm>
        <a:graphic>
          <a:graphicData uri="http://schemas.openxmlformats.org/drawingml/2006/table">
            <a:tbl>
              <a:tblPr firstRow="1" bandRow="1">
                <a:tableStyleId>{5C22544A-7EE6-4342-B048-85BDC9FD1C3A}</a:tableStyleId>
              </a:tblPr>
              <a:tblGrid>
                <a:gridCol w="8754745"/>
              </a:tblGrid>
              <a:tr h="640080">
                <a:tc>
                  <a:txBody>
                    <a:bodyPr/>
                    <a:lstStyle/>
                    <a:p>
                      <a:pPr>
                        <a:buNone/>
                      </a:pPr>
                      <a:endParaRPr lang="en-US" sz="1800" b="0">
                        <a:solidFill>
                          <a:srgbClr val="FF0000"/>
                        </a:solidFill>
                        <a:sym typeface="+mn-ea"/>
                      </a:endParaRPr>
                    </a:p>
                  </a:txBody>
                  <a:tcPr>
                    <a:lnL>
                      <a:noFill/>
                    </a:lnL>
                    <a:lnR>
                      <a:noFill/>
                    </a:lnR>
                    <a:lnT>
                      <a:noFill/>
                    </a:lnT>
                    <a:lnB>
                      <a:noFill/>
                    </a:lnB>
                    <a:lnTlToBr>
                      <a:noFill/>
                    </a:lnTlToBr>
                    <a:lnBlToTr>
                      <a:noFill/>
                    </a:lnBlToTr>
                    <a:noFill/>
                  </a:tcPr>
                </a:tc>
              </a:tr>
            </a:tbl>
          </a:graphicData>
        </a:graphic>
      </p:graphicFrame>
      <p:sp>
        <p:nvSpPr>
          <p:cNvPr id="8" name="文本框 7"/>
          <p:cNvSpPr txBox="1"/>
          <p:nvPr/>
        </p:nvSpPr>
        <p:spPr>
          <a:xfrm>
            <a:off x="594995" y="1305560"/>
            <a:ext cx="7367270" cy="2306955"/>
          </a:xfrm>
          <a:prstGeom prst="rect">
            <a:avLst/>
          </a:prstGeom>
          <a:noFill/>
        </p:spPr>
        <p:txBody>
          <a:bodyPr wrap="square" rtlCol="0" anchor="t">
            <a:spAutoFit/>
          </a:bodyPr>
          <a:lstStyle/>
          <a:p>
            <a:pPr marL="0" marR="0" lvl="0" indent="0" algn="l" defTabSz="914400" rtl="0" eaLnBrk="1" fontAlgn="base" latinLnBrk="0" hangingPunct="1">
              <a:lnSpc>
                <a:spcPct val="100000"/>
              </a:lnSpc>
              <a:spcBef>
                <a:spcPct val="0"/>
              </a:spcBef>
              <a:spcAft>
                <a:spcPct val="0"/>
              </a:spcAft>
              <a:buClrTx/>
              <a:buSzTx/>
              <a:buFontTx/>
              <a:buNone/>
            </a:pPr>
            <a:endParaRPr lang="zh-CN" altLang="zh-CN" sz="2400" b="1" dirty="0">
              <a:ln>
                <a:noFill/>
              </a:ln>
              <a:solidFill>
                <a:schemeClr val="accent1">
                  <a:lumMod val="75000"/>
                </a:schemeClr>
              </a:solidFill>
              <a:latin typeface="仿宋" panose="02010609060101010101" charset="-122"/>
              <a:ea typeface="仿宋" panose="02010609060101010101" charset="-122"/>
              <a:cs typeface="Times New Roman" panose="02020603050405020304" pitchFamily="18" charset="0"/>
              <a:sym typeface="+mn-ea"/>
            </a:endParaRPr>
          </a:p>
          <a:p>
            <a:pPr marL="0" marR="0" lvl="0" indent="0" algn="l" defTabSz="914400" rtl="0" eaLnBrk="1" fontAlgn="base" latinLnBrk="0" hangingPunct="1">
              <a:lnSpc>
                <a:spcPct val="100000"/>
              </a:lnSpc>
              <a:spcBef>
                <a:spcPct val="0"/>
              </a:spcBef>
              <a:spcAft>
                <a:spcPct val="0"/>
              </a:spcAft>
              <a:buClrTx/>
              <a:buSzTx/>
              <a:buFontTx/>
              <a:buNone/>
            </a:pPr>
            <a:r>
              <a:rPr lang="zh-CN" altLang="zh-CN" sz="2400" b="1" dirty="0">
                <a:ln>
                  <a:noFill/>
                </a:ln>
                <a:solidFill>
                  <a:schemeClr val="accent1">
                    <a:lumMod val="75000"/>
                  </a:schemeClr>
                </a:solidFill>
                <a:latin typeface="仿宋" panose="02010609060101010101" charset="-122"/>
                <a:ea typeface="仿宋" panose="02010609060101010101" charset="-122"/>
                <a:cs typeface="Times New Roman" panose="02020603050405020304" pitchFamily="18" charset="0"/>
                <a:sym typeface="+mn-ea"/>
              </a:rPr>
              <a:t>1</a:t>
            </a:r>
            <a:r>
              <a:rPr lang="zh-CN" sz="2400" b="1" dirty="0">
                <a:ln>
                  <a:noFill/>
                </a:ln>
                <a:solidFill>
                  <a:schemeClr val="accent1">
                    <a:lumMod val="75000"/>
                  </a:schemeClr>
                </a:solidFill>
                <a:latin typeface="仿宋" panose="02010609060101010101" charset="-122"/>
                <a:ea typeface="仿宋" panose="02010609060101010101" charset="-122"/>
                <a:cs typeface="Times New Roman" panose="02020603050405020304" pitchFamily="18" charset="0"/>
                <a:sym typeface="+mn-ea"/>
              </a:rPr>
              <a:t>、</a:t>
            </a:r>
            <a:r>
              <a:rPr lang="zh-CN" sz="2400" dirty="0">
                <a:ln>
                  <a:noFill/>
                </a:ln>
                <a:solidFill>
                  <a:schemeClr val="accent1">
                    <a:lumMod val="75000"/>
                  </a:schemeClr>
                </a:solidFill>
                <a:latin typeface="华文新魏" panose="02010800040101010101" pitchFamily="2" charset="-122"/>
                <a:ea typeface="华文新魏" panose="02010800040101010101" pitchFamily="2" charset="-122"/>
                <a:cs typeface="华文新魏" panose="02010800040101010101" pitchFamily="2" charset="-122"/>
                <a:sym typeface="+mn-ea"/>
              </a:rPr>
              <a:t>投入的精力不足，未能贯彻落实对员工的教育。</a:t>
            </a:r>
            <a:endParaRPr kumimoji="0" lang="zh-CN" sz="2400" i="0" u="none" strike="noStrike" cap="none" normalizeH="0" baseline="0" dirty="0">
              <a:ln>
                <a:noFill/>
              </a:ln>
              <a:solidFill>
                <a:schemeClr val="accent1">
                  <a:lumMod val="75000"/>
                </a:schemeClr>
              </a:solidFill>
              <a:latin typeface="华文新魏" panose="02010800040101010101" pitchFamily="2" charset="-122"/>
              <a:ea typeface="华文新魏" panose="02010800040101010101" pitchFamily="2" charset="-122"/>
              <a:cs typeface="华文新魏" panose="0201080004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endParaRPr lang="zh-CN" altLang="zh-CN" sz="2400" dirty="0">
              <a:ln>
                <a:noFill/>
              </a:ln>
              <a:solidFill>
                <a:schemeClr val="accent1">
                  <a:lumMod val="75000"/>
                </a:schemeClr>
              </a:solidFill>
              <a:latin typeface="华文新魏" panose="02010800040101010101" pitchFamily="2" charset="-122"/>
              <a:ea typeface="华文新魏" panose="02010800040101010101" pitchFamily="2" charset="-122"/>
              <a:cs typeface="华文新魏" panose="02010800040101010101" pitchFamily="2" charset="-122"/>
              <a:sym typeface="+mn-ea"/>
            </a:endParaRPr>
          </a:p>
          <a:p>
            <a:pPr marL="0" marR="0" lvl="0" indent="0" algn="l" defTabSz="914400" rtl="0" eaLnBrk="0" fontAlgn="base" latinLnBrk="0" hangingPunct="0">
              <a:lnSpc>
                <a:spcPct val="100000"/>
              </a:lnSpc>
              <a:spcBef>
                <a:spcPct val="0"/>
              </a:spcBef>
              <a:spcAft>
                <a:spcPct val="0"/>
              </a:spcAft>
              <a:buClrTx/>
              <a:buSzTx/>
              <a:buFontTx/>
              <a:buNone/>
            </a:pPr>
            <a:r>
              <a:rPr lang="zh-CN" altLang="zh-CN" sz="2400" dirty="0">
                <a:ln>
                  <a:noFill/>
                </a:ln>
                <a:solidFill>
                  <a:schemeClr val="accent1">
                    <a:lumMod val="75000"/>
                  </a:schemeClr>
                </a:solidFill>
                <a:latin typeface="华文新魏" panose="02010800040101010101" pitchFamily="2" charset="-122"/>
                <a:ea typeface="华文新魏" panose="02010800040101010101" pitchFamily="2" charset="-122"/>
                <a:cs typeface="华文新魏" panose="02010800040101010101" pitchFamily="2" charset="-122"/>
                <a:sym typeface="+mn-ea"/>
              </a:rPr>
              <a:t>2</a:t>
            </a:r>
            <a:r>
              <a:rPr lang="zh-CN" sz="2400" dirty="0">
                <a:ln>
                  <a:noFill/>
                </a:ln>
                <a:solidFill>
                  <a:schemeClr val="accent1">
                    <a:lumMod val="75000"/>
                  </a:schemeClr>
                </a:solidFill>
                <a:latin typeface="华文新魏" panose="02010800040101010101" pitchFamily="2" charset="-122"/>
                <a:ea typeface="华文新魏" panose="02010800040101010101" pitchFamily="2" charset="-122"/>
                <a:cs typeface="华文新魏" panose="02010800040101010101" pitchFamily="2" charset="-122"/>
                <a:sym typeface="+mn-ea"/>
              </a:rPr>
              <a:t>、管理工作不够细致，未能充分调动员工的积极性。</a:t>
            </a:r>
            <a:endParaRPr kumimoji="0" lang="zh-CN" sz="2400" i="0" u="none" strike="noStrike" cap="none" normalizeH="0" baseline="0" dirty="0">
              <a:ln>
                <a:noFill/>
              </a:ln>
              <a:solidFill>
                <a:schemeClr val="accent1">
                  <a:lumMod val="75000"/>
                </a:schemeClr>
              </a:solidFill>
              <a:latin typeface="华文新魏" panose="02010800040101010101" pitchFamily="2" charset="-122"/>
              <a:ea typeface="华文新魏" panose="02010800040101010101" pitchFamily="2" charset="-122"/>
              <a:cs typeface="华文新魏" panose="0201080004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endParaRPr lang="zh-CN" altLang="zh-CN" sz="2400" dirty="0">
              <a:ln>
                <a:noFill/>
              </a:ln>
              <a:solidFill>
                <a:schemeClr val="accent1">
                  <a:lumMod val="75000"/>
                </a:schemeClr>
              </a:solidFill>
              <a:latin typeface="华文新魏" panose="02010800040101010101" pitchFamily="2" charset="-122"/>
              <a:ea typeface="华文新魏" panose="02010800040101010101" pitchFamily="2" charset="-122"/>
              <a:cs typeface="华文新魏" panose="02010800040101010101" pitchFamily="2" charset="-122"/>
              <a:sym typeface="+mn-ea"/>
            </a:endParaRPr>
          </a:p>
          <a:p>
            <a:pPr marL="0" marR="0" lvl="0" indent="0" algn="l" defTabSz="914400" rtl="0" eaLnBrk="0" fontAlgn="base" latinLnBrk="0" hangingPunct="0">
              <a:lnSpc>
                <a:spcPct val="100000"/>
              </a:lnSpc>
              <a:spcBef>
                <a:spcPct val="0"/>
              </a:spcBef>
              <a:spcAft>
                <a:spcPct val="0"/>
              </a:spcAft>
              <a:buClrTx/>
              <a:buSzTx/>
              <a:buFontTx/>
              <a:buNone/>
            </a:pPr>
            <a:r>
              <a:rPr lang="zh-CN" altLang="zh-CN" sz="2400" dirty="0">
                <a:ln>
                  <a:noFill/>
                </a:ln>
                <a:solidFill>
                  <a:schemeClr val="accent1">
                    <a:lumMod val="75000"/>
                  </a:schemeClr>
                </a:solidFill>
                <a:latin typeface="华文新魏" panose="02010800040101010101" pitchFamily="2" charset="-122"/>
                <a:ea typeface="华文新魏" panose="02010800040101010101" pitchFamily="2" charset="-122"/>
                <a:cs typeface="华文新魏" panose="02010800040101010101" pitchFamily="2" charset="-122"/>
                <a:sym typeface="+mn-ea"/>
              </a:rPr>
              <a:t>3</a:t>
            </a:r>
            <a:r>
              <a:rPr lang="zh-CN" sz="2400" dirty="0">
                <a:ln>
                  <a:noFill/>
                </a:ln>
                <a:solidFill>
                  <a:schemeClr val="accent1">
                    <a:lumMod val="75000"/>
                  </a:schemeClr>
                </a:solidFill>
                <a:latin typeface="华文新魏" panose="02010800040101010101" pitchFamily="2" charset="-122"/>
                <a:ea typeface="华文新魏" panose="02010800040101010101" pitchFamily="2" charset="-122"/>
                <a:cs typeface="华文新魏" panose="02010800040101010101" pitchFamily="2" charset="-122"/>
                <a:sym typeface="+mn-ea"/>
              </a:rPr>
              <a:t>、缺乏创新意识，</a:t>
            </a:r>
            <a:r>
              <a:rPr lang="zh-CN" altLang="en-US" sz="2400" dirty="0">
                <a:solidFill>
                  <a:schemeClr val="accent1">
                    <a:lumMod val="75000"/>
                  </a:schemeClr>
                </a:solidFill>
                <a:latin typeface="华文新魏" panose="02010800040101010101" pitchFamily="2" charset="-122"/>
                <a:ea typeface="华文新魏" panose="02010800040101010101" pitchFamily="2" charset="-122"/>
                <a:sym typeface="+mn-ea"/>
              </a:rPr>
              <a:t>特色风味类窗口不够丰富。</a:t>
            </a:r>
            <a:endParaRPr lang="zh-CN" altLang="en-US" sz="2400" dirty="0">
              <a:ln>
                <a:noFill/>
              </a:ln>
              <a:solidFill>
                <a:schemeClr val="accent1">
                  <a:lumMod val="75000"/>
                </a:schemeClr>
              </a:solidFill>
              <a:latin typeface="华文新魏" panose="02010800040101010101" pitchFamily="2" charset="-122"/>
              <a:ea typeface="华文新魏" panose="02010800040101010101" pitchFamily="2" charset="-122"/>
              <a:cs typeface="Times New Roman" panose="02020603050405020304" pitchFamily="18" charset="0"/>
              <a:sym typeface="+mn-ea"/>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cxnSp>
        <p:nvCxnSpPr>
          <p:cNvPr id="105" name="直接连接符 104"/>
          <p:cNvCxnSpPr/>
          <p:nvPr/>
        </p:nvCxnSpPr>
        <p:spPr>
          <a:xfrm flipV="1">
            <a:off x="3635896" y="1635646"/>
            <a:ext cx="0" cy="1924424"/>
          </a:xfrm>
          <a:prstGeom prst="line">
            <a:avLst/>
          </a:prstGeom>
          <a:noFill/>
          <a:ln w="12700" cap="flat" cmpd="sng" algn="ctr">
            <a:solidFill>
              <a:srgbClr val="080808"/>
            </a:solidFill>
            <a:prstDash val="dash"/>
          </a:ln>
          <a:effectLst/>
        </p:spPr>
      </p:cxnSp>
      <p:graphicFrame>
        <p:nvGraphicFramePr>
          <p:cNvPr id="2" name="表格 1"/>
          <p:cNvGraphicFramePr/>
          <p:nvPr/>
        </p:nvGraphicFramePr>
        <p:xfrm>
          <a:off x="6068060" y="3521075"/>
          <a:ext cx="1602105" cy="418465"/>
        </p:xfrm>
        <a:graphic>
          <a:graphicData uri="http://schemas.openxmlformats.org/drawingml/2006/table">
            <a:tbl>
              <a:tblPr firstRow="1" bandRow="1">
                <a:tableStyleId>{5C22544A-7EE6-4342-B048-85BDC9FD1C3A}</a:tableStyleId>
              </a:tblPr>
              <a:tblGrid>
                <a:gridCol w="1602105"/>
              </a:tblGrid>
              <a:tr h="418465">
                <a:tc>
                  <a:txBody>
                    <a:bodyPr/>
                    <a:lstStyle/>
                    <a:p>
                      <a:pPr>
                        <a:buNone/>
                      </a:pPr>
                      <a:endParaRPr lang="zh-CN" altLang="en-US" b="1">
                        <a:solidFill>
                          <a:schemeClr val="tx1"/>
                        </a:solidFill>
                      </a:endParaRPr>
                    </a:p>
                  </a:txBody>
                  <a:tcPr>
                    <a:lnL>
                      <a:noFill/>
                    </a:lnL>
                    <a:lnR>
                      <a:noFill/>
                    </a:lnR>
                    <a:lnT>
                      <a:noFill/>
                    </a:lnT>
                    <a:lnB>
                      <a:noFill/>
                    </a:lnB>
                    <a:lnTlToBr>
                      <a:noFill/>
                    </a:lnTlToBr>
                    <a:lnBlToTr>
                      <a:noFill/>
                    </a:lnBlToTr>
                    <a:noFill/>
                  </a:tcPr>
                </a:tc>
              </a:tr>
            </a:tbl>
          </a:graphicData>
        </a:graphic>
      </p:graphicFrame>
      <p:pic>
        <p:nvPicPr>
          <p:cNvPr id="7" name="图片 6" descr="图片2.png"/>
          <p:cNvPicPr>
            <a:picLocks noChangeAspect="1"/>
          </p:cNvPicPr>
          <p:nvPr>
            <p:custDataLst>
              <p:tags r:id="rId1"/>
            </p:custDataLst>
          </p:nvPr>
        </p:nvPicPr>
        <p:blipFill>
          <a:blip r:embed="rId2"/>
          <a:stretch>
            <a:fillRect/>
          </a:stretch>
        </p:blipFill>
        <p:spPr>
          <a:xfrm>
            <a:off x="1043086" y="1131524"/>
            <a:ext cx="6985439" cy="4059601"/>
          </a:xfrm>
          <a:prstGeom prst="rect">
            <a:avLst/>
          </a:prstGeom>
        </p:spPr>
      </p:pic>
      <p:sp>
        <p:nvSpPr>
          <p:cNvPr id="3" name="Rectangle 61"/>
          <p:cNvSpPr>
            <a:spLocks noChangeArrowheads="1"/>
          </p:cNvSpPr>
          <p:nvPr>
            <p:custDataLst>
              <p:tags r:id="rId3"/>
            </p:custDataLst>
          </p:nvPr>
        </p:nvSpPr>
        <p:spPr bwMode="gray">
          <a:xfrm>
            <a:off x="2421418" y="295898"/>
            <a:ext cx="3975735" cy="583565"/>
          </a:xfrm>
          <a:prstGeom prst="rect">
            <a:avLst/>
          </a:prstGeom>
          <a:noFill/>
          <a:ln>
            <a:noFill/>
          </a:ln>
          <a:effectLst/>
        </p:spPr>
        <p:txBody>
          <a:bodyPr wrap="square">
            <a:spAutoFit/>
          </a:bodyPr>
          <a:lstStyle/>
          <a:p>
            <a:pPr marL="0" marR="0" lvl="0" indent="0" algn="ctr" defTabSz="914400" eaLnBrk="1" fontAlgn="auto" latinLnBrk="0" hangingPunct="1">
              <a:lnSpc>
                <a:spcPct val="100000"/>
              </a:lnSpc>
              <a:spcBef>
                <a:spcPct val="50000"/>
              </a:spcBef>
              <a:spcAft>
                <a:spcPts val="0"/>
              </a:spcAft>
              <a:buClr>
                <a:srgbClr val="1F3F5F"/>
              </a:buClr>
              <a:buSzTx/>
              <a:buFontTx/>
              <a:buNone/>
              <a:defRPr/>
            </a:pPr>
            <a:r>
              <a:rPr kumimoji="0" lang="en-US" altLang="zh-CN" sz="3200" b="1" i="0" u="none" strike="noStrike" kern="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华文新魏" panose="02010800040101010101" pitchFamily="2" charset="-122"/>
              </a:rPr>
              <a:t>2.2.3 </a:t>
            </a:r>
            <a:r>
              <a:rPr kumimoji="0" lang="zh-CN" altLang="en-US" sz="3200" b="1" i="0" u="none" strike="noStrike" kern="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华文新魏" panose="02010800040101010101" pitchFamily="2" charset="-122"/>
              </a:rPr>
              <a:t>需要加强方面</a:t>
            </a:r>
            <a:r>
              <a:rPr kumimoji="0" lang="en-US" altLang="zh-CN" sz="3200" b="1" i="0" u="none" strike="noStrike" kern="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华文新魏" panose="02010800040101010101" pitchFamily="2" charset="-122"/>
              </a:rPr>
              <a:t> </a:t>
            </a:r>
            <a:r>
              <a:rPr kumimoji="0" lang="en-US" altLang="zh-CN" sz="32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rPr>
              <a:t>  </a:t>
            </a:r>
            <a:endParaRPr kumimoji="0" lang="zh-CN" altLang="en-US" sz="32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04" name="TextBox 11"/>
          <p:cNvSpPr txBox="1"/>
          <p:nvPr/>
        </p:nvSpPr>
        <p:spPr>
          <a:xfrm>
            <a:off x="3851922" y="1707654"/>
            <a:ext cx="3518535" cy="1260475"/>
          </a:xfrm>
          <a:prstGeom prst="rect">
            <a:avLst/>
          </a:prstGeom>
          <a:noFill/>
        </p:spPr>
        <p:txBody>
          <a:bodyPr wrap="none" rtlCol="0">
            <a:spAutoFit/>
          </a:bodyPr>
          <a:lstStyle/>
          <a:p>
            <a:pPr marL="0" lvl="1" algn="l" defTabSz="914400" fontAlgn="base">
              <a:spcBef>
                <a:spcPct val="0"/>
              </a:spcBef>
              <a:spcAft>
                <a:spcPct val="0"/>
              </a:spcAft>
            </a:pPr>
            <a:r>
              <a:rPr lang="zh-CN" altLang="en-US" sz="1400" b="1" dirty="0">
                <a:solidFill>
                  <a:srgbClr val="080808"/>
                </a:solidFill>
                <a:latin typeface="微软雅黑" panose="020B0503020204020204" pitchFamily="34" charset="-122"/>
                <a:ea typeface="微软雅黑" panose="020B0503020204020204" pitchFamily="34" charset="-122"/>
              </a:rPr>
              <a:t>         </a:t>
            </a:r>
            <a:r>
              <a:rPr lang="zh-CN" altLang="en-US" sz="4000" b="1" dirty="0">
                <a:solidFill>
                  <a:srgbClr val="080808"/>
                </a:solidFill>
                <a:latin typeface="华文新魏" panose="02010800040101010101" pitchFamily="2" charset="-122"/>
                <a:ea typeface="华文新魏" panose="02010800040101010101" pitchFamily="2" charset="-122"/>
              </a:rPr>
              <a:t>第三部分</a:t>
            </a:r>
            <a:endParaRPr lang="en-US" altLang="zh-CN" sz="2800" b="1" dirty="0">
              <a:solidFill>
                <a:srgbClr val="080808"/>
              </a:solidFill>
              <a:latin typeface="微软雅黑" panose="020B0503020204020204" pitchFamily="34" charset="-122"/>
              <a:ea typeface="微软雅黑" panose="020B0503020204020204" pitchFamily="34" charset="-122"/>
            </a:endParaRPr>
          </a:p>
          <a:p>
            <a:pPr marL="0" algn="l" defTabSz="914400" fontAlgn="base">
              <a:spcBef>
                <a:spcPct val="0"/>
              </a:spcBef>
              <a:spcAft>
                <a:spcPct val="0"/>
              </a:spcAft>
            </a:pPr>
            <a:r>
              <a:rPr lang="en-US" altLang="zh-CN" sz="3600"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sym typeface="+mn-ea"/>
              </a:rPr>
              <a:t>2024</a:t>
            </a:r>
            <a:r>
              <a:rPr lang="zh-CN" altLang="en-US" sz="3600"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sym typeface="+mn-ea"/>
              </a:rPr>
              <a:t>年工作展望</a:t>
            </a:r>
            <a:endParaRPr lang="zh-CN" altLang="en-US" sz="3600" b="1"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sym typeface="+mn-ea"/>
            </a:endParaRPr>
          </a:p>
        </p:txBody>
      </p:sp>
      <p:cxnSp>
        <p:nvCxnSpPr>
          <p:cNvPr id="105" name="直接连接符 104"/>
          <p:cNvCxnSpPr/>
          <p:nvPr/>
        </p:nvCxnSpPr>
        <p:spPr>
          <a:xfrm flipV="1">
            <a:off x="3635896" y="1635646"/>
            <a:ext cx="0" cy="1924424"/>
          </a:xfrm>
          <a:prstGeom prst="line">
            <a:avLst/>
          </a:prstGeom>
          <a:noFill/>
          <a:ln w="12700" cap="flat" cmpd="sng" algn="ctr">
            <a:solidFill>
              <a:srgbClr val="080808"/>
            </a:solidFill>
            <a:prstDash val="dash"/>
          </a:ln>
          <a:effectLst/>
        </p:spPr>
      </p:cxnSp>
      <p:sp>
        <p:nvSpPr>
          <p:cNvPr id="106" name="TextBox 13"/>
          <p:cNvSpPr txBox="1"/>
          <p:nvPr/>
        </p:nvSpPr>
        <p:spPr>
          <a:xfrm>
            <a:off x="2317896" y="3229730"/>
            <a:ext cx="902846" cy="246221"/>
          </a:xfrm>
          <a:prstGeom prst="rect">
            <a:avLst/>
          </a:prstGeom>
          <a:noFill/>
        </p:spPr>
        <p:txBody>
          <a:bodyPr wrap="square" lIns="0" tIns="0" rIns="0" bIns="0" rtlCol="0">
            <a:spAutoFit/>
          </a:bodyPr>
          <a:lstStyle/>
          <a:p>
            <a:pPr defTabSz="914400" fontAlgn="base">
              <a:spcBef>
                <a:spcPct val="0"/>
              </a:spcBef>
              <a:spcAft>
                <a:spcPct val="0"/>
              </a:spcAft>
            </a:pPr>
            <a:r>
              <a:rPr lang="en-US" altLang="zh-CN" sz="1600" dirty="0">
                <a:solidFill>
                  <a:srgbClr val="080808"/>
                </a:solidFill>
                <a:latin typeface="微软雅黑" panose="020B0503020204020204" pitchFamily="34" charset="-122"/>
                <a:ea typeface="微软雅黑" panose="020B0503020204020204" pitchFamily="34" charset="-122"/>
              </a:rPr>
              <a:t>PART 02</a:t>
            </a:r>
            <a:endParaRPr lang="zh-CN" altLang="en-US" sz="1600" dirty="0">
              <a:solidFill>
                <a:srgbClr val="080808"/>
              </a:solidFill>
              <a:latin typeface="微软雅黑" panose="020B0503020204020204" pitchFamily="34" charset="-122"/>
              <a:ea typeface="微软雅黑" panose="020B0503020204020204" pitchFamily="34" charset="-122"/>
            </a:endParaRPr>
          </a:p>
        </p:txBody>
      </p:sp>
      <p:grpSp>
        <p:nvGrpSpPr>
          <p:cNvPr id="107" name="组合 106"/>
          <p:cNvGrpSpPr/>
          <p:nvPr/>
        </p:nvGrpSpPr>
        <p:grpSpPr>
          <a:xfrm>
            <a:off x="2056418" y="1780046"/>
            <a:ext cx="1197175" cy="1197175"/>
            <a:chOff x="304800" y="673100"/>
            <a:chExt cx="4000500" cy="4000500"/>
          </a:xfrm>
          <a:effectLst>
            <a:outerShdw blurRad="444500" dist="2540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09" name="椭圆 10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sp>
        <p:nvSpPr>
          <p:cNvPr id="110" name="TextBox 24"/>
          <p:cNvSpPr txBox="1"/>
          <p:nvPr/>
        </p:nvSpPr>
        <p:spPr>
          <a:xfrm>
            <a:off x="3851910" y="3102610"/>
            <a:ext cx="2444750" cy="428625"/>
          </a:xfrm>
          <a:prstGeom prst="rect">
            <a:avLst/>
          </a:prstGeom>
          <a:noFill/>
        </p:spPr>
        <p:txBody>
          <a:bodyPr wrap="square" lIns="60469" tIns="30235" rIns="60469" bIns="30235" rtlCol="0">
            <a:spAutoFit/>
          </a:bodyPr>
          <a:lstStyle/>
          <a:p>
            <a:pPr defTabSz="914400" fontAlgn="base">
              <a:spcBef>
                <a:spcPct val="0"/>
              </a:spcBef>
              <a:spcAft>
                <a:spcPct val="0"/>
              </a:spcAft>
            </a:pPr>
            <a:r>
              <a:rPr lang="en-US" altLang="zh-CN" sz="2400" dirty="0">
                <a:solidFill>
                  <a:srgbClr val="080808"/>
                </a:solidFill>
                <a:latin typeface="微软雅黑" panose="020B0503020204020204" pitchFamily="34" charset="-122"/>
                <a:ea typeface="微软雅黑" panose="020B0503020204020204" pitchFamily="34" charset="-122"/>
              </a:rPr>
              <a:t>1</a:t>
            </a:r>
            <a:r>
              <a:rPr lang="en-US" altLang="zh-CN" sz="1800" dirty="0">
                <a:solidFill>
                  <a:srgbClr val="080808"/>
                </a:solidFill>
                <a:latin typeface="微软雅黑" panose="020B0503020204020204" pitchFamily="34" charset="-122"/>
                <a:ea typeface="微软雅黑" panose="020B0503020204020204" pitchFamily="34" charset="-122"/>
              </a:rPr>
              <a:t>. </a:t>
            </a:r>
            <a:r>
              <a:rPr lang="zh-CN" altLang="en-US" sz="2400" dirty="0">
                <a:solidFill>
                  <a:srgbClr val="080808"/>
                </a:solidFill>
                <a:latin typeface="华文新魏" panose="02010800040101010101" pitchFamily="2" charset="-122"/>
                <a:ea typeface="华文新魏" panose="02010800040101010101" pitchFamily="2" charset="-122"/>
              </a:rPr>
              <a:t>加强</a:t>
            </a:r>
            <a:r>
              <a:rPr lang="zh-CN" altLang="en-US" sz="2400">
                <a:solidFill>
                  <a:schemeClr val="tx1"/>
                </a:solidFill>
                <a:latin typeface="华文新魏" panose="02010800040101010101" pitchFamily="2" charset="-122"/>
                <a:ea typeface="华文新魏" panose="02010800040101010101" pitchFamily="2" charset="-122"/>
                <a:cs typeface="华文新魏" panose="02010800040101010101" pitchFamily="2" charset="-122"/>
                <a:sym typeface="+mn-ea"/>
              </a:rPr>
              <a:t>安全生产</a:t>
            </a:r>
            <a:endParaRPr lang="zh-CN" altLang="en-US" sz="2400" b="1"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sym typeface="+mn-ea"/>
            </a:endParaRPr>
          </a:p>
        </p:txBody>
      </p:sp>
      <p:sp>
        <p:nvSpPr>
          <p:cNvPr id="116" name="TextBox 13"/>
          <p:cNvSpPr txBox="1"/>
          <p:nvPr/>
        </p:nvSpPr>
        <p:spPr>
          <a:xfrm>
            <a:off x="2264410" y="1972310"/>
            <a:ext cx="1055370" cy="761365"/>
          </a:xfrm>
          <a:prstGeom prst="rect">
            <a:avLst/>
          </a:prstGeom>
          <a:noFill/>
        </p:spPr>
        <p:txBody>
          <a:bodyPr wrap="square" lIns="0" tIns="0" rIns="0" bIns="0" rtlCol="0">
            <a:noAutofit/>
          </a:bodyPr>
          <a:lstStyle/>
          <a:p>
            <a:pPr defTabSz="914400" fontAlgn="base">
              <a:spcBef>
                <a:spcPct val="0"/>
              </a:spcBef>
              <a:spcAft>
                <a:spcPct val="0"/>
              </a:spcAft>
            </a:pPr>
            <a:r>
              <a:rPr lang="en-US" altLang="zh-CN" sz="5000" b="1" dirty="0">
                <a:solidFill>
                  <a:srgbClr val="C00002"/>
                </a:solidFill>
                <a:latin typeface="微软雅黑" panose="020B0503020204020204" pitchFamily="34" charset="-122"/>
                <a:ea typeface="微软雅黑" panose="020B0503020204020204" pitchFamily="34" charset="-122"/>
              </a:rPr>
              <a:t>03</a:t>
            </a:r>
            <a:endParaRPr lang="zh-CN" altLang="en-US" sz="5000" b="1" dirty="0">
              <a:solidFill>
                <a:srgbClr val="C00002"/>
              </a:solidFill>
              <a:latin typeface="微软雅黑" panose="020B0503020204020204" pitchFamily="34" charset="-122"/>
              <a:ea typeface="微软雅黑" panose="020B0503020204020204" pitchFamily="34" charset="-122"/>
            </a:endParaRPr>
          </a:p>
        </p:txBody>
      </p:sp>
      <p:graphicFrame>
        <p:nvGraphicFramePr>
          <p:cNvPr id="2" name="表格 1"/>
          <p:cNvGraphicFramePr/>
          <p:nvPr/>
        </p:nvGraphicFramePr>
        <p:xfrm>
          <a:off x="6068060" y="3521075"/>
          <a:ext cx="1602105" cy="418465"/>
        </p:xfrm>
        <a:graphic>
          <a:graphicData uri="http://schemas.openxmlformats.org/drawingml/2006/table">
            <a:tbl>
              <a:tblPr firstRow="1" bandRow="1">
                <a:tableStyleId>{5C22544A-7EE6-4342-B048-85BDC9FD1C3A}</a:tableStyleId>
              </a:tblPr>
              <a:tblGrid>
                <a:gridCol w="1602105"/>
              </a:tblGrid>
              <a:tr h="418465">
                <a:tc>
                  <a:txBody>
                    <a:bodyPr/>
                    <a:lstStyle/>
                    <a:p>
                      <a:pPr>
                        <a:buNone/>
                      </a:pPr>
                      <a:r>
                        <a:rPr lang="zh-CN" altLang="en-US" b="1">
                          <a:solidFill>
                            <a:schemeClr val="tx1"/>
                          </a:solidFill>
                        </a:rPr>
                        <a:t> </a:t>
                      </a:r>
                      <a:endParaRPr lang="zh-CN" altLang="en-US" b="1">
                        <a:solidFill>
                          <a:schemeClr val="tx1"/>
                        </a:solidFill>
                      </a:endParaRPr>
                    </a:p>
                  </a:txBody>
                  <a:tcPr>
                    <a:lnL>
                      <a:noFill/>
                    </a:lnL>
                    <a:lnR>
                      <a:noFill/>
                    </a:lnR>
                    <a:lnT>
                      <a:noFill/>
                    </a:lnT>
                    <a:lnB>
                      <a:noFill/>
                    </a:lnB>
                    <a:lnTlToBr>
                      <a:noFill/>
                    </a:lnTlToBr>
                    <a:lnBlToTr>
                      <a:noFill/>
                    </a:lnBlToTr>
                    <a:noFill/>
                  </a:tcPr>
                </a:tc>
              </a:tr>
            </a:tbl>
          </a:graphicData>
        </a:graphic>
      </p:graphicFrame>
      <p:sp>
        <p:nvSpPr>
          <p:cNvPr id="3" name="文本框 2"/>
          <p:cNvSpPr txBox="1"/>
          <p:nvPr/>
        </p:nvSpPr>
        <p:spPr>
          <a:xfrm>
            <a:off x="3851910" y="3665855"/>
            <a:ext cx="3288665" cy="658495"/>
          </a:xfrm>
          <a:prstGeom prst="rect">
            <a:avLst/>
          </a:prstGeom>
          <a:noFill/>
        </p:spPr>
        <p:txBody>
          <a:bodyPr wrap="square" rtlCol="0">
            <a:noAutofit/>
          </a:bodyPr>
          <a:lstStyle/>
          <a:p>
            <a:r>
              <a:rPr lang="en-US" altLang="zh-CN" sz="2400">
                <a:latin typeface="华文新魏" panose="02010800040101010101" pitchFamily="2" charset="-122"/>
                <a:ea typeface="华文新魏" panose="02010800040101010101" pitchFamily="2" charset="-122"/>
                <a:cs typeface="华文新魏" panose="02010800040101010101" pitchFamily="2" charset="-122"/>
              </a:rPr>
              <a:t>2.</a:t>
            </a:r>
            <a:r>
              <a:rPr lang="zh-CN" altLang="en-US" sz="2400">
                <a:latin typeface="华文新魏" panose="02010800040101010101" pitchFamily="2" charset="-122"/>
                <a:ea typeface="华文新魏" panose="02010800040101010101" pitchFamily="2" charset="-122"/>
                <a:cs typeface="华文新魏" panose="02010800040101010101" pitchFamily="2" charset="-122"/>
              </a:rPr>
              <a:t>工作计划</a:t>
            </a:r>
            <a:endParaRPr lang="zh-CN" altLang="en-US" sz="2400">
              <a:latin typeface="华文新魏" panose="02010800040101010101" pitchFamily="2" charset="-122"/>
              <a:ea typeface="华文新魏" panose="02010800040101010101" pitchFamily="2" charset="-122"/>
              <a:cs typeface="华文新魏" panose="02010800040101010101" pitchFamily="2" charset="-122"/>
            </a:endParaRPr>
          </a:p>
        </p:txBody>
      </p:sp>
      <p:grpSp>
        <p:nvGrpSpPr>
          <p:cNvPr id="58" name="组合 57"/>
          <p:cNvGrpSpPr/>
          <p:nvPr/>
        </p:nvGrpSpPr>
        <p:grpSpPr>
          <a:xfrm>
            <a:off x="1479278" y="1588447"/>
            <a:ext cx="2045985" cy="0"/>
            <a:chOff x="642551" y="6250862"/>
            <a:chExt cx="2045985" cy="0"/>
          </a:xfrm>
        </p:grpSpPr>
        <p:cxnSp>
          <p:nvCxnSpPr>
            <p:cNvPr id="59" name="直接连接符 58"/>
            <p:cNvCxnSpPr/>
            <p:nvPr>
              <p:custDataLst>
                <p:tags r:id="rId1"/>
              </p:custDataLst>
            </p:nvPr>
          </p:nvCxnSpPr>
          <p:spPr>
            <a:xfrm>
              <a:off x="642551" y="6250862"/>
              <a:ext cx="1495168" cy="0"/>
            </a:xfrm>
            <a:prstGeom prst="line">
              <a:avLst/>
            </a:prstGeom>
            <a:ln w="53975"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custDataLst>
                <p:tags r:id="rId2"/>
              </p:custDataLst>
            </p:nvPr>
          </p:nvCxnSpPr>
          <p:spPr>
            <a:xfrm>
              <a:off x="2261286" y="6250862"/>
              <a:ext cx="44592" cy="0"/>
            </a:xfrm>
            <a:prstGeom prst="line">
              <a:avLst/>
            </a:prstGeom>
            <a:ln w="53975"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custDataLst>
                <p:tags r:id="rId3"/>
              </p:custDataLst>
            </p:nvPr>
          </p:nvCxnSpPr>
          <p:spPr>
            <a:xfrm>
              <a:off x="2433565" y="6250862"/>
              <a:ext cx="254971" cy="0"/>
            </a:xfrm>
            <a:prstGeom prst="line">
              <a:avLst/>
            </a:prstGeom>
            <a:ln w="53975"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graphicFrame>
        <p:nvGraphicFramePr>
          <p:cNvPr id="3" name="表格 2"/>
          <p:cNvGraphicFramePr/>
          <p:nvPr/>
        </p:nvGraphicFramePr>
        <p:xfrm>
          <a:off x="2574925" y="178435"/>
          <a:ext cx="3667760" cy="640080"/>
        </p:xfrm>
        <a:graphic>
          <a:graphicData uri="http://schemas.openxmlformats.org/drawingml/2006/table">
            <a:tbl>
              <a:tblPr firstRow="1" bandRow="1">
                <a:tableStyleId>{5C22544A-7EE6-4342-B048-85BDC9FD1C3A}</a:tableStyleId>
              </a:tblPr>
              <a:tblGrid>
                <a:gridCol w="3667760"/>
              </a:tblGrid>
              <a:tr h="561975">
                <a:tc>
                  <a:txBody>
                    <a:bodyPr/>
                    <a:lstStyle/>
                    <a:p>
                      <a:pPr>
                        <a:buNone/>
                      </a:pPr>
                      <a:r>
                        <a:rPr lang="en-US" altLang="zh-CN" sz="3600">
                          <a:solidFill>
                            <a:srgbClr val="FF0000"/>
                          </a:solidFill>
                          <a:latin typeface="华文新魏" panose="02010800040101010101" pitchFamily="2" charset="-122"/>
                          <a:ea typeface="华文新魏" panose="02010800040101010101" pitchFamily="2" charset="-122"/>
                          <a:cs typeface="华文新魏" panose="02010800040101010101" pitchFamily="2" charset="-122"/>
                        </a:rPr>
                        <a:t>3.1 </a:t>
                      </a:r>
                      <a:r>
                        <a:rPr lang="zh-CN" altLang="en-US" sz="3600">
                          <a:solidFill>
                            <a:srgbClr val="FF0000"/>
                          </a:solidFill>
                          <a:latin typeface="华文新魏" panose="02010800040101010101" pitchFamily="2" charset="-122"/>
                          <a:ea typeface="华文新魏" panose="02010800040101010101" pitchFamily="2" charset="-122"/>
                          <a:cs typeface="华文新魏" panose="02010800040101010101" pitchFamily="2" charset="-122"/>
                          <a:sym typeface="+mn-ea"/>
                        </a:rPr>
                        <a:t>安全生产</a:t>
                      </a:r>
                      <a:endParaRPr lang="zh-CN" altLang="en-US" sz="3600">
                        <a:solidFill>
                          <a:srgbClr val="FF0000"/>
                        </a:solidFill>
                        <a:latin typeface="华文新魏" panose="02010800040101010101" pitchFamily="2" charset="-122"/>
                        <a:ea typeface="华文新魏" panose="02010800040101010101" pitchFamily="2" charset="-122"/>
                        <a:cs typeface="华文新魏" panose="02010800040101010101" pitchFamily="2" charset="-122"/>
                        <a:sym typeface="+mn-ea"/>
                      </a:endParaRPr>
                    </a:p>
                  </a:txBody>
                  <a:tcPr>
                    <a:solidFill>
                      <a:schemeClr val="accent4"/>
                    </a:solidFill>
                  </a:tcPr>
                </a:tc>
              </a:tr>
            </a:tbl>
          </a:graphicData>
        </a:graphic>
      </p:graphicFrame>
      <p:pic>
        <p:nvPicPr>
          <p:cNvPr id="2" name="图片 1"/>
          <p:cNvPicPr>
            <a:picLocks noChangeAspect="1"/>
          </p:cNvPicPr>
          <p:nvPr/>
        </p:nvPicPr>
        <p:blipFill>
          <a:blip r:embed="rId1" cstate="screen"/>
          <a:stretch>
            <a:fillRect/>
          </a:stretch>
        </p:blipFill>
        <p:spPr>
          <a:xfrm>
            <a:off x="4179570" y="1410335"/>
            <a:ext cx="4808855" cy="3535680"/>
          </a:xfrm>
          <a:prstGeom prst="rect">
            <a:avLst/>
          </a:prstGeom>
        </p:spPr>
      </p:pic>
      <p:sp>
        <p:nvSpPr>
          <p:cNvPr id="4" name="右箭头 3"/>
          <p:cNvSpPr/>
          <p:nvPr/>
        </p:nvSpPr>
        <p:spPr>
          <a:xfrm>
            <a:off x="391160" y="3132455"/>
            <a:ext cx="3253105" cy="1813560"/>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a:solidFill>
                  <a:srgbClr val="FF0000"/>
                </a:solidFill>
              </a:rPr>
              <a:t>重点在预防上下功夫</a:t>
            </a:r>
            <a:endParaRPr lang="zh-CN" altLang="en-US" sz="2000">
              <a:solidFill>
                <a:srgbClr val="FF0000"/>
              </a:solidFill>
            </a:endParaRPr>
          </a:p>
        </p:txBody>
      </p:sp>
      <p:sp>
        <p:nvSpPr>
          <p:cNvPr id="5" name="右箭头 4"/>
          <p:cNvSpPr/>
          <p:nvPr/>
        </p:nvSpPr>
        <p:spPr>
          <a:xfrm>
            <a:off x="391795" y="1098550"/>
            <a:ext cx="3252470" cy="1873250"/>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00" dirty="0">
                <a:solidFill>
                  <a:srgbClr val="FF0000"/>
                </a:solidFill>
              </a:rPr>
              <a:t>加强生产设备管理安全</a:t>
            </a:r>
            <a:endParaRPr lang="en-US" altLang="zh-CN" sz="1800" dirty="0">
              <a:solidFill>
                <a:srgbClr val="FF0000"/>
              </a:solidFill>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2200113" y="363220"/>
          <a:ext cx="4398645" cy="640080"/>
        </p:xfrm>
        <a:graphic>
          <a:graphicData uri="http://schemas.openxmlformats.org/drawingml/2006/table">
            <a:tbl>
              <a:tblPr firstRow="1" bandRow="1">
                <a:tableStyleId>{5C22544A-7EE6-4342-B048-85BDC9FD1C3A}</a:tableStyleId>
              </a:tblPr>
              <a:tblGrid>
                <a:gridCol w="4398645"/>
              </a:tblGrid>
              <a:tr h="636270">
                <a:tc>
                  <a:txBody>
                    <a:bodyPr/>
                    <a:lstStyle/>
                    <a:p>
                      <a:pPr algn="ctr" defTabSz="914400" fontAlgn="base">
                        <a:spcBef>
                          <a:spcPct val="0"/>
                        </a:spcBef>
                        <a:spcAft>
                          <a:spcPct val="0"/>
                        </a:spcAft>
                      </a:pPr>
                      <a:r>
                        <a:rPr lang="en-US" altLang="zh-CN" sz="3600" b="1" dirty="0">
                          <a:solidFill>
                            <a:srgbClr val="FF0000"/>
                          </a:solidFill>
                          <a:effectLst>
                            <a:innerShdw blurRad="63500" dist="50800" dir="18900000">
                              <a:prstClr val="black">
                                <a:alpha val="50000"/>
                              </a:prstClr>
                            </a:innerShdw>
                          </a:effectLst>
                          <a:latin typeface="华文新魏" panose="02010800040101010101" pitchFamily="2" charset="-122"/>
                          <a:ea typeface="华文新魏" panose="02010800040101010101" pitchFamily="2" charset="-122"/>
                          <a:sym typeface="+mn-ea"/>
                        </a:rPr>
                        <a:t>3.2</a:t>
                      </a:r>
                      <a:r>
                        <a:rPr lang="zh-CN" altLang="en-US" sz="3600" b="1" dirty="0">
                          <a:solidFill>
                            <a:srgbClr val="FF0000"/>
                          </a:solidFill>
                          <a:effectLst>
                            <a:innerShdw blurRad="63500" dist="50800" dir="18900000">
                              <a:prstClr val="black">
                                <a:alpha val="50000"/>
                              </a:prstClr>
                            </a:innerShdw>
                          </a:effectLst>
                          <a:latin typeface="华文新魏" panose="02010800040101010101" pitchFamily="2" charset="-122"/>
                          <a:ea typeface="华文新魏" panose="02010800040101010101" pitchFamily="2" charset="-122"/>
                          <a:sym typeface="+mn-ea"/>
                        </a:rPr>
                        <a:t>安全生产</a:t>
                      </a:r>
                      <a:endParaRPr lang="zh-CN" altLang="en-US" sz="3600" b="1" dirty="0">
                        <a:solidFill>
                          <a:srgbClr val="FF0000"/>
                        </a:solidFill>
                        <a:effectLst>
                          <a:innerShdw blurRad="63500" dist="50800" dir="18900000">
                            <a:prstClr val="black">
                              <a:alpha val="50000"/>
                            </a:prstClr>
                          </a:innerShdw>
                        </a:effectLst>
                        <a:latin typeface="华文新魏" panose="02010800040101010101" pitchFamily="2" charset="-122"/>
                        <a:ea typeface="华文新魏" panose="02010800040101010101" pitchFamily="2" charset="-122"/>
                        <a:sym typeface="+mn-ea"/>
                      </a:endParaRPr>
                    </a:p>
                  </a:txBody>
                  <a:tcPr>
                    <a:noFill/>
                  </a:tcPr>
                </a:tc>
              </a:tr>
            </a:tbl>
          </a:graphicData>
        </a:graphic>
      </p:graphicFrame>
      <p:sp>
        <p:nvSpPr>
          <p:cNvPr id="7" name="文本框 6"/>
          <p:cNvSpPr txBox="1"/>
          <p:nvPr/>
        </p:nvSpPr>
        <p:spPr>
          <a:xfrm>
            <a:off x="1638935" y="1174115"/>
            <a:ext cx="7268845" cy="516890"/>
          </a:xfrm>
          <a:prstGeom prst="rect">
            <a:avLst/>
          </a:prstGeom>
          <a:noFill/>
          <a:ln w="9525">
            <a:noFill/>
          </a:ln>
        </p:spPr>
        <p:txBody>
          <a:bodyPr wrap="square">
            <a:noAutofit/>
          </a:bodyPr>
          <a:lstStyle/>
          <a:p>
            <a:pPr indent="406400"/>
            <a:r>
              <a:rPr lang="en-US" altLang="zh-CN" sz="2400" b="1" dirty="0">
                <a:solidFill>
                  <a:srgbClr val="003399"/>
                </a:solidFill>
                <a:effectLst>
                  <a:innerShdw blurRad="63500" dist="50800" dir="18900000">
                    <a:prstClr val="black">
                      <a:alpha val="50000"/>
                    </a:prstClr>
                  </a:innerShdw>
                </a:effectLst>
                <a:latin typeface="楷体" panose="02010609060101010101" charset="-122"/>
                <a:ea typeface="楷体" panose="02010609060101010101" charset="-122"/>
                <a:sym typeface="+mn-ea"/>
              </a:rPr>
              <a:t>2023</a:t>
            </a:r>
            <a:r>
              <a:rPr lang="zh-CN" altLang="en-US" sz="2400" b="1" dirty="0">
                <a:solidFill>
                  <a:srgbClr val="003399"/>
                </a:solidFill>
                <a:effectLst>
                  <a:innerShdw blurRad="63500" dist="50800" dir="18900000">
                    <a:prstClr val="black">
                      <a:alpha val="50000"/>
                    </a:prstClr>
                  </a:innerShdw>
                </a:effectLst>
                <a:latin typeface="楷体" panose="02010609060101010101" charset="-122"/>
                <a:ea typeface="楷体" panose="02010609060101010101" charset="-122"/>
                <a:sym typeface="+mn-ea"/>
              </a:rPr>
              <a:t>年关键词：安全、规范、创新</a:t>
            </a:r>
            <a:endParaRPr lang="zh-CN" altLang="en-US" sz="2400" b="1" dirty="0">
              <a:solidFill>
                <a:srgbClr val="003399"/>
              </a:solidFill>
              <a:effectLst>
                <a:innerShdw blurRad="63500" dist="50800" dir="18900000">
                  <a:prstClr val="black">
                    <a:alpha val="50000"/>
                  </a:prstClr>
                </a:innerShdw>
              </a:effectLst>
              <a:latin typeface="楷体" panose="02010609060101010101" charset="-122"/>
              <a:ea typeface="楷体" panose="02010609060101010101" charset="-122"/>
              <a:sym typeface="+mn-ea"/>
            </a:endParaRPr>
          </a:p>
          <a:p>
            <a:pPr indent="406400"/>
            <a:endParaRPr lang="zh-CN" altLang="en-US" sz="2400" b="1">
              <a:solidFill>
                <a:srgbClr val="FF0000"/>
              </a:solidFill>
              <a:ea typeface="宋体" panose="02010600030101010101" pitchFamily="2" charset="-122"/>
            </a:endParaRPr>
          </a:p>
        </p:txBody>
      </p:sp>
      <p:sp>
        <p:nvSpPr>
          <p:cNvPr id="3" name="文本框 2"/>
          <p:cNvSpPr txBox="1"/>
          <p:nvPr/>
        </p:nvSpPr>
        <p:spPr>
          <a:xfrm>
            <a:off x="2286000" y="1861820"/>
            <a:ext cx="4572000" cy="1678940"/>
          </a:xfrm>
          <a:prstGeom prst="rect">
            <a:avLst/>
          </a:prstGeom>
          <a:noFill/>
        </p:spPr>
        <p:txBody>
          <a:bodyPr wrap="square" rtlCol="0" anchor="t">
            <a:noAutofit/>
          </a:bodyPr>
          <a:lstStyle/>
          <a:p>
            <a:pPr>
              <a:lnSpc>
                <a:spcPct val="150000"/>
              </a:lnSpc>
            </a:pPr>
            <a:r>
              <a:rPr lang="en-US" altLang="zh-CN" sz="1600" b="1" dirty="0">
                <a:latin typeface="宋体" panose="02010600030101010101" pitchFamily="2" charset="-122"/>
                <a:ea typeface="宋体" panose="02010600030101010101" pitchFamily="2" charset="-122"/>
                <a:sym typeface="+mn-ea"/>
              </a:rPr>
              <a:t>1</a:t>
            </a:r>
            <a:r>
              <a:rPr lang="zh-CN" altLang="en-US" sz="1600" b="1" dirty="0">
                <a:latin typeface="宋体" panose="02010600030101010101" pitchFamily="2" charset="-122"/>
                <a:ea typeface="宋体" panose="02010600030101010101" pitchFamily="2" charset="-122"/>
                <a:sym typeface="+mn-ea"/>
              </a:rPr>
              <a:t>、提升丁家桥校区食堂保障能力和服务质量。</a:t>
            </a:r>
            <a:endParaRPr lang="en-US" altLang="zh-CN" sz="1600" b="1" dirty="0">
              <a:latin typeface="宋体" panose="02010600030101010101" pitchFamily="2" charset="-122"/>
              <a:ea typeface="宋体" panose="02010600030101010101" pitchFamily="2" charset="-122"/>
            </a:endParaRPr>
          </a:p>
          <a:p>
            <a:pPr>
              <a:lnSpc>
                <a:spcPct val="150000"/>
              </a:lnSpc>
            </a:pPr>
            <a:r>
              <a:rPr lang="en-US" altLang="zh-CN" sz="1600" b="1" dirty="0">
                <a:latin typeface="宋体" panose="02010600030101010101" pitchFamily="2" charset="-122"/>
                <a:ea typeface="宋体" panose="02010600030101010101" pitchFamily="2" charset="-122"/>
                <a:sym typeface="+mn-ea"/>
              </a:rPr>
              <a:t>2</a:t>
            </a:r>
            <a:r>
              <a:rPr lang="zh-CN" altLang="en-US" sz="1600" b="1" dirty="0">
                <a:latin typeface="宋体" panose="02010600030101010101" pitchFamily="2" charset="-122"/>
                <a:ea typeface="宋体" panose="02010600030101010101" pitchFamily="2" charset="-122"/>
                <a:sym typeface="+mn-ea"/>
              </a:rPr>
              <a:t>、继续加强食品安全工作。20</a:t>
            </a:r>
            <a:r>
              <a:rPr lang="en-US" altLang="zh-CN" sz="1600" b="1" dirty="0">
                <a:latin typeface="宋体" panose="02010600030101010101" pitchFamily="2" charset="-122"/>
                <a:ea typeface="宋体" panose="02010600030101010101" pitchFamily="2" charset="-122"/>
                <a:sym typeface="+mn-ea"/>
              </a:rPr>
              <a:t>24</a:t>
            </a:r>
            <a:r>
              <a:rPr lang="zh-CN" altLang="en-US" sz="1600" b="1" dirty="0">
                <a:latin typeface="宋体" panose="02010600030101010101" pitchFamily="2" charset="-122"/>
                <a:ea typeface="宋体" panose="02010600030101010101" pitchFamily="2" charset="-122"/>
                <a:sym typeface="+mn-ea"/>
              </a:rPr>
              <a:t>年，继续把食品安全工作作为食堂管理工作的重中之重，加强源头监控，加大日常卫生安全监管力度，组织员工开展食品安全法的学习，</a:t>
            </a:r>
            <a:r>
              <a:rPr lang="zh-CN" altLang="en-US" sz="1600" b="1" dirty="0">
                <a:latin typeface="宋体" panose="02010600030101010101" pitchFamily="2" charset="-122"/>
                <a:ea typeface="宋体" panose="02010600030101010101" pitchFamily="2" charset="-122"/>
                <a:sym typeface="仿宋_GB2312" pitchFamily="49" charset="-122"/>
              </a:rPr>
              <a:t>以岗位培训与技能展示为依托，激发员工服务育人的自觉性和主动性，提升服务师生的技能和水平。</a:t>
            </a:r>
            <a:endParaRPr lang="zh-CN" altLang="en-US" sz="1600" b="1" dirty="0">
              <a:latin typeface="宋体" panose="02010600030101010101" pitchFamily="2" charset="-122"/>
              <a:ea typeface="宋体" panose="02010600030101010101" pitchFamily="2" charset="-122"/>
              <a:sym typeface="仿宋_GB2312" pitchFamily="49" charset="-122"/>
            </a:endParaRP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3148965" y="407035"/>
          <a:ext cx="2935605" cy="521335"/>
        </p:xfrm>
        <a:graphic>
          <a:graphicData uri="http://schemas.openxmlformats.org/drawingml/2006/table">
            <a:tbl>
              <a:tblPr firstRow="1" bandRow="1">
                <a:tableStyleId>{5C22544A-7EE6-4342-B048-85BDC9FD1C3A}</a:tableStyleId>
              </a:tblPr>
              <a:tblGrid>
                <a:gridCol w="2935605"/>
              </a:tblGrid>
              <a:tr h="521335">
                <a:tc>
                  <a:txBody>
                    <a:bodyPr/>
                    <a:lstStyle/>
                    <a:p>
                      <a:pPr defTabSz="914400" fontAlgn="base">
                        <a:spcBef>
                          <a:spcPct val="0"/>
                        </a:spcBef>
                        <a:spcAft>
                          <a:spcPct val="0"/>
                        </a:spcAft>
                      </a:pPr>
                      <a:r>
                        <a:rPr lang="en-US" altLang="zh-CN" sz="2800" b="1" dirty="0">
                          <a:solidFill>
                            <a:srgbClr val="003399"/>
                          </a:solidFill>
                          <a:effectLst>
                            <a:innerShdw blurRad="63500" dist="50800" dir="18900000">
                              <a:prstClr val="black">
                                <a:alpha val="50000"/>
                              </a:prstClr>
                            </a:innerShdw>
                          </a:effectLst>
                          <a:latin typeface="华文新魏" panose="02010800040101010101" pitchFamily="2" charset="-122"/>
                          <a:ea typeface="华文新魏" panose="02010800040101010101" pitchFamily="2" charset="-122"/>
                          <a:cs typeface="华文新魏" panose="02010800040101010101" pitchFamily="2" charset="-122"/>
                          <a:sym typeface="+mn-ea"/>
                        </a:rPr>
                        <a:t>2024</a:t>
                      </a:r>
                      <a:r>
                        <a:rPr lang="zh-CN" altLang="en-US" sz="2800" b="1" dirty="0">
                          <a:solidFill>
                            <a:srgbClr val="003399"/>
                          </a:solidFill>
                          <a:effectLst>
                            <a:innerShdw blurRad="63500" dist="50800" dir="18900000">
                              <a:prstClr val="black">
                                <a:alpha val="50000"/>
                              </a:prstClr>
                            </a:innerShdw>
                          </a:effectLst>
                          <a:latin typeface="华文新魏" panose="02010800040101010101" pitchFamily="2" charset="-122"/>
                          <a:ea typeface="华文新魏" panose="02010800040101010101" pitchFamily="2" charset="-122"/>
                          <a:cs typeface="华文新魏" panose="02010800040101010101" pitchFamily="2" charset="-122"/>
                          <a:sym typeface="+mn-ea"/>
                        </a:rPr>
                        <a:t>年工作计划</a:t>
                      </a:r>
                      <a:endParaRPr lang="zh-CN" altLang="en-US" sz="2800" b="1" dirty="0">
                        <a:solidFill>
                          <a:srgbClr val="003399"/>
                        </a:solidFill>
                        <a:effectLst>
                          <a:innerShdw blurRad="63500" dist="50800" dir="18900000">
                            <a:prstClr val="black">
                              <a:alpha val="50000"/>
                            </a:prstClr>
                          </a:innerShdw>
                        </a:effectLst>
                        <a:latin typeface="华文新魏" panose="02010800040101010101" pitchFamily="2" charset="-122"/>
                        <a:ea typeface="华文新魏" panose="02010800040101010101" pitchFamily="2" charset="-122"/>
                        <a:cs typeface="华文新魏" panose="02010800040101010101" pitchFamily="2" charset="-122"/>
                        <a:sym typeface="+mn-ea"/>
                      </a:endParaRPr>
                    </a:p>
                  </a:txBody>
                  <a:tc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tcPr>
                </a:tc>
              </a:tr>
            </a:tbl>
          </a:graphicData>
        </a:graphic>
      </p:graphicFrame>
      <p:sp>
        <p:nvSpPr>
          <p:cNvPr id="6" name="文本框 5"/>
          <p:cNvSpPr txBox="1"/>
          <p:nvPr/>
        </p:nvSpPr>
        <p:spPr>
          <a:xfrm>
            <a:off x="5445125" y="1605280"/>
            <a:ext cx="2594610" cy="275590"/>
          </a:xfrm>
          <a:prstGeom prst="rect">
            <a:avLst/>
          </a:prstGeom>
          <a:noFill/>
        </p:spPr>
        <p:txBody>
          <a:bodyPr wrap="square" rtlCol="0">
            <a:spAutoFit/>
          </a:bodyPr>
          <a:lstStyle/>
          <a:p>
            <a:r>
              <a:rPr lang="zh-CN" altLang="en-US" sz="1200"/>
              <a:t>	</a:t>
            </a:r>
            <a:endParaRPr lang="zh-CN" altLang="en-US" sz="1200"/>
          </a:p>
        </p:txBody>
      </p:sp>
      <p:sp>
        <p:nvSpPr>
          <p:cNvPr id="5" name="文本框 4"/>
          <p:cNvSpPr txBox="1"/>
          <p:nvPr/>
        </p:nvSpPr>
        <p:spPr>
          <a:xfrm>
            <a:off x="2286000" y="1083945"/>
            <a:ext cx="4572000" cy="1995170"/>
          </a:xfrm>
          <a:prstGeom prst="rect">
            <a:avLst/>
          </a:prstGeom>
          <a:noFill/>
        </p:spPr>
        <p:txBody>
          <a:bodyPr wrap="square" rtlCol="0" anchor="t">
            <a:noAutofit/>
          </a:bodyPr>
          <a:lstStyle/>
          <a:p>
            <a:endParaRPr lang="zh-CN" altLang="en-US" sz="3000" b="1" dirty="0">
              <a:solidFill>
                <a:srgbClr val="003399"/>
              </a:solidFill>
              <a:effectLst>
                <a:innerShdw blurRad="63500" dist="50800" dir="18900000">
                  <a:prstClr val="black">
                    <a:alpha val="50000"/>
                  </a:prstClr>
                </a:innerShdw>
              </a:effectLst>
              <a:latin typeface="楷体" panose="02010609060101010101" charset="-122"/>
              <a:ea typeface="楷体" panose="02010609060101010101" charset="-122"/>
              <a:sym typeface="+mn-ea"/>
            </a:endParaRPr>
          </a:p>
        </p:txBody>
      </p:sp>
      <p:sp>
        <p:nvSpPr>
          <p:cNvPr id="32" name="横卷形 31"/>
          <p:cNvSpPr/>
          <p:nvPr>
            <p:custDataLst>
              <p:tags r:id="rId2"/>
            </p:custDataLst>
          </p:nvPr>
        </p:nvSpPr>
        <p:spPr>
          <a:xfrm>
            <a:off x="91409" y="928676"/>
            <a:ext cx="8822690" cy="4111625"/>
          </a:xfrm>
          <a:prstGeom prst="horizontalScroll">
            <a:avLst/>
          </a:prstGeom>
          <a:noFill/>
          <a:ln w="127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tLang="zh-CN">
              <a:ln>
                <a:noFill/>
              </a:ln>
              <a:solidFill>
                <a:schemeClr val="tx1"/>
              </a:solidFill>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624205" y="1466215"/>
            <a:ext cx="8289925" cy="2453005"/>
          </a:xfrm>
          <a:prstGeom prst="rect">
            <a:avLst/>
          </a:prstGeom>
          <a:noFill/>
        </p:spPr>
        <p:txBody>
          <a:bodyPr wrap="square" rtlCol="0">
            <a:noAutofit/>
          </a:bodyPr>
          <a:lstStyle/>
          <a:p>
            <a:pPr>
              <a:lnSpc>
                <a:spcPts val="2000"/>
              </a:lnSpc>
            </a:pPr>
            <a:r>
              <a:rPr lang="en-US" altLang="zh-CN" b="1" dirty="0">
                <a:latin typeface="仿宋" panose="02010609060101010101" charset="-122"/>
                <a:ea typeface="仿宋" panose="02010609060101010101" charset="-122"/>
                <a:sym typeface="+mn-ea"/>
              </a:rPr>
              <a:t>1</a:t>
            </a:r>
            <a:r>
              <a:rPr lang="zh-CN" altLang="en-US" b="1" dirty="0">
                <a:latin typeface="仿宋" panose="02010609060101010101" charset="-122"/>
                <a:ea typeface="仿宋" panose="02010609060101010101" charset="-122"/>
                <a:sym typeface="+mn-ea"/>
              </a:rPr>
              <a:t>、</a:t>
            </a:r>
            <a:r>
              <a:rPr lang="zh-CN" altLang="en-US" b="1" dirty="0">
                <a:latin typeface="华文新魏" panose="02010800040101010101" pitchFamily="2" charset="-122"/>
                <a:ea typeface="华文新魏" panose="02010800040101010101" pitchFamily="2" charset="-122"/>
                <a:cs typeface="华文新魏" panose="02010800040101010101" pitchFamily="2" charset="-122"/>
                <a:sym typeface="+mn-ea"/>
              </a:rPr>
              <a:t>优化菜肴结构、品质，多元化服务，提高师生就餐满意度。</a:t>
            </a:r>
            <a:endParaRPr lang="en-US" altLang="zh-CN" b="1" dirty="0">
              <a:latin typeface="华文新魏" panose="02010800040101010101" pitchFamily="2" charset="-122"/>
              <a:ea typeface="华文新魏" panose="02010800040101010101" pitchFamily="2" charset="-122"/>
              <a:cs typeface="华文新魏" panose="02010800040101010101" pitchFamily="2" charset="-122"/>
            </a:endParaRPr>
          </a:p>
          <a:p>
            <a:pPr>
              <a:lnSpc>
                <a:spcPts val="2000"/>
              </a:lnSpc>
            </a:pPr>
            <a:r>
              <a:rPr lang="en-US" altLang="zh-CN" b="1" dirty="0">
                <a:latin typeface="华文新魏" panose="02010800040101010101" pitchFamily="2" charset="-122"/>
                <a:ea typeface="华文新魏" panose="02010800040101010101" pitchFamily="2" charset="-122"/>
                <a:cs typeface="华文新魏" panose="02010800040101010101" pitchFamily="2" charset="-122"/>
                <a:sym typeface="+mn-ea"/>
              </a:rPr>
              <a:t>2</a:t>
            </a:r>
            <a:r>
              <a:rPr lang="zh-CN" altLang="en-US" b="1" dirty="0">
                <a:latin typeface="华文新魏" panose="02010800040101010101" pitchFamily="2" charset="-122"/>
                <a:ea typeface="华文新魏" panose="02010800040101010101" pitchFamily="2" charset="-122"/>
                <a:cs typeface="华文新魏" panose="02010800040101010101" pitchFamily="2" charset="-122"/>
                <a:sym typeface="+mn-ea"/>
              </a:rPr>
              <a:t>、在继续落实推进</a:t>
            </a:r>
            <a:r>
              <a:rPr lang="en-US" altLang="zh-CN" b="1" dirty="0">
                <a:latin typeface="华文新魏" panose="02010800040101010101" pitchFamily="2" charset="-122"/>
                <a:ea typeface="华文新魏" panose="02010800040101010101" pitchFamily="2" charset="-122"/>
                <a:cs typeface="华文新魏" panose="02010800040101010101" pitchFamily="2" charset="-122"/>
                <a:sym typeface="+mn-ea"/>
              </a:rPr>
              <a:t>8S</a:t>
            </a:r>
            <a:r>
              <a:rPr lang="zh-CN" altLang="en-US" b="1" dirty="0">
                <a:latin typeface="华文新魏" panose="02010800040101010101" pitchFamily="2" charset="-122"/>
                <a:ea typeface="华文新魏" panose="02010800040101010101" pitchFamily="2" charset="-122"/>
                <a:cs typeface="华文新魏" panose="02010800040101010101" pitchFamily="2" charset="-122"/>
                <a:sym typeface="+mn-ea"/>
              </a:rPr>
              <a:t>实务现场管理；</a:t>
            </a:r>
            <a:endParaRPr lang="zh-CN" altLang="en-US" b="1" dirty="0">
              <a:latin typeface="华文新魏" panose="02010800040101010101" pitchFamily="2" charset="-122"/>
              <a:ea typeface="华文新魏" panose="02010800040101010101" pitchFamily="2" charset="-122"/>
              <a:cs typeface="华文新魏" panose="02010800040101010101" pitchFamily="2" charset="-122"/>
            </a:endParaRPr>
          </a:p>
          <a:p>
            <a:pPr>
              <a:lnSpc>
                <a:spcPts val="2000"/>
              </a:lnSpc>
            </a:pPr>
            <a:r>
              <a:rPr lang="en-US" altLang="zh-CN" b="1" dirty="0">
                <a:latin typeface="华文新魏" panose="02010800040101010101" pitchFamily="2" charset="-122"/>
                <a:ea typeface="华文新魏" panose="02010800040101010101" pitchFamily="2" charset="-122"/>
                <a:cs typeface="华文新魏" panose="02010800040101010101" pitchFamily="2" charset="-122"/>
                <a:sym typeface="+mn-ea"/>
              </a:rPr>
              <a:t>3</a:t>
            </a:r>
            <a:r>
              <a:rPr lang="zh-CN" altLang="en-US" b="1" dirty="0">
                <a:latin typeface="华文新魏" panose="02010800040101010101" pitchFamily="2" charset="-122"/>
                <a:ea typeface="华文新魏" panose="02010800040101010101" pitchFamily="2" charset="-122"/>
                <a:cs typeface="华文新魏" panose="02010800040101010101" pitchFamily="2" charset="-122"/>
                <a:sym typeface="+mn-ea"/>
              </a:rPr>
              <a:t>、加强食品安全工作。将继续加强源头监控，加大日常卫生安全监管力度，组织员工开展食品卫生知识及专业技能的培训学习；</a:t>
            </a:r>
            <a:endParaRPr lang="en-US" altLang="zh-CN" b="1" dirty="0">
              <a:latin typeface="华文新魏" panose="02010800040101010101" pitchFamily="2" charset="-122"/>
              <a:ea typeface="华文新魏" panose="02010800040101010101" pitchFamily="2" charset="-122"/>
              <a:cs typeface="华文新魏" panose="02010800040101010101" pitchFamily="2" charset="-122"/>
              <a:sym typeface="+mn-ea"/>
            </a:endParaRPr>
          </a:p>
          <a:p>
            <a:pPr>
              <a:lnSpc>
                <a:spcPts val="2000"/>
              </a:lnSpc>
            </a:pPr>
            <a:r>
              <a:rPr lang="en-US" altLang="zh-CN" b="1" dirty="0">
                <a:latin typeface="华文新魏" panose="02010800040101010101" pitchFamily="2" charset="-122"/>
                <a:ea typeface="华文新魏" panose="02010800040101010101" pitchFamily="2" charset="-122"/>
                <a:cs typeface="华文新魏" panose="02010800040101010101" pitchFamily="2" charset="-122"/>
                <a:sym typeface="+mn-ea"/>
              </a:rPr>
              <a:t>4</a:t>
            </a:r>
            <a:r>
              <a:rPr lang="zh-CN" altLang="en-US" b="1" dirty="0">
                <a:latin typeface="华文新魏" panose="02010800040101010101" pitchFamily="2" charset="-122"/>
                <a:ea typeface="华文新魏" panose="02010800040101010101" pitchFamily="2" charset="-122"/>
                <a:cs typeface="华文新魏" panose="02010800040101010101" pitchFamily="2" charset="-122"/>
                <a:sym typeface="+mn-ea"/>
              </a:rPr>
              <a:t>、继续做好服务工作。公司将继续以“生为首位、服务育人”为根本宗旨，不断改进饭菜质量，加强员工</a:t>
            </a:r>
            <a:endParaRPr lang="en-US" altLang="zh-CN" b="1" dirty="0">
              <a:latin typeface="华文新魏" panose="02010800040101010101" pitchFamily="2" charset="-122"/>
              <a:ea typeface="华文新魏" panose="02010800040101010101" pitchFamily="2" charset="-122"/>
              <a:cs typeface="华文新魏" panose="02010800040101010101" pitchFamily="2" charset="-122"/>
            </a:endParaRPr>
          </a:p>
          <a:p>
            <a:pPr>
              <a:lnSpc>
                <a:spcPts val="2000"/>
              </a:lnSpc>
            </a:pPr>
            <a:r>
              <a:rPr lang="en-US" altLang="zh-CN" b="1" dirty="0">
                <a:latin typeface="华文新魏" panose="02010800040101010101" pitchFamily="2" charset="-122"/>
                <a:ea typeface="华文新魏" panose="02010800040101010101" pitchFamily="2" charset="-122"/>
                <a:cs typeface="华文新魏" panose="02010800040101010101" pitchFamily="2" charset="-122"/>
                <a:sym typeface="+mn-ea"/>
              </a:rPr>
              <a:t>   </a:t>
            </a:r>
            <a:r>
              <a:rPr lang="zh-CN" altLang="en-US" b="1" dirty="0">
                <a:latin typeface="华文新魏" panose="02010800040101010101" pitchFamily="2" charset="-122"/>
                <a:ea typeface="华文新魏" panose="02010800040101010101" pitchFamily="2" charset="-122"/>
                <a:cs typeface="华文新魏" panose="02010800040101010101" pitchFamily="2" charset="-122"/>
                <a:sym typeface="+mn-ea"/>
              </a:rPr>
              <a:t>业务技能培训，提高员工的业务水平和服务质量，提升师生对餐厅的满意度；</a:t>
            </a:r>
            <a:endParaRPr lang="en-US" altLang="zh-CN" b="1" dirty="0">
              <a:latin typeface="华文新魏" panose="02010800040101010101" pitchFamily="2" charset="-122"/>
              <a:ea typeface="华文新魏" panose="02010800040101010101" pitchFamily="2" charset="-122"/>
              <a:cs typeface="华文新魏" panose="02010800040101010101" pitchFamily="2" charset="-122"/>
            </a:endParaRPr>
          </a:p>
          <a:p>
            <a:pPr>
              <a:lnSpc>
                <a:spcPts val="2000"/>
              </a:lnSpc>
            </a:pPr>
            <a:r>
              <a:rPr lang="en-US" altLang="zh-CN" b="1" dirty="0">
                <a:latin typeface="华文新魏" panose="02010800040101010101" pitchFamily="2" charset="-122"/>
                <a:ea typeface="华文新魏" panose="02010800040101010101" pitchFamily="2" charset="-122"/>
                <a:cs typeface="华文新魏" panose="02010800040101010101" pitchFamily="2" charset="-122"/>
                <a:sym typeface="+mn-ea"/>
              </a:rPr>
              <a:t>5</a:t>
            </a:r>
            <a:r>
              <a:rPr lang="zh-CN" altLang="en-US" b="1" dirty="0">
                <a:latin typeface="华文新魏" panose="02010800040101010101" pitchFamily="2" charset="-122"/>
                <a:ea typeface="华文新魏" panose="02010800040101010101" pitchFamily="2" charset="-122"/>
                <a:cs typeface="华文新魏" panose="02010800040101010101" pitchFamily="2" charset="-122"/>
                <a:sym typeface="+mn-ea"/>
              </a:rPr>
              <a:t>、完善食品投诉追溯体系，尽可能在第一时间解决学生反映的问题，提高服务质量；</a:t>
            </a:r>
            <a:endParaRPr lang="en-US" altLang="zh-CN" b="1" dirty="0">
              <a:latin typeface="华文新魏" panose="02010800040101010101" pitchFamily="2" charset="-122"/>
              <a:ea typeface="华文新魏" panose="02010800040101010101" pitchFamily="2" charset="-122"/>
              <a:cs typeface="华文新魏" panose="02010800040101010101" pitchFamily="2" charset="-122"/>
            </a:endParaRPr>
          </a:p>
          <a:p>
            <a:pPr>
              <a:lnSpc>
                <a:spcPts val="2000"/>
              </a:lnSpc>
            </a:pPr>
            <a:r>
              <a:rPr lang="en-US" altLang="zh-CN" b="1" dirty="0">
                <a:latin typeface="华文新魏" panose="02010800040101010101" pitchFamily="2" charset="-122"/>
                <a:ea typeface="华文新魏" panose="02010800040101010101" pitchFamily="2" charset="-122"/>
                <a:cs typeface="华文新魏" panose="02010800040101010101" pitchFamily="2" charset="-122"/>
                <a:sym typeface="+mn-ea"/>
              </a:rPr>
              <a:t>6</a:t>
            </a:r>
            <a:r>
              <a:rPr lang="zh-CN" altLang="en-US" b="1" dirty="0">
                <a:latin typeface="华文新魏" panose="02010800040101010101" pitchFamily="2" charset="-122"/>
                <a:ea typeface="华文新魏" panose="02010800040101010101" pitchFamily="2" charset="-122"/>
                <a:cs typeface="华文新魏" panose="02010800040101010101" pitchFamily="2" charset="-122"/>
                <a:sym typeface="+mn-ea"/>
              </a:rPr>
              <a:t>、进一步引进培养人才队伍建设，储备优秀候补人才，做好管理团队建设。同时，组织部分一</a:t>
            </a:r>
            <a:endParaRPr lang="en-US" altLang="zh-CN" b="1" dirty="0">
              <a:latin typeface="华文新魏" panose="02010800040101010101" pitchFamily="2" charset="-122"/>
              <a:ea typeface="华文新魏" panose="02010800040101010101" pitchFamily="2" charset="-122"/>
              <a:cs typeface="华文新魏" panose="02010800040101010101" pitchFamily="2" charset="-122"/>
              <a:sym typeface="+mn-ea"/>
            </a:endParaRPr>
          </a:p>
          <a:p>
            <a:pPr>
              <a:lnSpc>
                <a:spcPts val="2000"/>
              </a:lnSpc>
            </a:pPr>
            <a:r>
              <a:rPr lang="en-US" altLang="zh-CN" b="1" dirty="0">
                <a:latin typeface="华文新魏" panose="02010800040101010101" pitchFamily="2" charset="-122"/>
                <a:ea typeface="华文新魏" panose="02010800040101010101" pitchFamily="2" charset="-122"/>
                <a:cs typeface="华文新魏" panose="02010800040101010101" pitchFamily="2" charset="-122"/>
                <a:sym typeface="+mn-ea"/>
              </a:rPr>
              <a:t>   </a:t>
            </a:r>
            <a:r>
              <a:rPr lang="zh-CN" altLang="en-US" b="1" dirty="0">
                <a:latin typeface="华文新魏" panose="02010800040101010101" pitchFamily="2" charset="-122"/>
                <a:ea typeface="华文新魏" panose="02010800040101010101" pitchFamily="2" charset="-122"/>
                <a:cs typeface="华文新魏" panose="02010800040101010101" pitchFamily="2" charset="-122"/>
                <a:sym typeface="+mn-ea"/>
              </a:rPr>
              <a:t>线员工外出学习、培训，汲取先进经验。</a:t>
            </a:r>
            <a:endParaRPr lang="zh-CN" altLang="en-US" b="1" dirty="0">
              <a:latin typeface="华文新魏" panose="02010800040101010101" pitchFamily="2" charset="-122"/>
              <a:ea typeface="华文新魏" panose="02010800040101010101" pitchFamily="2" charset="-122"/>
              <a:cs typeface="华文新魏" panose="02010800040101010101" pitchFamily="2" charset="-122"/>
              <a:sym typeface="+mn-ea"/>
            </a:endParaRPr>
          </a:p>
          <a:p>
            <a:pPr>
              <a:lnSpc>
                <a:spcPts val="2000"/>
              </a:lnSpc>
            </a:pPr>
            <a:r>
              <a:rPr lang="en-US" altLang="zh-CN" b="1" dirty="0">
                <a:latin typeface="华文新魏" panose="02010800040101010101" pitchFamily="2" charset="-122"/>
                <a:ea typeface="华文新魏" panose="02010800040101010101" pitchFamily="2" charset="-122"/>
                <a:cs typeface="华文新魏" panose="02010800040101010101" pitchFamily="2" charset="-122"/>
                <a:sym typeface="+mn-ea"/>
              </a:rPr>
              <a:t>7</a:t>
            </a:r>
            <a:r>
              <a:rPr lang="zh-CN" altLang="en-US" b="1" dirty="0">
                <a:latin typeface="华文新魏" panose="02010800040101010101" pitchFamily="2" charset="-122"/>
                <a:ea typeface="华文新魏" panose="02010800040101010101" pitchFamily="2" charset="-122"/>
                <a:cs typeface="华文新魏" panose="02010800040101010101" pitchFamily="2" charset="-122"/>
                <a:sym typeface="+mn-ea"/>
              </a:rPr>
              <a:t>、</a:t>
            </a:r>
            <a:r>
              <a:rPr lang="zh-CN" altLang="en-US" b="1">
                <a:solidFill>
                  <a:schemeClr val="tx1"/>
                </a:solidFill>
                <a:latin typeface="华文新魏" panose="02010800040101010101" pitchFamily="2" charset="-122"/>
                <a:ea typeface="华文新魏" panose="02010800040101010101" pitchFamily="2" charset="-122"/>
                <a:cs typeface="华文新魏" panose="02010800040101010101" pitchFamily="2" charset="-122"/>
                <a:sym typeface="+mn-ea"/>
              </a:rPr>
              <a:t>随着疫情防控全面放开，食堂管理不能闭门造车，要走出校门，向优秀的同行学习取经，不断提高服务水平。</a:t>
            </a:r>
            <a:endParaRPr lang="zh-CN" altLang="en-US" b="1">
              <a:solidFill>
                <a:schemeClr val="tx1"/>
              </a:solidFill>
              <a:latin typeface="华文新魏" panose="02010800040101010101" pitchFamily="2" charset="-122"/>
              <a:ea typeface="华文新魏" panose="02010800040101010101" pitchFamily="2" charset="-122"/>
              <a:cs typeface="华文新魏" panose="02010800040101010101" pitchFamily="2" charset="-122"/>
            </a:endParaRPr>
          </a:p>
          <a:p>
            <a:pPr>
              <a:lnSpc>
                <a:spcPts val="2000"/>
              </a:lnSpc>
            </a:pPr>
            <a:endParaRPr lang="zh-CN" altLang="en-US" b="1" dirty="0">
              <a:latin typeface="仿宋" panose="02010609060101010101" charset="-122"/>
              <a:ea typeface="仿宋" panose="02010609060101010101" charset="-122"/>
            </a:endParaRPr>
          </a:p>
          <a:p>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i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graphicFrame>
        <p:nvGraphicFramePr>
          <p:cNvPr id="3" name="表格 2"/>
          <p:cNvGraphicFramePr/>
          <p:nvPr/>
        </p:nvGraphicFramePr>
        <p:xfrm>
          <a:off x="514985" y="1577340"/>
          <a:ext cx="8251190" cy="3291840"/>
        </p:xfrm>
        <a:graphic>
          <a:graphicData uri="http://schemas.openxmlformats.org/drawingml/2006/table">
            <a:tbl>
              <a:tblPr firstRow="1" bandRow="1">
                <a:tableStyleId>{5C22544A-7EE6-4342-B048-85BDC9FD1C3A}</a:tableStyleId>
              </a:tblPr>
              <a:tblGrid>
                <a:gridCol w="8251190"/>
              </a:tblGrid>
              <a:tr h="3291840">
                <a:tc>
                  <a:txBody>
                    <a:bodyPr/>
                    <a:lstStyle/>
                    <a:p>
                      <a:pPr>
                        <a:buNone/>
                      </a:pPr>
                      <a:r>
                        <a:rPr lang="en-US" altLang="zh-CN" dirty="0">
                          <a:solidFill>
                            <a:srgbClr val="47AA5A"/>
                          </a:solidFill>
                        </a:rPr>
                        <a:t>   </a:t>
                      </a:r>
                      <a:r>
                        <a:rPr lang="en-US" altLang="zh-CN" dirty="0">
                          <a:solidFill>
                            <a:schemeClr val="tx1"/>
                          </a:solidFill>
                        </a:rPr>
                        <a:t>    </a:t>
                      </a:r>
                      <a:r>
                        <a:rPr lang="zh-CN" altLang="en-US" b="0"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rPr>
                        <a:t>南京巨百餐饮管理有限公司是一家以文化餐厅为特色的团餐企业。自成立以来专门致力于高校学生和教工食堂的专业餐饮服务、餐饮管理、食堂承包、营养配餐及饮食研发为一体的综合性后勤服务公司。公司坚持以“师生满意、服务育人”为价值导向，以“学校放心、互利双赢”为企业宗旨，以“专业服务、诚信务实、规范管理”为经营理念，以与师生“互动沟通从而产生共识达成共鸣”为提升手段，不断满足和超越客户期望。公司2008年成立以来，先后与多所高校及企事业单位建立了长久的业务合作关系，拥有了优良的企业声誉。</a:t>
                      </a:r>
                      <a:endParaRPr lang="zh-CN" altLang="en-US" b="0"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endParaRPr>
                    </a:p>
                    <a:p>
                      <a:pPr>
                        <a:buNone/>
                      </a:pPr>
                      <a:r>
                        <a:rPr lang="zh-CN" altLang="en-US" b="0"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rPr>
                        <a:t>       先后取得“江苏省高校文明食堂先进单位”、 “江苏省高校后勤协会常务理事单位”、“中国团餐业先进企业”、“江苏省烹饪协会常务理事单位”、“省餐饮行业协会优秀主题餐饮品牌”、“江苏省最具影响力品牌”、“江苏省十佳团膳品牌”“2016省餐协团膳大赛特金奖”“2016中国团餐百强企业””2016中国百家好食堂”</a:t>
                      </a:r>
                      <a:r>
                        <a:rPr lang="en-US" altLang="zh-CN" b="0"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rPr>
                        <a:t>2018</a:t>
                      </a:r>
                      <a:r>
                        <a:rPr lang="zh-CN" altLang="en-US" b="0"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rPr>
                        <a:t>年至</a:t>
                      </a:r>
                      <a:r>
                        <a:rPr lang="en-US" altLang="zh-CN" b="0"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rPr>
                        <a:t>2022</a:t>
                      </a:r>
                      <a:r>
                        <a:rPr lang="zh-CN" altLang="en-US" b="0"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rPr>
                        <a:t>年连续获得</a:t>
                      </a:r>
                      <a:r>
                        <a:rPr lang="en-US" altLang="zh-CN" b="0"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rPr>
                        <a:t>“</a:t>
                      </a:r>
                      <a:r>
                        <a:rPr lang="zh-CN" altLang="en-US" b="0"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rPr>
                        <a:t>江苏好食堂</a:t>
                      </a:r>
                      <a:r>
                        <a:rPr lang="en-US" altLang="zh-CN" b="0"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rPr>
                        <a:t>”</a:t>
                      </a:r>
                      <a:r>
                        <a:rPr lang="zh-CN" altLang="en-US" b="0"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rPr>
                        <a:t>等多项荣誉称号。</a:t>
                      </a:r>
                      <a:endParaRPr lang="zh-CN" altLang="en-US" b="0"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endParaRPr>
                    </a:p>
                  </a:txBody>
                  <a:tcPr marL="0" marR="0" marT="0" marB="0" anchor="b">
                    <a:lnL>
                      <a:noFill/>
                    </a:lnL>
                    <a:lnR>
                      <a:noFill/>
                    </a:lnR>
                    <a:lnT>
                      <a:noFill/>
                    </a:lnT>
                    <a:lnB>
                      <a:noFill/>
                    </a:lnB>
                    <a:lnTlToBr>
                      <a:noFill/>
                    </a:lnTlToBr>
                    <a:lnBlToTr>
                      <a:noFill/>
                    </a:lnBlToTr>
                    <a:noFill/>
                  </a:tcPr>
                </a:tc>
              </a:tr>
            </a:tbl>
          </a:graphicData>
        </a:graphic>
      </p:graphicFrame>
      <p:graphicFrame>
        <p:nvGraphicFramePr>
          <p:cNvPr id="4" name="表格 3"/>
          <p:cNvGraphicFramePr/>
          <p:nvPr/>
        </p:nvGraphicFramePr>
        <p:xfrm>
          <a:off x="2330450" y="339090"/>
          <a:ext cx="4535805" cy="518160"/>
        </p:xfrm>
        <a:graphic>
          <a:graphicData uri="http://schemas.openxmlformats.org/drawingml/2006/table">
            <a:tbl>
              <a:tblPr firstRow="1" bandRow="1">
                <a:tableStyleId>{5C22544A-7EE6-4342-B048-85BDC9FD1C3A}</a:tableStyleId>
              </a:tblPr>
              <a:tblGrid>
                <a:gridCol w="4535805"/>
              </a:tblGrid>
              <a:tr h="402590">
                <a:tc>
                  <a:txBody>
                    <a:bodyPr/>
                    <a:lstStyle/>
                    <a:p>
                      <a:pPr>
                        <a:buNone/>
                      </a:pPr>
                      <a:r>
                        <a:rPr lang="zh-CN" altLang="en-US" sz="2800" b="0">
                          <a:solidFill>
                            <a:schemeClr val="tx1"/>
                          </a:solidFill>
                          <a:latin typeface="华文新魏" panose="02010800040101010101" pitchFamily="2" charset="-122"/>
                          <a:ea typeface="华文新魏" panose="02010800040101010101" pitchFamily="2" charset="-122"/>
                          <a:sym typeface="+mn-ea"/>
                        </a:rPr>
                        <a:t>南京巨百餐饮管理有限公司</a:t>
                      </a:r>
                      <a:endParaRPr lang="zh-CN" altLang="en-US" sz="2800" b="0">
                        <a:solidFill>
                          <a:schemeClr val="tx1"/>
                        </a:solidFill>
                        <a:latin typeface="华文新魏" panose="02010800040101010101" pitchFamily="2" charset="-122"/>
                        <a:ea typeface="华文新魏" panose="02010800040101010101" pitchFamily="2" charset="-122"/>
                        <a:sym typeface="+mn-ea"/>
                      </a:endParaRPr>
                    </a:p>
                  </a:txBody>
                  <a:tcPr>
                    <a:lnL>
                      <a:noFill/>
                    </a:lnL>
                    <a:lnR>
                      <a:noFill/>
                    </a:lnR>
                    <a:lnT>
                      <a:noFill/>
                    </a:lnT>
                    <a:lnB>
                      <a:noFill/>
                    </a:lnB>
                    <a:lnTlToBr>
                      <a:noFill/>
                    </a:lnTlToBr>
                    <a:lnBlToTr>
                      <a:noFill/>
                    </a:lnBlToTr>
                    <a:noFill/>
                  </a:tcPr>
                </a:tc>
              </a:tr>
            </a:tbl>
          </a:graphicData>
        </a:graphic>
      </p:graphicFrame>
      <p:pic>
        <p:nvPicPr>
          <p:cNvPr id="5" name="图片 4"/>
          <p:cNvPicPr>
            <a:picLocks noChangeAspect="1"/>
          </p:cNvPicPr>
          <p:nvPr/>
        </p:nvPicPr>
        <p:blipFill>
          <a:blip r:embed="rId1"/>
          <a:stretch>
            <a:fillRect/>
          </a:stretch>
        </p:blipFill>
        <p:spPr>
          <a:xfrm>
            <a:off x="1280485" y="339090"/>
            <a:ext cx="760095" cy="796290"/>
          </a:xfrm>
          <a:prstGeom prst="rect">
            <a:avLst/>
          </a:prstGeom>
        </p:spPr>
      </p:pic>
    </p:spTree>
  </p:cSld>
  <p:clrMapOvr>
    <a:masterClrMapping/>
  </p:clrMapOvr>
  <p:transition spd="slow" advClick="0" advTm="3000">
    <p:fad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5" name="文本框 14"/>
          <p:cNvSpPr txBox="1"/>
          <p:nvPr/>
        </p:nvSpPr>
        <p:spPr>
          <a:xfrm>
            <a:off x="2628900" y="3263900"/>
            <a:ext cx="184731" cy="300082"/>
          </a:xfrm>
          <a:prstGeom prst="rect">
            <a:avLst/>
          </a:prstGeom>
          <a:noFill/>
        </p:spPr>
        <p:txBody>
          <a:bodyPr wrap="none" rtlCol="0">
            <a:spAutoFit/>
          </a:bodyPr>
          <a:lstStyle/>
          <a:p>
            <a:endParaRPr lang="zh-CN" altLang="en-US" dirty="0"/>
          </a:p>
        </p:txBody>
      </p:sp>
      <p:sp>
        <p:nvSpPr>
          <p:cNvPr id="19" name="圆角矩形 18"/>
          <p:cNvSpPr/>
          <p:nvPr/>
        </p:nvSpPr>
        <p:spPr>
          <a:xfrm>
            <a:off x="1798955" y="3013710"/>
            <a:ext cx="5546090" cy="455295"/>
          </a:xfrm>
          <a:prstGeom prst="roundRect">
            <a:avLst>
              <a:gd name="adj" fmla="val 5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rgbClr val="FFFF00"/>
                </a:solidFill>
                <a:latin typeface="微软雅黑" panose="020B0503020204020204" pitchFamily="34" charset="-122"/>
                <a:ea typeface="微软雅黑" panose="020B0503020204020204" pitchFamily="34" charset="-122"/>
              </a:rPr>
              <a:t>感谢您的观看 </a:t>
            </a:r>
            <a:r>
              <a:rPr lang="en-US" altLang="zh-CN" sz="3200" b="1" dirty="0">
                <a:solidFill>
                  <a:srgbClr val="FFFF00"/>
                </a:solidFill>
                <a:latin typeface="微软雅黑" panose="020B0503020204020204" pitchFamily="34" charset="-122"/>
                <a:ea typeface="微软雅黑" panose="020B0503020204020204" pitchFamily="34" charset="-122"/>
              </a:rPr>
              <a:t>THANK YOU</a:t>
            </a:r>
            <a:endParaRPr lang="zh-CN" altLang="en-US" sz="3200" b="1" dirty="0">
              <a:solidFill>
                <a:srgbClr val="FFFF00"/>
              </a:solidFill>
              <a:latin typeface="微软雅黑" panose="020B0503020204020204" pitchFamily="34" charset="-122"/>
              <a:ea typeface="微软雅黑" panose="020B0503020204020204" pitchFamily="34" charset="-122"/>
            </a:endParaRPr>
          </a:p>
        </p:txBody>
      </p:sp>
      <p:sp useBgFill="1">
        <p:nvSpPr>
          <p:cNvPr id="2" name="圆角矩形 1"/>
          <p:cNvSpPr/>
          <p:nvPr/>
        </p:nvSpPr>
        <p:spPr>
          <a:xfrm>
            <a:off x="360045" y="1348740"/>
            <a:ext cx="8423910" cy="1497330"/>
          </a:xfrm>
          <a:prstGeom prst="roundRect">
            <a:avLst>
              <a:gd name="adj" fmla="val 50000"/>
            </a:avLst>
          </a:prstGeom>
          <a:ln>
            <a:noFill/>
          </a:ln>
          <a:effectLst>
            <a:outerShdw blurRad="50800" dist="50800" dir="5400000" algn="ctr" rotWithShape="0">
              <a:srgbClr val="FFFF00">
                <a:alpha val="10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solidFill>
                <a:srgbClr val="FFFF00"/>
              </a:solidFill>
              <a:sym typeface="+mn-ea"/>
            </a:endParaRPr>
          </a:p>
          <a:p>
            <a:pPr algn="ctr"/>
            <a:r>
              <a:rPr lang="zh-CN" altLang="en-US" sz="6600" dirty="0">
                <a:solidFill>
                  <a:schemeClr val="accent2">
                    <a:lumMod val="50000"/>
                  </a:schemeClr>
                </a:solidFill>
                <a:sym typeface="+mn-ea"/>
              </a:rPr>
              <a:t>祝愿东大明天更美好</a:t>
            </a:r>
            <a:endParaRPr lang="zh-CN" altLang="en-US" sz="6600" dirty="0">
              <a:solidFill>
                <a:schemeClr val="accent2">
                  <a:lumMod val="50000"/>
                </a:schemeClr>
              </a:solidFill>
            </a:endParaRPr>
          </a:p>
          <a:p>
            <a:pPr algn="ctr"/>
            <a:endParaRPr lang="zh-CN" altLang="en-US" sz="6600" b="1" dirty="0">
              <a:solidFill>
                <a:srgbClr val="FFFF00"/>
              </a:solidFill>
              <a:effectLst>
                <a:outerShdw blurRad="50800" dist="50800" dir="5400000" algn="ctr" rotWithShape="0">
                  <a:srgbClr val="000000">
                    <a:alpha val="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grpSp>
        <p:nvGrpSpPr>
          <p:cNvPr id="56" name="组合 55"/>
          <p:cNvGrpSpPr/>
          <p:nvPr/>
        </p:nvGrpSpPr>
        <p:grpSpPr>
          <a:xfrm>
            <a:off x="5983137" y="1708770"/>
            <a:ext cx="1602228" cy="1359398"/>
            <a:chOff x="5553262" y="2638733"/>
            <a:chExt cx="2397222" cy="2093640"/>
          </a:xfrm>
        </p:grpSpPr>
        <p:grpSp>
          <p:nvGrpSpPr>
            <p:cNvPr id="57" name="组合 56"/>
            <p:cNvGrpSpPr/>
            <p:nvPr/>
          </p:nvGrpSpPr>
          <p:grpSpPr>
            <a:xfrm>
              <a:off x="5553262" y="2638733"/>
              <a:ext cx="2397222" cy="2093640"/>
              <a:chOff x="5553262" y="2638733"/>
              <a:chExt cx="2397222" cy="2093640"/>
            </a:xfrm>
          </p:grpSpPr>
          <p:grpSp>
            <p:nvGrpSpPr>
              <p:cNvPr id="59" name="组合 58"/>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6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60" name="Freeform 7"/>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C00002"/>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58" name="TextBox 85"/>
            <p:cNvSpPr txBox="1"/>
            <p:nvPr/>
          </p:nvSpPr>
          <p:spPr>
            <a:xfrm>
              <a:off x="6259489" y="3110169"/>
              <a:ext cx="1273333" cy="995429"/>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03</a:t>
              </a: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1707461" y="1587299"/>
            <a:ext cx="1602228" cy="1359398"/>
            <a:chOff x="1881842" y="2656049"/>
            <a:chExt cx="2397222" cy="2093640"/>
          </a:xfrm>
        </p:grpSpPr>
        <p:grpSp>
          <p:nvGrpSpPr>
            <p:cNvPr id="64" name="组合 63"/>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6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65"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C00002"/>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6" name="TextBox 93"/>
            <p:cNvSpPr txBox="1"/>
            <p:nvPr/>
          </p:nvSpPr>
          <p:spPr>
            <a:xfrm>
              <a:off x="2575311" y="3250047"/>
              <a:ext cx="1157729" cy="995429"/>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01</a:t>
              </a: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3806007" y="1715817"/>
            <a:ext cx="1602228" cy="1359398"/>
            <a:chOff x="3721944" y="3702869"/>
            <a:chExt cx="2397222" cy="2093640"/>
          </a:xfrm>
        </p:grpSpPr>
        <p:grpSp>
          <p:nvGrpSpPr>
            <p:cNvPr id="70" name="组合 69"/>
            <p:cNvGrpSpPr/>
            <p:nvPr/>
          </p:nvGrpSpPr>
          <p:grpSpPr>
            <a:xfrm>
              <a:off x="3721944" y="3702869"/>
              <a:ext cx="2397222" cy="2093640"/>
              <a:chOff x="3721944" y="3702869"/>
              <a:chExt cx="2397222" cy="2093640"/>
            </a:xfrm>
          </p:grpSpPr>
          <p:grpSp>
            <p:nvGrpSpPr>
              <p:cNvPr id="72" name="组合 71"/>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74"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ysClr val="window" lastClr="FFFFFF"/>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75"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ysClr val="window" lastClr="FFFFFF">
                        <a:lumMod val="82000"/>
                        <a:lumOff val="18000"/>
                      </a:sysClr>
                    </a:gs>
                    <a:gs pos="47000">
                      <a:srgbClr val="F5F5F5"/>
                    </a:gs>
                    <a:gs pos="100000">
                      <a:sysClr val="window" lastClr="FFFFFF">
                        <a:lumMod val="95000"/>
                        <a:lumOff val="5000"/>
                      </a:sysClr>
                    </a:gs>
                  </a:gsLst>
                  <a:lin ang="18900000" scaled="0"/>
                </a:gra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73" name="Freeform 7"/>
              <p:cNvSpPr/>
              <p:nvPr/>
            </p:nvSpPr>
            <p:spPr bwMode="auto">
              <a:xfrm>
                <a:off x="4033627" y="3946819"/>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rgbClr val="C00002"/>
              </a:solidFill>
              <a:ln w="7938" cap="flat">
                <a:noFill/>
                <a:prstDash val="solid"/>
                <a:miter lim="800000"/>
              </a:ln>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71" name="TextBox 98"/>
            <p:cNvSpPr txBox="1"/>
            <p:nvPr/>
          </p:nvSpPr>
          <p:spPr>
            <a:xfrm>
              <a:off x="4382515" y="4183862"/>
              <a:ext cx="1220570" cy="995429"/>
            </a:xfrm>
            <a:prstGeom prst="rect">
              <a:avLst/>
            </a:prstGeom>
            <a:noFill/>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defRPr/>
              </a:pPr>
              <a:r>
                <a:rPr kumimoji="0" lang="en-US" altLang="zh-CN" sz="3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02</a:t>
              </a:r>
              <a:endParaRPr kumimoji="0" lang="zh-CN" altLang="en-US" sz="36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83" name="组合 82"/>
          <p:cNvGrpSpPr/>
          <p:nvPr/>
        </p:nvGrpSpPr>
        <p:grpSpPr>
          <a:xfrm>
            <a:off x="3672041" y="3347085"/>
            <a:ext cx="2078355" cy="696166"/>
            <a:chOff x="2187655" y="4627625"/>
            <a:chExt cx="2300949" cy="1072183"/>
          </a:xfrm>
        </p:grpSpPr>
        <p:sp>
          <p:nvSpPr>
            <p:cNvPr id="84" name="TextBox 111"/>
            <p:cNvSpPr txBox="1"/>
            <p:nvPr/>
          </p:nvSpPr>
          <p:spPr>
            <a:xfrm>
              <a:off x="2187655" y="4627625"/>
              <a:ext cx="2300949" cy="693388"/>
            </a:xfrm>
            <a:prstGeom prst="rect">
              <a:avLst/>
            </a:prstGeom>
            <a:noFill/>
          </p:spPr>
          <p:txBody>
            <a:bodyPr wrap="square" rtlCol="0">
              <a:noAutofit/>
            </a:bodyPr>
            <a:lstStyle/>
            <a:p>
              <a:pPr defTabSz="914400" fontAlgn="base">
                <a:spcBef>
                  <a:spcPct val="0"/>
                </a:spcBef>
                <a:spcAft>
                  <a:spcPct val="0"/>
                </a:spcAft>
              </a:pPr>
              <a:r>
                <a:rPr lang="en-US" altLang="zh-CN" sz="1800" dirty="0">
                  <a:latin typeface="华文新魏" panose="02010800040101010101" pitchFamily="2" charset="-122"/>
                  <a:ea typeface="华文新魏" panose="02010800040101010101" pitchFamily="2" charset="-122"/>
                </a:rPr>
                <a:t>2023</a:t>
              </a:r>
              <a:r>
                <a:rPr lang="zh-CN" altLang="en-US" sz="1800" dirty="0">
                  <a:latin typeface="华文新魏" panose="02010800040101010101" pitchFamily="2" charset="-122"/>
                  <a:ea typeface="华文新魏" panose="02010800040101010101" pitchFamily="2" charset="-122"/>
                </a:rPr>
                <a:t>存在的问题</a:t>
              </a:r>
              <a:endParaRPr lang="zh-CN" altLang="en-US" sz="1800" dirty="0">
                <a:latin typeface="华文新魏" panose="02010800040101010101" pitchFamily="2" charset="-122"/>
                <a:ea typeface="华文新魏" panose="02010800040101010101" pitchFamily="2" charset="-122"/>
              </a:endParaRPr>
            </a:p>
          </p:txBody>
        </p:sp>
        <p:sp>
          <p:nvSpPr>
            <p:cNvPr id="85" name="TextBox 112"/>
            <p:cNvSpPr txBox="1"/>
            <p:nvPr/>
          </p:nvSpPr>
          <p:spPr>
            <a:xfrm>
              <a:off x="2419469" y="5322308"/>
              <a:ext cx="1379770" cy="377500"/>
            </a:xfrm>
            <a:prstGeom prst="rect">
              <a:avLst/>
            </a:prstGeom>
            <a:noFill/>
          </p:spPr>
          <p:txBody>
            <a:bodyPr wrap="square" rtlCol="0">
              <a:spAutoFit/>
            </a:bodyPr>
            <a:lstStyle/>
            <a:p>
              <a:pPr defTabSz="914400" fontAlgn="base">
                <a:spcBef>
                  <a:spcPct val="0"/>
                </a:spcBef>
                <a:spcAft>
                  <a:spcPct val="0"/>
                </a:spcAft>
              </a:pPr>
              <a:endParaRPr lang="zh-CN" altLang="en-US" sz="1000" dirty="0">
                <a:latin typeface="微软雅黑" panose="020B0503020204020204" pitchFamily="34" charset="-122"/>
                <a:ea typeface="微软雅黑" panose="020B0503020204020204" pitchFamily="34" charset="-122"/>
              </a:endParaRPr>
            </a:p>
          </p:txBody>
        </p:sp>
      </p:grpSp>
      <p:grpSp>
        <p:nvGrpSpPr>
          <p:cNvPr id="86" name="组合 85"/>
          <p:cNvGrpSpPr/>
          <p:nvPr/>
        </p:nvGrpSpPr>
        <p:grpSpPr>
          <a:xfrm>
            <a:off x="1029970" y="3347085"/>
            <a:ext cx="2921000" cy="476680"/>
            <a:chOff x="4335082" y="2731461"/>
            <a:chExt cx="1672255" cy="734146"/>
          </a:xfrm>
        </p:grpSpPr>
        <p:sp>
          <p:nvSpPr>
            <p:cNvPr id="87" name="TextBox 114"/>
            <p:cNvSpPr txBox="1"/>
            <p:nvPr/>
          </p:nvSpPr>
          <p:spPr>
            <a:xfrm>
              <a:off x="4469440" y="2731461"/>
              <a:ext cx="1537897" cy="567227"/>
            </a:xfrm>
            <a:prstGeom prst="rect">
              <a:avLst/>
            </a:prstGeom>
            <a:noFill/>
          </p:spPr>
          <p:txBody>
            <a:bodyPr wrap="square" rtlCol="0">
              <a:spAutoFit/>
            </a:bodyPr>
            <a:lstStyle/>
            <a:p>
              <a:pPr defTabSz="914400" fontAlgn="base">
                <a:spcBef>
                  <a:spcPct val="0"/>
                </a:spcBef>
                <a:spcAft>
                  <a:spcPct val="0"/>
                </a:spcAft>
              </a:pPr>
              <a:r>
                <a:rPr lang="en-US" altLang="zh-CN" sz="1800" dirty="0">
                  <a:latin typeface="华文新魏" panose="02010800040101010101" pitchFamily="2" charset="-122"/>
                  <a:ea typeface="华文新魏" panose="02010800040101010101" pitchFamily="2" charset="-122"/>
                  <a:cs typeface="华文新魏" panose="02010800040101010101" pitchFamily="2" charset="-122"/>
                </a:rPr>
                <a:t>2023</a:t>
              </a:r>
              <a:r>
                <a:rPr lang="zh-CN" altLang="en-US" sz="1800" dirty="0">
                  <a:latin typeface="华文新魏" panose="02010800040101010101" pitchFamily="2" charset="-122"/>
                  <a:ea typeface="华文新魏" panose="02010800040101010101" pitchFamily="2" charset="-122"/>
                  <a:cs typeface="华文新魏" panose="02010800040101010101" pitchFamily="2" charset="-122"/>
                </a:rPr>
                <a:t>年主要工作汇报</a:t>
              </a:r>
              <a:endParaRPr lang="zh-CN" altLang="en-US" sz="1800" dirty="0">
                <a:latin typeface="华文新魏" panose="02010800040101010101" pitchFamily="2" charset="-122"/>
                <a:ea typeface="华文新魏" panose="02010800040101010101" pitchFamily="2" charset="-122"/>
                <a:cs typeface="华文新魏" panose="02010800040101010101" pitchFamily="2" charset="-122"/>
              </a:endParaRPr>
            </a:p>
          </p:txBody>
        </p:sp>
        <p:sp>
          <p:nvSpPr>
            <p:cNvPr id="88" name="TextBox 115"/>
            <p:cNvSpPr txBox="1"/>
            <p:nvPr/>
          </p:nvSpPr>
          <p:spPr>
            <a:xfrm>
              <a:off x="4335082" y="3111579"/>
              <a:ext cx="1286284" cy="354028"/>
            </a:xfrm>
            <a:prstGeom prst="rect">
              <a:avLst/>
            </a:prstGeom>
            <a:noFill/>
          </p:spPr>
          <p:txBody>
            <a:bodyPr wrap="square" rtlCol="0">
              <a:spAutoFit/>
            </a:bodyPr>
            <a:lstStyle/>
            <a:p>
              <a:pPr defTabSz="914400" fontAlgn="base">
                <a:spcBef>
                  <a:spcPct val="0"/>
                </a:spcBef>
                <a:spcAft>
                  <a:spcPct val="0"/>
                </a:spcAft>
              </a:pPr>
              <a:endParaRPr lang="zh-CN" altLang="en-US" sz="900" dirty="0">
                <a:latin typeface="微软雅黑" panose="020B0503020204020204" pitchFamily="34" charset="-122"/>
                <a:ea typeface="微软雅黑" panose="020B0503020204020204" pitchFamily="34" charset="-122"/>
              </a:endParaRPr>
            </a:p>
          </p:txBody>
        </p:sp>
      </p:grpSp>
      <p:sp>
        <p:nvSpPr>
          <p:cNvPr id="90" name="TextBox 117"/>
          <p:cNvSpPr txBox="1"/>
          <p:nvPr/>
        </p:nvSpPr>
        <p:spPr>
          <a:xfrm>
            <a:off x="5983137" y="3355547"/>
            <a:ext cx="1941195" cy="368300"/>
          </a:xfrm>
          <a:prstGeom prst="rect">
            <a:avLst/>
          </a:prstGeom>
          <a:noFill/>
        </p:spPr>
        <p:txBody>
          <a:bodyPr wrap="square" rtlCol="0">
            <a:spAutoFit/>
          </a:bodyPr>
          <a:lstStyle/>
          <a:p>
            <a:pPr defTabSz="914400" fontAlgn="base">
              <a:spcBef>
                <a:spcPct val="0"/>
              </a:spcBef>
              <a:spcAft>
                <a:spcPct val="0"/>
              </a:spcAft>
            </a:pPr>
            <a:r>
              <a:rPr lang="en-US" altLang="zh-CN" sz="1800" dirty="0">
                <a:latin typeface="华文新魏" panose="02010800040101010101" pitchFamily="2" charset="-122"/>
                <a:ea typeface="华文新魏" panose="02010800040101010101" pitchFamily="2" charset="-122"/>
                <a:cs typeface="华文新魏" panose="02010800040101010101" pitchFamily="2" charset="-122"/>
                <a:sym typeface="+mn-ea"/>
              </a:rPr>
              <a:t>2024</a:t>
            </a:r>
            <a:r>
              <a:rPr lang="zh-CN" altLang="en-US" sz="1800" dirty="0">
                <a:latin typeface="华文新魏" panose="02010800040101010101" pitchFamily="2" charset="-122"/>
                <a:ea typeface="华文新魏" panose="02010800040101010101" pitchFamily="2" charset="-122"/>
                <a:cs typeface="华文新魏" panose="02010800040101010101" pitchFamily="2" charset="-122"/>
                <a:sym typeface="+mn-ea"/>
              </a:rPr>
              <a:t>年工作展望</a:t>
            </a:r>
            <a:endParaRPr lang="zh-CN" altLang="en-US" sz="1800" dirty="0">
              <a:latin typeface="华文新魏" panose="02010800040101010101" pitchFamily="2" charset="-122"/>
              <a:ea typeface="华文新魏" panose="02010800040101010101" pitchFamily="2" charset="-122"/>
              <a:cs typeface="华文新魏" panose="02010800040101010101" pitchFamily="2" charset="-122"/>
            </a:endParaRPr>
          </a:p>
        </p:txBody>
      </p:sp>
      <p:sp>
        <p:nvSpPr>
          <p:cNvPr id="3" name="文本框 2"/>
          <p:cNvSpPr txBox="1"/>
          <p:nvPr/>
        </p:nvSpPr>
        <p:spPr>
          <a:xfrm>
            <a:off x="497290" y="1433066"/>
            <a:ext cx="923330" cy="1506182"/>
          </a:xfrm>
          <a:prstGeom prst="rect">
            <a:avLst/>
          </a:prstGeom>
          <a:noFill/>
        </p:spPr>
        <p:txBody>
          <a:bodyPr vert="eaVert" wrap="none" rtlCol="0">
            <a:spAutoFit/>
          </a:bodyPr>
          <a:lstStyle/>
          <a:p>
            <a:r>
              <a:rPr lang="zh-CN" altLang="en-US" sz="4800" b="1" dirty="0">
                <a:solidFill>
                  <a:schemeClr val="accent1"/>
                </a:solidFill>
                <a:latin typeface="微软雅黑" panose="020B0503020204020204" pitchFamily="34" charset="-122"/>
                <a:ea typeface="微软雅黑" panose="020B0503020204020204" pitchFamily="34" charset="-122"/>
              </a:rPr>
              <a:t>目</a:t>
            </a:r>
            <a:r>
              <a:rPr lang="zh-CN" altLang="en-US" sz="4800" b="1" dirty="0">
                <a:solidFill>
                  <a:srgbClr val="FFFF00"/>
                </a:solidFill>
                <a:latin typeface="微软雅黑" panose="020B0503020204020204" pitchFamily="34" charset="-122"/>
                <a:ea typeface="微软雅黑" panose="020B0503020204020204" pitchFamily="34" charset="-122"/>
              </a:rPr>
              <a:t> </a:t>
            </a:r>
            <a:r>
              <a:rPr lang="zh-CN" altLang="en-US" sz="4800" b="1" dirty="0">
                <a:solidFill>
                  <a:schemeClr val="accent1"/>
                </a:solidFill>
                <a:latin typeface="微软雅黑" panose="020B0503020204020204" pitchFamily="34" charset="-122"/>
                <a:ea typeface="微软雅黑" panose="020B0503020204020204" pitchFamily="34" charset="-122"/>
              </a:rPr>
              <a:t>录</a:t>
            </a:r>
            <a:endParaRPr lang="zh-CN" altLang="en-US" sz="48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04" name="TextBox 11"/>
          <p:cNvSpPr txBox="1"/>
          <p:nvPr/>
        </p:nvSpPr>
        <p:spPr>
          <a:xfrm>
            <a:off x="3785235" y="1127125"/>
            <a:ext cx="4891405" cy="1383665"/>
          </a:xfrm>
          <a:prstGeom prst="rect">
            <a:avLst/>
          </a:prstGeom>
          <a:noFill/>
        </p:spPr>
        <p:txBody>
          <a:bodyPr wrap="square" rtlCol="0">
            <a:spAutoFit/>
          </a:bodyPr>
          <a:lstStyle/>
          <a:p>
            <a:pPr marL="0" lvl="1" defTabSz="914400" fontAlgn="base">
              <a:spcBef>
                <a:spcPct val="0"/>
              </a:spcBef>
              <a:spcAft>
                <a:spcPct val="0"/>
              </a:spcAft>
            </a:pPr>
            <a:r>
              <a:rPr lang="zh-CN" altLang="en-US" sz="1400" b="1" dirty="0">
                <a:solidFill>
                  <a:srgbClr val="080808"/>
                </a:solidFill>
                <a:latin typeface="微软雅黑" panose="020B0503020204020204" pitchFamily="34" charset="-122"/>
                <a:ea typeface="微软雅黑" panose="020B0503020204020204" pitchFamily="34" charset="-122"/>
              </a:rPr>
              <a:t>          </a:t>
            </a:r>
            <a:r>
              <a:rPr lang="zh-CN" altLang="en-US" sz="1400" b="1" dirty="0">
                <a:solidFill>
                  <a:srgbClr val="080808"/>
                </a:solidFill>
                <a:latin typeface="华文新魏" panose="02010800040101010101" pitchFamily="2" charset="-122"/>
                <a:ea typeface="华文新魏" panose="02010800040101010101" pitchFamily="2" charset="-122"/>
                <a:cs typeface="华文新魏" panose="02010800040101010101" pitchFamily="2" charset="-122"/>
              </a:rPr>
              <a:t>     </a:t>
            </a:r>
            <a:r>
              <a:rPr lang="zh-CN" altLang="en-US" sz="4800" b="1" dirty="0">
                <a:solidFill>
                  <a:srgbClr val="080808"/>
                </a:solidFill>
                <a:latin typeface="华文新魏" panose="02010800040101010101" pitchFamily="2" charset="-122"/>
                <a:ea typeface="华文新魏" panose="02010800040101010101" pitchFamily="2" charset="-122"/>
                <a:cs typeface="华文新魏" panose="02010800040101010101" pitchFamily="2" charset="-122"/>
              </a:rPr>
              <a:t>第一部分</a:t>
            </a:r>
            <a:endParaRPr lang="zh-CN" altLang="en-US" sz="2800" b="1" dirty="0">
              <a:solidFill>
                <a:srgbClr val="080808"/>
              </a:solidFill>
              <a:latin typeface="华文新魏" panose="02010800040101010101" pitchFamily="2" charset="-122"/>
              <a:ea typeface="华文新魏" panose="02010800040101010101" pitchFamily="2" charset="-122"/>
              <a:cs typeface="华文新魏" panose="02010800040101010101" pitchFamily="2" charset="-122"/>
            </a:endParaRPr>
          </a:p>
          <a:p>
            <a:pPr marL="0" lvl="1" defTabSz="914400" fontAlgn="base">
              <a:spcBef>
                <a:spcPct val="0"/>
              </a:spcBef>
              <a:spcAft>
                <a:spcPct val="0"/>
              </a:spcAft>
            </a:pPr>
            <a:r>
              <a:rPr lang="en-US" sz="3600"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rPr>
              <a:t>2023</a:t>
            </a:r>
            <a:r>
              <a:rPr lang="zh-CN" altLang="en-US" sz="3600"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rPr>
              <a:t>年工作进展情况</a:t>
            </a:r>
            <a:endParaRPr lang="zh-CN" altLang="en-US" sz="3600"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endParaRPr>
          </a:p>
        </p:txBody>
      </p:sp>
      <p:sp>
        <p:nvSpPr>
          <p:cNvPr id="110" name="TextBox 24"/>
          <p:cNvSpPr txBox="1"/>
          <p:nvPr/>
        </p:nvSpPr>
        <p:spPr>
          <a:xfrm>
            <a:off x="3881755" y="2588895"/>
            <a:ext cx="1819275" cy="613410"/>
          </a:xfrm>
          <a:prstGeom prst="rect">
            <a:avLst/>
          </a:prstGeom>
          <a:noFill/>
        </p:spPr>
        <p:txBody>
          <a:bodyPr wrap="square" lIns="60469" tIns="30235" rIns="60469" bIns="30235" rtlCol="0">
            <a:spAutoFit/>
          </a:bodyPr>
          <a:lstStyle/>
          <a:p>
            <a:pPr defTabSz="914400" fontAlgn="base">
              <a:spcBef>
                <a:spcPct val="0"/>
              </a:spcBef>
              <a:spcAft>
                <a:spcPct val="0"/>
              </a:spcAft>
            </a:pPr>
            <a:r>
              <a:rPr lang="en-US" altLang="zh-CN" sz="2400" dirty="0">
                <a:solidFill>
                  <a:srgbClr val="080808"/>
                </a:solidFill>
                <a:latin typeface="华文新魏" panose="02010800040101010101" pitchFamily="2" charset="-122"/>
                <a:ea typeface="华文新魏" panose="02010800040101010101" pitchFamily="2" charset="-122"/>
                <a:cs typeface="华文新魏" panose="02010800040101010101" pitchFamily="2" charset="-122"/>
              </a:rPr>
              <a:t>1. </a:t>
            </a:r>
            <a:r>
              <a:rPr lang="zh-CN" altLang="en-US" sz="2400" dirty="0">
                <a:solidFill>
                  <a:srgbClr val="080808"/>
                </a:solidFill>
                <a:latin typeface="华文新魏" panose="02010800040101010101" pitchFamily="2" charset="-122"/>
                <a:ea typeface="华文新魏" panose="02010800040101010101" pitchFamily="2" charset="-122"/>
                <a:cs typeface="华文新魏" panose="02010800040101010101" pitchFamily="2" charset="-122"/>
              </a:rPr>
              <a:t>管理理念</a:t>
            </a:r>
            <a:endParaRPr lang="zh-CN" altLang="en-US" sz="1200" dirty="0">
              <a:solidFill>
                <a:srgbClr val="080808"/>
              </a:solidFill>
              <a:latin typeface="华文新魏" panose="02010800040101010101" pitchFamily="2" charset="-122"/>
              <a:ea typeface="华文新魏" panose="02010800040101010101" pitchFamily="2" charset="-122"/>
              <a:cs typeface="华文新魏" panose="02010800040101010101" pitchFamily="2" charset="-122"/>
            </a:endParaRPr>
          </a:p>
          <a:p>
            <a:pPr defTabSz="914400" fontAlgn="base">
              <a:spcBef>
                <a:spcPct val="0"/>
              </a:spcBef>
              <a:spcAft>
                <a:spcPct val="0"/>
              </a:spcAft>
            </a:pPr>
            <a:endParaRPr lang="zh-CN" altLang="en-US" sz="1200" dirty="0">
              <a:solidFill>
                <a:srgbClr val="080808"/>
              </a:solidFill>
              <a:latin typeface="华文新魏" panose="02010800040101010101" pitchFamily="2" charset="-122"/>
              <a:ea typeface="华文新魏" panose="02010800040101010101" pitchFamily="2" charset="-122"/>
              <a:cs typeface="华文新魏" panose="02010800040101010101" pitchFamily="2" charset="-122"/>
            </a:endParaRPr>
          </a:p>
        </p:txBody>
      </p:sp>
      <p:sp>
        <p:nvSpPr>
          <p:cNvPr id="111" name="TextBox 25"/>
          <p:cNvSpPr txBox="1"/>
          <p:nvPr/>
        </p:nvSpPr>
        <p:spPr>
          <a:xfrm>
            <a:off x="3881755" y="2987992"/>
            <a:ext cx="2063750" cy="428625"/>
          </a:xfrm>
          <a:prstGeom prst="rect">
            <a:avLst/>
          </a:prstGeom>
          <a:noFill/>
        </p:spPr>
        <p:txBody>
          <a:bodyPr wrap="square" lIns="60469" tIns="30235" rIns="60469" bIns="30235" rtlCol="0">
            <a:spAutoFit/>
          </a:bodyPr>
          <a:lstStyle/>
          <a:p>
            <a:pPr defTabSz="914400" fontAlgn="base">
              <a:spcBef>
                <a:spcPct val="0"/>
              </a:spcBef>
              <a:spcAft>
                <a:spcPct val="0"/>
              </a:spcAft>
            </a:pPr>
            <a:r>
              <a:rPr lang="en-US" altLang="zh-CN" sz="2400" dirty="0">
                <a:solidFill>
                  <a:srgbClr val="080808"/>
                </a:solidFill>
                <a:latin typeface="华文新魏" panose="02010800040101010101" pitchFamily="2" charset="-122"/>
                <a:ea typeface="华文新魏" panose="02010800040101010101" pitchFamily="2" charset="-122"/>
                <a:cs typeface="华文新魏" panose="02010800040101010101" pitchFamily="2" charset="-122"/>
                <a:sym typeface="+mn-ea"/>
              </a:rPr>
              <a:t>2.</a:t>
            </a:r>
            <a:r>
              <a:rPr lang="zh-CN" altLang="en-US" sz="2400" dirty="0">
                <a:solidFill>
                  <a:srgbClr val="080808"/>
                </a:solidFill>
                <a:latin typeface="华文新魏" panose="02010800040101010101" pitchFamily="2" charset="-122"/>
                <a:ea typeface="华文新魏" panose="02010800040101010101" pitchFamily="2" charset="-122"/>
                <a:cs typeface="华文新魏" panose="02010800040101010101" pitchFamily="2" charset="-122"/>
                <a:sym typeface="+mn-ea"/>
              </a:rPr>
              <a:t>经营状况</a:t>
            </a:r>
            <a:endParaRPr lang="zh-CN" altLang="en-US" sz="2400" dirty="0">
              <a:solidFill>
                <a:srgbClr val="080808"/>
              </a:solidFill>
              <a:latin typeface="华文新魏" panose="02010800040101010101" pitchFamily="2" charset="-122"/>
              <a:ea typeface="华文新魏" panose="02010800040101010101" pitchFamily="2" charset="-122"/>
              <a:cs typeface="华文新魏" panose="02010800040101010101" pitchFamily="2" charset="-122"/>
            </a:endParaRPr>
          </a:p>
        </p:txBody>
      </p:sp>
      <p:sp>
        <p:nvSpPr>
          <p:cNvPr id="112" name="TextBox 26"/>
          <p:cNvSpPr txBox="1"/>
          <p:nvPr/>
        </p:nvSpPr>
        <p:spPr>
          <a:xfrm>
            <a:off x="3881755" y="3451225"/>
            <a:ext cx="1873250" cy="428625"/>
          </a:xfrm>
          <a:prstGeom prst="rect">
            <a:avLst/>
          </a:prstGeom>
          <a:noFill/>
        </p:spPr>
        <p:txBody>
          <a:bodyPr wrap="square" lIns="60469" tIns="30235" rIns="60469" bIns="30235" rtlCol="0">
            <a:spAutoFit/>
          </a:bodyPr>
          <a:lstStyle/>
          <a:p>
            <a:pPr defTabSz="914400" fontAlgn="base">
              <a:spcBef>
                <a:spcPct val="0"/>
              </a:spcBef>
              <a:spcAft>
                <a:spcPct val="0"/>
              </a:spcAft>
            </a:pPr>
            <a:r>
              <a:rPr lang="en-US" altLang="zh-CN" sz="2400" dirty="0">
                <a:solidFill>
                  <a:srgbClr val="080808"/>
                </a:solidFill>
                <a:latin typeface="华文新魏" panose="02010800040101010101" pitchFamily="2" charset="-122"/>
                <a:ea typeface="华文新魏" panose="02010800040101010101" pitchFamily="2" charset="-122"/>
                <a:cs typeface="华文新魏" panose="02010800040101010101" pitchFamily="2" charset="-122"/>
              </a:rPr>
              <a:t>3.</a:t>
            </a:r>
            <a:r>
              <a:rPr lang="zh-CN" altLang="en-US" sz="2400" dirty="0">
                <a:solidFill>
                  <a:srgbClr val="080808"/>
                </a:solidFill>
                <a:latin typeface="华文新魏" panose="02010800040101010101" pitchFamily="2" charset="-122"/>
                <a:ea typeface="华文新魏" panose="02010800040101010101" pitchFamily="2" charset="-122"/>
                <a:cs typeface="华文新魏" panose="02010800040101010101" pitchFamily="2" charset="-122"/>
                <a:sym typeface="+mn-ea"/>
              </a:rPr>
              <a:t>工作内容</a:t>
            </a:r>
            <a:endParaRPr lang="zh-CN" altLang="en-US" sz="2400" dirty="0">
              <a:solidFill>
                <a:srgbClr val="080808"/>
              </a:solidFill>
              <a:latin typeface="华文新魏" panose="02010800040101010101" pitchFamily="2" charset="-122"/>
              <a:ea typeface="华文新魏" panose="02010800040101010101" pitchFamily="2" charset="-122"/>
              <a:cs typeface="华文新魏" panose="02010800040101010101" pitchFamily="2" charset="-122"/>
            </a:endParaRPr>
          </a:p>
        </p:txBody>
      </p:sp>
      <p:grpSp>
        <p:nvGrpSpPr>
          <p:cNvPr id="107" name="组合 106"/>
          <p:cNvGrpSpPr/>
          <p:nvPr/>
        </p:nvGrpSpPr>
        <p:grpSpPr>
          <a:xfrm>
            <a:off x="2133253" y="1881646"/>
            <a:ext cx="1197175" cy="1197175"/>
            <a:chOff x="304800" y="673100"/>
            <a:chExt cx="4000500" cy="4000500"/>
          </a:xfrm>
          <a:effectLst>
            <a:outerShdw blurRad="444500" dist="2540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sp>
          <p:nvSpPr>
            <p:cNvPr id="109" name="椭圆 10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080808"/>
                </a:solidFill>
                <a:effectLst/>
                <a:uLnTx/>
                <a:uFillTx/>
                <a:latin typeface="微软雅黑" panose="020B0503020204020204" pitchFamily="34" charset="-122"/>
                <a:ea typeface="微软雅黑" panose="020B0503020204020204" pitchFamily="34" charset="-122"/>
                <a:cs typeface="+mn-cs"/>
              </a:endParaRPr>
            </a:p>
          </p:txBody>
        </p:sp>
      </p:grpSp>
      <p:cxnSp>
        <p:nvCxnSpPr>
          <p:cNvPr id="105" name="直接连接符 104"/>
          <p:cNvCxnSpPr/>
          <p:nvPr/>
        </p:nvCxnSpPr>
        <p:spPr>
          <a:xfrm flipH="1" flipV="1">
            <a:off x="3660775" y="1335405"/>
            <a:ext cx="5080" cy="2418715"/>
          </a:xfrm>
          <a:prstGeom prst="line">
            <a:avLst/>
          </a:prstGeom>
          <a:noFill/>
          <a:ln w="12700" cap="flat" cmpd="sng" algn="ctr">
            <a:solidFill>
              <a:srgbClr val="080808"/>
            </a:solidFill>
            <a:prstDash val="dash"/>
          </a:ln>
          <a:effectLst/>
        </p:spPr>
      </p:cxnSp>
      <p:graphicFrame>
        <p:nvGraphicFramePr>
          <p:cNvPr id="2" name="表格 1"/>
          <p:cNvGraphicFramePr/>
          <p:nvPr/>
        </p:nvGraphicFramePr>
        <p:xfrm>
          <a:off x="2353945" y="2164080"/>
          <a:ext cx="861695" cy="1165860"/>
        </p:xfrm>
        <a:graphic>
          <a:graphicData uri="http://schemas.openxmlformats.org/drawingml/2006/table">
            <a:tbl>
              <a:tblPr firstRow="1" bandRow="1">
                <a:tableStyleId>{5C22544A-7EE6-4342-B048-85BDC9FD1C3A}</a:tableStyleId>
              </a:tblPr>
              <a:tblGrid>
                <a:gridCol w="861695"/>
              </a:tblGrid>
              <a:tr h="1165860">
                <a:tc>
                  <a:txBody>
                    <a:bodyPr/>
                    <a:lstStyle/>
                    <a:p>
                      <a:pPr defTabSz="914400" fontAlgn="base">
                        <a:spcBef>
                          <a:spcPct val="0"/>
                        </a:spcBef>
                        <a:spcAft>
                          <a:spcPct val="0"/>
                        </a:spcAft>
                      </a:pPr>
                      <a:r>
                        <a:rPr lang="en-US" altLang="zh-CN" sz="3600" dirty="0">
                          <a:solidFill>
                            <a:srgbClr val="C00002"/>
                          </a:solidFill>
                          <a:latin typeface="微软雅黑" panose="020B0503020204020204" pitchFamily="34" charset="-122"/>
                          <a:ea typeface="微软雅黑" panose="020B0503020204020204" pitchFamily="34" charset="-122"/>
                          <a:sym typeface="+mn-ea"/>
                        </a:rPr>
                        <a:t>01</a:t>
                      </a:r>
                      <a:endParaRPr lang="en-US" altLang="zh-CN" sz="3600" b="1">
                        <a:solidFill>
                          <a:srgbClr val="FF0000"/>
                        </a:solidFill>
                      </a:endParaRPr>
                    </a:p>
                  </a:txBody>
                  <a:tcPr>
                    <a:lnL>
                      <a:noFill/>
                    </a:lnL>
                    <a:lnR>
                      <a:noFill/>
                    </a:lnR>
                    <a:lnT>
                      <a:noFill/>
                    </a:lnT>
                    <a:lnB>
                      <a:noFill/>
                    </a:lnB>
                    <a:lnTlToBr>
                      <a:noFill/>
                    </a:lnTlToBr>
                    <a:lnBlToTr>
                      <a:noFill/>
                    </a:lnBlToTr>
                    <a:noFill/>
                  </a:tcPr>
                </a:tc>
              </a:tr>
            </a:tbl>
          </a:graphicData>
        </a:graphic>
      </p:graphicFrame>
      <p:grpSp>
        <p:nvGrpSpPr>
          <p:cNvPr id="58" name="组合 57"/>
          <p:cNvGrpSpPr/>
          <p:nvPr/>
        </p:nvGrpSpPr>
        <p:grpSpPr>
          <a:xfrm>
            <a:off x="1181463" y="1527487"/>
            <a:ext cx="2045985" cy="0"/>
            <a:chOff x="642551" y="6250862"/>
            <a:chExt cx="2045985" cy="0"/>
          </a:xfrm>
        </p:grpSpPr>
        <p:cxnSp>
          <p:nvCxnSpPr>
            <p:cNvPr id="59" name="直接连接符 58"/>
            <p:cNvCxnSpPr/>
            <p:nvPr>
              <p:custDataLst>
                <p:tags r:id="rId1"/>
              </p:custDataLst>
            </p:nvPr>
          </p:nvCxnSpPr>
          <p:spPr>
            <a:xfrm>
              <a:off x="642551" y="6250862"/>
              <a:ext cx="1495168" cy="0"/>
            </a:xfrm>
            <a:prstGeom prst="line">
              <a:avLst/>
            </a:prstGeom>
            <a:ln w="53975"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custDataLst>
                <p:tags r:id="rId2"/>
              </p:custDataLst>
            </p:nvPr>
          </p:nvCxnSpPr>
          <p:spPr>
            <a:xfrm>
              <a:off x="2261286" y="6250862"/>
              <a:ext cx="44592" cy="0"/>
            </a:xfrm>
            <a:prstGeom prst="line">
              <a:avLst/>
            </a:prstGeom>
            <a:ln w="53975"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custDataLst>
                <p:tags r:id="rId3"/>
              </p:custDataLst>
            </p:nvPr>
          </p:nvCxnSpPr>
          <p:spPr>
            <a:xfrm>
              <a:off x="2433565" y="6250862"/>
              <a:ext cx="254971" cy="0"/>
            </a:xfrm>
            <a:prstGeom prst="line">
              <a:avLst/>
            </a:prstGeom>
            <a:ln w="53975"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graphicFrame>
        <p:nvGraphicFramePr>
          <p:cNvPr id="2" name="表格 1"/>
          <p:cNvGraphicFramePr/>
          <p:nvPr/>
        </p:nvGraphicFramePr>
        <p:xfrm>
          <a:off x="2514600" y="412750"/>
          <a:ext cx="4018280" cy="701040"/>
        </p:xfrm>
        <a:graphic>
          <a:graphicData uri="http://schemas.openxmlformats.org/drawingml/2006/table">
            <a:tbl>
              <a:tblPr firstRow="1" bandRow="1">
                <a:tableStyleId>{5C22544A-7EE6-4342-B048-85BDC9FD1C3A}</a:tableStyleId>
              </a:tblPr>
              <a:tblGrid>
                <a:gridCol w="4018280"/>
              </a:tblGrid>
              <a:tr h="381000">
                <a:tc>
                  <a:txBody>
                    <a:bodyPr/>
                    <a:lstStyle/>
                    <a:p>
                      <a:pPr>
                        <a:buNone/>
                      </a:pPr>
                      <a:r>
                        <a:rPr lang="en-US" altLang="zh-CN" sz="4000" dirty="0">
                          <a:solidFill>
                            <a:srgbClr val="FFC000"/>
                          </a:solidFill>
                        </a:rPr>
                        <a:t>1.1</a:t>
                      </a:r>
                      <a:r>
                        <a:rPr lang="zh-CN" altLang="en-US" sz="4000" dirty="0">
                          <a:solidFill>
                            <a:srgbClr val="FFC000"/>
                          </a:solidFill>
                        </a:rPr>
                        <a:t>管理理念</a:t>
                      </a:r>
                      <a:r>
                        <a:rPr lang="en-US" altLang="zh-CN" sz="4000" dirty="0">
                          <a:solidFill>
                            <a:srgbClr val="FFC000"/>
                          </a:solidFill>
                        </a:rPr>
                        <a:t>-8S</a:t>
                      </a:r>
                      <a:endParaRPr lang="en-US" altLang="zh-CN" sz="4000" dirty="0">
                        <a:solidFill>
                          <a:srgbClr val="FFC000"/>
                        </a:solidFill>
                      </a:endParaRPr>
                    </a:p>
                  </a:txBody>
                  <a:tcPr>
                    <a:lnL>
                      <a:noFill/>
                    </a:lnL>
                    <a:lnR>
                      <a:noFill/>
                    </a:lnR>
                    <a:lnT>
                      <a:noFill/>
                    </a:lnT>
                    <a:lnB>
                      <a:noFill/>
                    </a:lnB>
                    <a:lnTlToBr>
                      <a:noFill/>
                    </a:lnTlToBr>
                    <a:lnBlToTr>
                      <a:noFill/>
                    </a:lnBlToTr>
                    <a:noFill/>
                  </a:tcPr>
                </a:tc>
              </a:tr>
            </a:tbl>
          </a:graphicData>
        </a:graphic>
      </p:graphicFrame>
      <p:pic>
        <p:nvPicPr>
          <p:cNvPr id="11" name="图片 10" descr="安全(56-86)-15"/>
          <p:cNvPicPr>
            <a:picLocks noChangeAspect="1"/>
          </p:cNvPicPr>
          <p:nvPr/>
        </p:nvPicPr>
        <p:blipFill>
          <a:blip r:embed="rId1" cstate="screen"/>
          <a:stretch>
            <a:fillRect/>
          </a:stretch>
        </p:blipFill>
        <p:spPr>
          <a:xfrm>
            <a:off x="395605" y="1160145"/>
            <a:ext cx="1454150" cy="1781175"/>
          </a:xfrm>
          <a:prstGeom prst="rect">
            <a:avLst/>
          </a:prstGeom>
        </p:spPr>
      </p:pic>
      <p:pic>
        <p:nvPicPr>
          <p:cNvPr id="13" name="图片 12" descr="节约(56-86)-16"/>
          <p:cNvPicPr>
            <a:picLocks noChangeAspect="1"/>
          </p:cNvPicPr>
          <p:nvPr/>
        </p:nvPicPr>
        <p:blipFill>
          <a:blip r:embed="rId2" cstate="screen"/>
          <a:stretch>
            <a:fillRect/>
          </a:stretch>
        </p:blipFill>
        <p:spPr>
          <a:xfrm>
            <a:off x="395605" y="3192780"/>
            <a:ext cx="1517015" cy="1856105"/>
          </a:xfrm>
          <a:prstGeom prst="rect">
            <a:avLst/>
          </a:prstGeom>
        </p:spPr>
      </p:pic>
      <p:pic>
        <p:nvPicPr>
          <p:cNvPr id="14" name="图片 13" descr="清洁(56-86)-13"/>
          <p:cNvPicPr>
            <a:picLocks noChangeAspect="1"/>
          </p:cNvPicPr>
          <p:nvPr/>
        </p:nvPicPr>
        <p:blipFill>
          <a:blip r:embed="rId3" cstate="screen"/>
          <a:stretch>
            <a:fillRect/>
          </a:stretch>
        </p:blipFill>
        <p:spPr>
          <a:xfrm>
            <a:off x="2440305" y="1103630"/>
            <a:ext cx="1520190" cy="1845310"/>
          </a:xfrm>
          <a:prstGeom prst="rect">
            <a:avLst/>
          </a:prstGeom>
        </p:spPr>
      </p:pic>
      <p:pic>
        <p:nvPicPr>
          <p:cNvPr id="15" name="图片 14" descr="清扫(56-86)-12"/>
          <p:cNvPicPr>
            <a:picLocks noChangeAspect="1"/>
          </p:cNvPicPr>
          <p:nvPr/>
        </p:nvPicPr>
        <p:blipFill>
          <a:blip r:embed="rId4" cstate="screen"/>
          <a:stretch>
            <a:fillRect/>
          </a:stretch>
        </p:blipFill>
        <p:spPr>
          <a:xfrm>
            <a:off x="2514600" y="3176905"/>
            <a:ext cx="1480820" cy="1887220"/>
          </a:xfrm>
          <a:prstGeom prst="rect">
            <a:avLst/>
          </a:prstGeom>
        </p:spPr>
      </p:pic>
      <p:pic>
        <p:nvPicPr>
          <p:cNvPr id="16" name="图片 15" descr="素养(56-86)-14"/>
          <p:cNvPicPr>
            <a:picLocks noChangeAspect="1"/>
          </p:cNvPicPr>
          <p:nvPr/>
        </p:nvPicPr>
        <p:blipFill>
          <a:blip r:embed="rId5" cstate="screen"/>
          <a:stretch>
            <a:fillRect/>
          </a:stretch>
        </p:blipFill>
        <p:spPr>
          <a:xfrm>
            <a:off x="7092950" y="3158490"/>
            <a:ext cx="1411605" cy="1905635"/>
          </a:xfrm>
          <a:prstGeom prst="rect">
            <a:avLst/>
          </a:prstGeom>
        </p:spPr>
      </p:pic>
      <p:pic>
        <p:nvPicPr>
          <p:cNvPr id="17" name="图片 16" descr="微笑(56-86)-17"/>
          <p:cNvPicPr>
            <a:picLocks noChangeAspect="1"/>
          </p:cNvPicPr>
          <p:nvPr/>
        </p:nvPicPr>
        <p:blipFill>
          <a:blip r:embed="rId6" cstate="screen"/>
          <a:stretch>
            <a:fillRect/>
          </a:stretch>
        </p:blipFill>
        <p:spPr>
          <a:xfrm>
            <a:off x="7092950" y="1125220"/>
            <a:ext cx="1409700" cy="1851660"/>
          </a:xfrm>
          <a:prstGeom prst="rect">
            <a:avLst/>
          </a:prstGeom>
        </p:spPr>
      </p:pic>
      <p:pic>
        <p:nvPicPr>
          <p:cNvPr id="18" name="图片 17" descr="整顿(56-86)-11"/>
          <p:cNvPicPr>
            <a:picLocks noChangeAspect="1"/>
          </p:cNvPicPr>
          <p:nvPr/>
        </p:nvPicPr>
        <p:blipFill>
          <a:blip r:embed="rId7" cstate="screen"/>
          <a:stretch>
            <a:fillRect/>
          </a:stretch>
        </p:blipFill>
        <p:spPr>
          <a:xfrm>
            <a:off x="4746625" y="3132455"/>
            <a:ext cx="1485900" cy="1931670"/>
          </a:xfrm>
          <a:prstGeom prst="rect">
            <a:avLst/>
          </a:prstGeom>
        </p:spPr>
      </p:pic>
      <p:pic>
        <p:nvPicPr>
          <p:cNvPr id="19" name="图片 18" descr="整理(56-86)-10"/>
          <p:cNvPicPr>
            <a:picLocks noChangeAspect="1"/>
          </p:cNvPicPr>
          <p:nvPr/>
        </p:nvPicPr>
        <p:blipFill>
          <a:blip r:embed="rId8" cstate="screen"/>
          <a:stretch>
            <a:fillRect/>
          </a:stretch>
        </p:blipFill>
        <p:spPr>
          <a:xfrm>
            <a:off x="4776470" y="1143635"/>
            <a:ext cx="1426210" cy="1800860"/>
          </a:xfrm>
          <a:prstGeom prst="rect">
            <a:avLst/>
          </a:prstGeom>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graphicFrame>
        <p:nvGraphicFramePr>
          <p:cNvPr id="2" name="表格 1"/>
          <p:cNvGraphicFramePr/>
          <p:nvPr/>
        </p:nvGraphicFramePr>
        <p:xfrm>
          <a:off x="5647055" y="1085850"/>
          <a:ext cx="3482340" cy="3961130"/>
        </p:xfrm>
        <a:graphic>
          <a:graphicData uri="http://schemas.openxmlformats.org/drawingml/2006/table">
            <a:tbl>
              <a:tblPr firstRow="1" bandRow="1">
                <a:tableStyleId>{5C22544A-7EE6-4342-B048-85BDC9FD1C3A}</a:tableStyleId>
              </a:tblPr>
              <a:tblGrid>
                <a:gridCol w="3482340"/>
              </a:tblGrid>
              <a:tr h="3961130">
                <a:tc>
                  <a:txBody>
                    <a:bodyPr/>
                    <a:lstStyle/>
                    <a:p>
                      <a:pPr>
                        <a:buNone/>
                      </a:pPr>
                      <a:r>
                        <a:rPr lang="en-US" sz="1800" b="0">
                          <a:solidFill>
                            <a:schemeClr val="tx1"/>
                          </a:solidFill>
                          <a:sym typeface="+mn-ea"/>
                        </a:rPr>
                        <a:t>   </a:t>
                      </a:r>
                      <a:endParaRPr sz="1800" b="0">
                        <a:solidFill>
                          <a:schemeClr val="tx1"/>
                        </a:solidFill>
                        <a:sym typeface="+mn-ea"/>
                      </a:endParaRPr>
                    </a:p>
                    <a:p>
                      <a:pPr>
                        <a:buNone/>
                      </a:pPr>
                      <a:endParaRPr lang="zh-CN" altLang="en-US" sz="1800" b="0">
                        <a:solidFill>
                          <a:schemeClr val="tx1"/>
                        </a:solidFill>
                        <a:sym typeface="+mn-ea"/>
                      </a:endParaRPr>
                    </a:p>
                  </a:txBody>
                  <a:tcPr>
                    <a:lnL>
                      <a:noFill/>
                    </a:lnL>
                    <a:lnR>
                      <a:noFill/>
                    </a:lnR>
                    <a:lnT>
                      <a:noFill/>
                    </a:lnT>
                    <a:lnB>
                      <a:noFill/>
                    </a:lnB>
                    <a:lnTlToBr>
                      <a:noFill/>
                    </a:lnTlToBr>
                    <a:lnBlToTr>
                      <a:noFill/>
                    </a:lnBlToTr>
                    <a:solidFill>
                      <a:srgbClr val="C00000"/>
                    </a:solidFill>
                  </a:tcPr>
                </a:tc>
              </a:tr>
            </a:tbl>
          </a:graphicData>
        </a:graphic>
      </p:graphicFrame>
      <p:graphicFrame>
        <p:nvGraphicFramePr>
          <p:cNvPr id="3" name="表格 2"/>
          <p:cNvGraphicFramePr/>
          <p:nvPr/>
        </p:nvGraphicFramePr>
        <p:xfrm>
          <a:off x="524510" y="1012825"/>
          <a:ext cx="2284095" cy="4053840"/>
        </p:xfrm>
        <a:graphic>
          <a:graphicData uri="http://schemas.openxmlformats.org/drawingml/2006/table">
            <a:tbl>
              <a:tblPr firstRow="1" bandRow="1">
                <a:tableStyleId>{5C22544A-7EE6-4342-B048-85BDC9FD1C3A}</a:tableStyleId>
              </a:tblPr>
              <a:tblGrid>
                <a:gridCol w="2284095"/>
              </a:tblGrid>
              <a:tr h="4053840">
                <a:tc>
                  <a:txBody>
                    <a:bodyPr/>
                    <a:lstStyle/>
                    <a:p>
                      <a:pPr>
                        <a:buNone/>
                      </a:pPr>
                      <a:r>
                        <a:rPr lang="en-US"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1</a:t>
                      </a:r>
                      <a:r>
                        <a:rPr lang="zh-CN" altLang="en-US"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 </a:t>
                      </a:r>
                      <a:r>
                        <a:rPr sz="2000" b="0" dirty="0" err="1">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巨百营养快餐</a:t>
                      </a:r>
                      <a:endParaRPr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endParaRPr>
                    </a:p>
                    <a:p>
                      <a:pPr>
                        <a:buNone/>
                      </a:pPr>
                      <a:r>
                        <a:rPr lang="en-US"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2</a:t>
                      </a:r>
                      <a:r>
                        <a:rPr lang="zh-CN" altLang="en-US"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 </a:t>
                      </a:r>
                      <a:r>
                        <a:rPr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早     点</a:t>
                      </a:r>
                      <a:endParaRPr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endParaRPr>
                    </a:p>
                    <a:p>
                      <a:pPr>
                        <a:buNone/>
                      </a:pPr>
                      <a:r>
                        <a:rPr lang="en-US"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3</a:t>
                      </a:r>
                      <a:r>
                        <a:rPr lang="zh-CN" altLang="en-US"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 重庆小面</a:t>
                      </a:r>
                      <a:endParaRPr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endParaRPr>
                    </a:p>
                    <a:p>
                      <a:pPr>
                        <a:buNone/>
                      </a:pPr>
                      <a:r>
                        <a:rPr lang="en-US"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4</a:t>
                      </a:r>
                      <a:r>
                        <a:rPr lang="zh-CN" altLang="en-US"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 </a:t>
                      </a:r>
                      <a:r>
                        <a:rPr sz="2000" b="0" dirty="0" err="1">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艺禾靓饭</a:t>
                      </a:r>
                      <a:endParaRPr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endParaRPr>
                    </a:p>
                    <a:p>
                      <a:pPr>
                        <a:buNone/>
                      </a:pPr>
                      <a:r>
                        <a:rPr lang="en-US"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5</a:t>
                      </a:r>
                      <a:r>
                        <a:rPr lang="zh-CN" altLang="en-US"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 </a:t>
                      </a:r>
                      <a:r>
                        <a:rPr sz="2000" b="0" dirty="0" err="1">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自制饮品</a:t>
                      </a:r>
                      <a:endParaRPr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endParaRPr>
                    </a:p>
                    <a:p>
                      <a:pPr>
                        <a:buNone/>
                      </a:pPr>
                      <a:r>
                        <a:rPr lang="en-US"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6</a:t>
                      </a:r>
                      <a:r>
                        <a:rPr lang="zh-CN" altLang="en-US"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 烤鸭坊</a:t>
                      </a:r>
                      <a:endParaRPr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endParaRPr>
                    </a:p>
                    <a:p>
                      <a:pPr>
                        <a:buNone/>
                      </a:pPr>
                      <a:r>
                        <a:rPr lang="en-US"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7</a:t>
                      </a:r>
                      <a:r>
                        <a:rPr lang="zh-CN" altLang="en-US"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 串鼎香</a:t>
                      </a:r>
                      <a:endParaRPr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endParaRPr>
                    </a:p>
                    <a:p>
                      <a:pPr>
                        <a:buNone/>
                      </a:pPr>
                      <a:r>
                        <a:rPr lang="en-US"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8</a:t>
                      </a:r>
                      <a:r>
                        <a:rPr lang="zh-CN" altLang="en-US"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 </a:t>
                      </a:r>
                      <a:r>
                        <a:rPr sz="2000" b="0" dirty="0" err="1">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黄焖鸡米饭</a:t>
                      </a:r>
                      <a:endParaRPr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endParaRPr>
                    </a:p>
                    <a:p>
                      <a:pPr>
                        <a:buNone/>
                      </a:pPr>
                      <a:r>
                        <a:rPr lang="en-US"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9</a:t>
                      </a:r>
                      <a:r>
                        <a:rPr lang="zh-CN" altLang="en-US"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 </a:t>
                      </a:r>
                      <a:r>
                        <a:rPr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麻 辣 烫</a:t>
                      </a:r>
                      <a:endParaRPr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endParaRPr>
                    </a:p>
                    <a:p>
                      <a:pPr>
                        <a:buNone/>
                      </a:pPr>
                      <a:r>
                        <a:rPr lang="en-US"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10</a:t>
                      </a:r>
                      <a:r>
                        <a:rPr lang="zh-CN" altLang="en-US"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、水饺</a:t>
                      </a:r>
                      <a:endParaRPr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endParaRPr>
                    </a:p>
                    <a:p>
                      <a:pPr>
                        <a:buNone/>
                      </a:pPr>
                      <a:r>
                        <a:rPr lang="en-US"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11</a:t>
                      </a:r>
                      <a:r>
                        <a:rPr lang="zh-CN" altLang="en-US"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a:t>
                      </a:r>
                      <a:r>
                        <a:rPr sz="2000" b="0" dirty="0" err="1">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麻辣香锅</a:t>
                      </a:r>
                      <a:endParaRPr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endParaRPr>
                    </a:p>
                    <a:p>
                      <a:pPr>
                        <a:buNone/>
                      </a:pPr>
                      <a:r>
                        <a:rPr lang="en-US"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12</a:t>
                      </a:r>
                      <a:r>
                        <a:rPr lang="zh-CN" altLang="en-US"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a:t>
                      </a:r>
                      <a:r>
                        <a:rPr sz="2000" b="0" dirty="0" err="1">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民族</a:t>
                      </a:r>
                      <a:r>
                        <a:rPr lang="zh-CN"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风味</a:t>
                      </a:r>
                      <a:endParaRPr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endParaRPr>
                    </a:p>
                    <a:p>
                      <a:pPr>
                        <a:buNone/>
                      </a:pPr>
                      <a:r>
                        <a:rPr lang="en-US"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13</a:t>
                      </a:r>
                      <a:r>
                        <a:rPr lang="zh-CN" altLang="en-US"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a:t>
                      </a:r>
                      <a:r>
                        <a:rPr sz="2000" b="0" dirty="0" err="1">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教工</a:t>
                      </a:r>
                      <a:r>
                        <a:rPr lang="zh-CN"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rPr>
                        <a:t>专窗</a:t>
                      </a:r>
                      <a:endParaRPr lang="zh-CN" sz="2000" b="0" dirty="0">
                        <a:solidFill>
                          <a:schemeClr val="accent5"/>
                        </a:solidFill>
                        <a:latin typeface="华文新魏" panose="02010800040101010101" pitchFamily="2" charset="-122"/>
                        <a:ea typeface="华文新魏" panose="02010800040101010101" pitchFamily="2" charset="-122"/>
                        <a:cs typeface="华文新魏" panose="02010800040101010101" pitchFamily="2" charset="-122"/>
                        <a:sym typeface="+mn-ea"/>
                      </a:endParaRPr>
                    </a:p>
                  </a:txBody>
                  <a:tcPr>
                    <a:lnL>
                      <a:noFill/>
                    </a:lnL>
                    <a:lnR>
                      <a:noFill/>
                    </a:lnR>
                    <a:lnT>
                      <a:noFill/>
                    </a:lnT>
                    <a:lnB>
                      <a:noFill/>
                    </a:lnB>
                    <a:lnTlToBr>
                      <a:noFill/>
                    </a:lnTlToBr>
                    <a:lnBlToTr>
                      <a:noFill/>
                    </a:lnBlToTr>
                    <a:noFill/>
                  </a:tcPr>
                </a:tc>
              </a:tr>
            </a:tbl>
          </a:graphicData>
        </a:graphic>
      </p:graphicFrame>
      <p:graphicFrame>
        <p:nvGraphicFramePr>
          <p:cNvPr id="4" name="表格 3"/>
          <p:cNvGraphicFramePr/>
          <p:nvPr/>
        </p:nvGraphicFramePr>
        <p:xfrm>
          <a:off x="2503170" y="37465"/>
          <a:ext cx="4137660" cy="975360"/>
        </p:xfrm>
        <a:graphic>
          <a:graphicData uri="http://schemas.openxmlformats.org/drawingml/2006/table">
            <a:tbl>
              <a:tblPr firstRow="1" bandRow="1">
                <a:tableStyleId>{5C22544A-7EE6-4342-B048-85BDC9FD1C3A}</a:tableStyleId>
              </a:tblPr>
              <a:tblGrid>
                <a:gridCol w="4137660"/>
              </a:tblGrid>
              <a:tr h="975360">
                <a:tc>
                  <a:txBody>
                    <a:bodyPr/>
                    <a:lstStyle/>
                    <a:p>
                      <a:pPr>
                        <a:buNone/>
                      </a:pPr>
                      <a:r>
                        <a:rPr lang="en-US" altLang="zh-CN" sz="4000" dirty="0">
                          <a:solidFill>
                            <a:srgbClr val="080808"/>
                          </a:solidFill>
                          <a:latin typeface="微软雅黑" panose="020B0503020204020204" pitchFamily="34" charset="-122"/>
                          <a:ea typeface="微软雅黑" panose="020B0503020204020204" pitchFamily="34" charset="-122"/>
                          <a:sym typeface="+mn-ea"/>
                        </a:rPr>
                        <a:t>  </a:t>
                      </a:r>
                      <a:r>
                        <a:rPr lang="en-US" altLang="zh-CN" sz="4000" dirty="0">
                          <a:solidFill>
                            <a:srgbClr val="FFC000"/>
                          </a:solidFill>
                          <a:latin typeface="微软雅黑" panose="020B0503020204020204" pitchFamily="34" charset="-122"/>
                          <a:ea typeface="微软雅黑" panose="020B0503020204020204" pitchFamily="34" charset="-122"/>
                          <a:sym typeface="+mn-ea"/>
                        </a:rPr>
                        <a:t>1.2  </a:t>
                      </a:r>
                      <a:r>
                        <a:rPr lang="zh-CN" altLang="en-US" sz="4000" dirty="0">
                          <a:solidFill>
                            <a:srgbClr val="FFC000"/>
                          </a:solidFill>
                          <a:latin typeface="华文新魏" panose="02010800040101010101" pitchFamily="2" charset="-122"/>
                          <a:ea typeface="华文新魏" panose="02010800040101010101" pitchFamily="2" charset="-122"/>
                          <a:sym typeface="+mn-ea"/>
                        </a:rPr>
                        <a:t>经营状况</a:t>
                      </a:r>
                      <a:endParaRPr lang="zh-CN" altLang="en-US" sz="1800" dirty="0">
                        <a:solidFill>
                          <a:srgbClr val="080808"/>
                        </a:solidFill>
                        <a:latin typeface="华文新魏" panose="02010800040101010101" pitchFamily="2" charset="-122"/>
                        <a:ea typeface="华文新魏" panose="02010800040101010101" pitchFamily="2" charset="-122"/>
                      </a:endParaRPr>
                    </a:p>
                    <a:p>
                      <a:pPr>
                        <a:buNone/>
                      </a:pPr>
                      <a:endParaRPr lang="zh-CN" altLang="en-US" dirty="0">
                        <a:latin typeface="华文新魏" panose="02010800040101010101" pitchFamily="2" charset="-122"/>
                        <a:ea typeface="华文新魏" panose="02010800040101010101" pitchFamily="2" charset="-122"/>
                      </a:endParaRPr>
                    </a:p>
                  </a:txBody>
                  <a:tcPr>
                    <a:lnL>
                      <a:noFill/>
                    </a:lnL>
                    <a:lnR>
                      <a:noFill/>
                    </a:lnR>
                    <a:lnT>
                      <a:noFill/>
                    </a:lnT>
                    <a:lnB>
                      <a:noFill/>
                    </a:lnB>
                    <a:lnTlToBr>
                      <a:noFill/>
                    </a:lnTlToBr>
                    <a:lnBlToTr>
                      <a:noFill/>
                    </a:lnBlToTr>
                    <a:noFill/>
                  </a:tcPr>
                </a:tc>
              </a:tr>
            </a:tbl>
          </a:graphicData>
        </a:graphic>
      </p:graphicFrame>
      <p:pic>
        <p:nvPicPr>
          <p:cNvPr id="7" name="图片 6"/>
          <p:cNvPicPr>
            <a:picLocks noChangeAspect="1"/>
          </p:cNvPicPr>
          <p:nvPr/>
        </p:nvPicPr>
        <p:blipFill>
          <a:blip r:embed="rId1" cstate="screen"/>
          <a:stretch>
            <a:fillRect/>
          </a:stretch>
        </p:blipFill>
        <p:spPr>
          <a:xfrm>
            <a:off x="2657475" y="1086485"/>
            <a:ext cx="3103880" cy="3905885"/>
          </a:xfrm>
          <a:prstGeom prst="rect">
            <a:avLst/>
          </a:prstGeom>
        </p:spPr>
      </p:pic>
      <p:pic>
        <p:nvPicPr>
          <p:cNvPr id="8" name="图片 7"/>
          <p:cNvPicPr>
            <a:picLocks noChangeAspect="1"/>
          </p:cNvPicPr>
          <p:nvPr/>
        </p:nvPicPr>
        <p:blipFill>
          <a:blip r:embed="rId2" cstate="screen"/>
          <a:stretch>
            <a:fillRect/>
          </a:stretch>
        </p:blipFill>
        <p:spPr>
          <a:xfrm>
            <a:off x="5867400" y="1085850"/>
            <a:ext cx="3041015" cy="1952625"/>
          </a:xfrm>
          <a:prstGeom prst="rect">
            <a:avLst/>
          </a:prstGeom>
        </p:spPr>
      </p:pic>
      <p:pic>
        <p:nvPicPr>
          <p:cNvPr id="9" name="图片 8"/>
          <p:cNvPicPr>
            <a:picLocks noChangeAspect="1"/>
          </p:cNvPicPr>
          <p:nvPr/>
        </p:nvPicPr>
        <p:blipFill>
          <a:blip r:embed="rId3" cstate="screen"/>
          <a:stretch>
            <a:fillRect/>
          </a:stretch>
        </p:blipFill>
        <p:spPr>
          <a:xfrm>
            <a:off x="5867400" y="3242945"/>
            <a:ext cx="3041650" cy="1749425"/>
          </a:xfrm>
          <a:prstGeom prst="rect">
            <a:avLst/>
          </a:prstGeom>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 name="Rectangle 61"/>
          <p:cNvSpPr>
            <a:spLocks noChangeArrowheads="1"/>
          </p:cNvSpPr>
          <p:nvPr/>
        </p:nvSpPr>
        <p:spPr bwMode="gray">
          <a:xfrm>
            <a:off x="2581275" y="199390"/>
            <a:ext cx="3975735" cy="583565"/>
          </a:xfrm>
          <a:prstGeom prst="rect">
            <a:avLst/>
          </a:prstGeom>
          <a:noFill/>
          <a:ln>
            <a:noFill/>
          </a:ln>
          <a:effectLst/>
        </p:spPr>
        <p:txBody>
          <a:bodyPr wrap="square">
            <a:spAutoFit/>
          </a:bodyPr>
          <a:lstStyle/>
          <a:p>
            <a:pPr marL="0" marR="0" lvl="0" indent="0" algn="ctr" defTabSz="914400" eaLnBrk="1" fontAlgn="auto" latinLnBrk="0" hangingPunct="1">
              <a:lnSpc>
                <a:spcPct val="100000"/>
              </a:lnSpc>
              <a:spcBef>
                <a:spcPct val="50000"/>
              </a:spcBef>
              <a:spcAft>
                <a:spcPts val="0"/>
              </a:spcAft>
              <a:buClr>
                <a:srgbClr val="1F3F5F"/>
              </a:buClr>
              <a:buSzTx/>
              <a:buFontTx/>
              <a:buNone/>
              <a:defRPr/>
            </a:pPr>
            <a:r>
              <a:rPr kumimoji="0" lang="en-US" altLang="zh-CN" sz="32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rPr>
              <a:t>1.3   </a:t>
            </a:r>
            <a:r>
              <a:rPr kumimoji="0" lang="zh-CN" altLang="en-US" sz="3200" b="1" i="0" u="none" strike="noStrike" kern="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华文新魏" panose="02010800040101010101" pitchFamily="2" charset="-122"/>
              </a:rPr>
              <a:t>经 营 状 况</a:t>
            </a:r>
            <a:endParaRPr kumimoji="0" lang="zh-CN" altLang="en-US" sz="3200" b="1" i="0" u="none" strike="noStrike" kern="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华文新魏" panose="02010800040101010101" pitchFamily="2" charset="-122"/>
            </a:endParaRPr>
          </a:p>
        </p:txBody>
      </p:sp>
      <p:sp>
        <p:nvSpPr>
          <p:cNvPr id="6" name="上箭头 5"/>
          <p:cNvSpPr/>
          <p:nvPr/>
        </p:nvSpPr>
        <p:spPr>
          <a:xfrm>
            <a:off x="3945890" y="1508760"/>
            <a:ext cx="2435860" cy="304927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上箭头 6"/>
          <p:cNvSpPr/>
          <p:nvPr/>
        </p:nvSpPr>
        <p:spPr>
          <a:xfrm>
            <a:off x="1854835" y="2044700"/>
            <a:ext cx="2197735" cy="251269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上箭头 7"/>
          <p:cNvSpPr/>
          <p:nvPr/>
        </p:nvSpPr>
        <p:spPr>
          <a:xfrm>
            <a:off x="97155" y="2634615"/>
            <a:ext cx="1757680" cy="18383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9" name="表格 8"/>
          <p:cNvGraphicFramePr/>
          <p:nvPr>
            <p:custDataLst>
              <p:tags r:id="rId1"/>
            </p:custDataLst>
          </p:nvPr>
        </p:nvGraphicFramePr>
        <p:xfrm>
          <a:off x="419100" y="2827020"/>
          <a:ext cx="2052955" cy="639445"/>
        </p:xfrm>
        <a:graphic>
          <a:graphicData uri="http://schemas.openxmlformats.org/drawingml/2006/table">
            <a:tbl>
              <a:tblPr firstRow="1" bandRow="1">
                <a:tableStyleId>{5C22544A-7EE6-4342-B048-85BDC9FD1C3A}</a:tableStyleId>
              </a:tblPr>
              <a:tblGrid>
                <a:gridCol w="2052955"/>
              </a:tblGrid>
              <a:tr h="639445">
                <a:tc>
                  <a:txBody>
                    <a:bodyPr/>
                    <a:lstStyle/>
                    <a:p>
                      <a:pPr>
                        <a:buNone/>
                      </a:pPr>
                      <a:r>
                        <a:rPr lang="en-US" altLang="zh-CN"/>
                        <a:t> </a:t>
                      </a:r>
                      <a:r>
                        <a:rPr lang="en-US" altLang="zh-CN" sz="2400">
                          <a:solidFill>
                            <a:srgbClr val="FFFF00"/>
                          </a:solidFill>
                        </a:rPr>
                        <a:t>9</a:t>
                      </a:r>
                      <a:r>
                        <a:rPr lang="zh-CN" altLang="en-US" sz="2400">
                          <a:solidFill>
                            <a:srgbClr val="FFFF00"/>
                          </a:solidFill>
                        </a:rPr>
                        <a:t>月份</a:t>
                      </a:r>
                      <a:endParaRPr lang="zh-CN" altLang="en-US" sz="2400">
                        <a:solidFill>
                          <a:srgbClr val="FFFF00"/>
                        </a:solidFill>
                      </a:endParaRPr>
                    </a:p>
                  </a:txBody>
                  <a:tcPr>
                    <a:lnL>
                      <a:noFill/>
                    </a:lnL>
                    <a:lnR>
                      <a:noFill/>
                    </a:lnR>
                    <a:lnT>
                      <a:noFill/>
                    </a:lnT>
                    <a:lnB>
                      <a:noFill/>
                    </a:lnB>
                    <a:lnTlToBr>
                      <a:noFill/>
                    </a:lnTlToBr>
                    <a:lnBlToTr>
                      <a:noFill/>
                    </a:lnBlToTr>
                    <a:noFill/>
                  </a:tcPr>
                </a:tc>
              </a:tr>
            </a:tbl>
          </a:graphicData>
        </a:graphic>
      </p:graphicFrame>
      <p:graphicFrame>
        <p:nvGraphicFramePr>
          <p:cNvPr id="10" name="表格 9"/>
          <p:cNvGraphicFramePr/>
          <p:nvPr>
            <p:custDataLst>
              <p:tags r:id="rId2"/>
            </p:custDataLst>
          </p:nvPr>
        </p:nvGraphicFramePr>
        <p:xfrm>
          <a:off x="2399665" y="2385060"/>
          <a:ext cx="1720850" cy="1361440"/>
        </p:xfrm>
        <a:graphic>
          <a:graphicData uri="http://schemas.openxmlformats.org/drawingml/2006/table">
            <a:tbl>
              <a:tblPr firstRow="1" bandRow="1">
                <a:tableStyleId>{5C22544A-7EE6-4342-B048-85BDC9FD1C3A}</a:tableStyleId>
              </a:tblPr>
              <a:tblGrid>
                <a:gridCol w="1720850"/>
              </a:tblGrid>
              <a:tr h="1361440">
                <a:tc>
                  <a:txBody>
                    <a:bodyPr/>
                    <a:lstStyle/>
                    <a:p>
                      <a:pPr>
                        <a:buNone/>
                      </a:pPr>
                      <a:r>
                        <a:rPr lang="en-US" altLang="zh-CN" sz="2400">
                          <a:solidFill>
                            <a:srgbClr val="FFFF00"/>
                          </a:solidFill>
                          <a:sym typeface="+mn-ea"/>
                        </a:rPr>
                        <a:t>10</a:t>
                      </a:r>
                      <a:r>
                        <a:rPr lang="zh-CN" altLang="en-US" sz="2400">
                          <a:solidFill>
                            <a:srgbClr val="FFFF00"/>
                          </a:solidFill>
                          <a:sym typeface="+mn-ea"/>
                        </a:rPr>
                        <a:t>月份</a:t>
                      </a:r>
                      <a:endParaRPr lang="zh-CN" altLang="en-US" sz="1800">
                        <a:sym typeface="+mn-ea"/>
                      </a:endParaRPr>
                    </a:p>
                    <a:p>
                      <a:pPr>
                        <a:buNone/>
                      </a:pPr>
                      <a:endParaRPr lang="zh-CN" altLang="en-US"/>
                    </a:p>
                  </a:txBody>
                  <a:tcPr>
                    <a:lnL>
                      <a:noFill/>
                    </a:lnL>
                    <a:lnR>
                      <a:noFill/>
                    </a:lnR>
                    <a:lnT>
                      <a:noFill/>
                    </a:lnT>
                    <a:lnB>
                      <a:noFill/>
                    </a:lnB>
                    <a:lnTlToBr>
                      <a:noFill/>
                    </a:lnTlToBr>
                    <a:lnBlToTr>
                      <a:noFill/>
                    </a:lnBlToTr>
                    <a:noFill/>
                  </a:tcPr>
                </a:tc>
              </a:tr>
            </a:tbl>
          </a:graphicData>
        </a:graphic>
      </p:graphicFrame>
      <p:graphicFrame>
        <p:nvGraphicFramePr>
          <p:cNvPr id="11" name="表格 10"/>
          <p:cNvGraphicFramePr/>
          <p:nvPr>
            <p:custDataLst>
              <p:tags r:id="rId3"/>
            </p:custDataLst>
          </p:nvPr>
        </p:nvGraphicFramePr>
        <p:xfrm>
          <a:off x="4662170" y="1508125"/>
          <a:ext cx="1610360" cy="1470660"/>
        </p:xfrm>
        <a:graphic>
          <a:graphicData uri="http://schemas.openxmlformats.org/drawingml/2006/table">
            <a:tbl>
              <a:tblPr firstRow="1" bandRow="1">
                <a:tableStyleId>{5C22544A-7EE6-4342-B048-85BDC9FD1C3A}</a:tableStyleId>
              </a:tblPr>
              <a:tblGrid>
                <a:gridCol w="1610360"/>
              </a:tblGrid>
              <a:tr h="1470660">
                <a:tc>
                  <a:txBody>
                    <a:bodyPr/>
                    <a:lstStyle/>
                    <a:p>
                      <a:pPr>
                        <a:buNone/>
                      </a:pPr>
                      <a:endParaRPr lang="en-US" altLang="zh-CN" sz="2800">
                        <a:solidFill>
                          <a:srgbClr val="FFFF00"/>
                        </a:solidFill>
                        <a:sym typeface="+mn-ea"/>
                      </a:endParaRPr>
                    </a:p>
                    <a:p>
                      <a:pPr>
                        <a:buNone/>
                      </a:pPr>
                      <a:r>
                        <a:rPr lang="en-US" altLang="zh-CN" sz="2400">
                          <a:solidFill>
                            <a:srgbClr val="FFFF00"/>
                          </a:solidFill>
                          <a:sym typeface="+mn-ea"/>
                        </a:rPr>
                        <a:t>11</a:t>
                      </a:r>
                      <a:r>
                        <a:rPr lang="zh-CN" altLang="en-US" sz="2400">
                          <a:solidFill>
                            <a:srgbClr val="FFFF00"/>
                          </a:solidFill>
                          <a:sym typeface="+mn-ea"/>
                        </a:rPr>
                        <a:t>月份</a:t>
                      </a:r>
                      <a:endParaRPr lang="zh-CN" altLang="en-US" sz="1800">
                        <a:sym typeface="+mn-ea"/>
                      </a:endParaRPr>
                    </a:p>
                    <a:p>
                      <a:pPr>
                        <a:buNone/>
                      </a:pPr>
                      <a:endParaRPr lang="zh-CN" altLang="en-US"/>
                    </a:p>
                  </a:txBody>
                  <a:tcPr>
                    <a:lnL>
                      <a:noFill/>
                    </a:lnL>
                    <a:lnR>
                      <a:noFill/>
                    </a:lnR>
                    <a:lnT>
                      <a:noFill/>
                    </a:lnT>
                    <a:lnB>
                      <a:noFill/>
                    </a:lnB>
                    <a:lnTlToBr>
                      <a:noFill/>
                    </a:lnTlToBr>
                    <a:lnBlToTr>
                      <a:noFill/>
                    </a:lnBlToTr>
                    <a:noFill/>
                  </a:tcPr>
                </a:tc>
              </a:tr>
            </a:tbl>
          </a:graphicData>
        </a:graphic>
      </p:graphicFrame>
      <p:graphicFrame>
        <p:nvGraphicFramePr>
          <p:cNvPr id="12" name="表格 11"/>
          <p:cNvGraphicFramePr/>
          <p:nvPr/>
        </p:nvGraphicFramePr>
        <p:xfrm>
          <a:off x="371475" y="1177925"/>
          <a:ext cx="4025900" cy="867410"/>
        </p:xfrm>
        <a:graphic>
          <a:graphicData uri="http://schemas.openxmlformats.org/drawingml/2006/table">
            <a:tbl>
              <a:tblPr firstRow="1" bandRow="1">
                <a:tableStyleId>{5C22544A-7EE6-4342-B048-85BDC9FD1C3A}</a:tableStyleId>
              </a:tblPr>
              <a:tblGrid>
                <a:gridCol w="4025900"/>
              </a:tblGrid>
              <a:tr h="867410">
                <a:tc>
                  <a:txBody>
                    <a:bodyPr/>
                    <a:lstStyle/>
                    <a:p>
                      <a:pPr>
                        <a:buNone/>
                      </a:pPr>
                      <a:r>
                        <a:rPr lang="zh-CN" altLang="en-US" sz="4800">
                          <a:solidFill>
                            <a:srgbClr val="FF0000"/>
                          </a:solidFill>
                          <a:latin typeface="华文新魏" panose="02010800040101010101" pitchFamily="2" charset="-122"/>
                          <a:ea typeface="华文新魏" panose="02010800040101010101" pitchFamily="2" charset="-122"/>
                        </a:rPr>
                        <a:t>每日刷卡人次</a:t>
                      </a:r>
                      <a:endParaRPr lang="zh-CN" altLang="en-US" sz="4800">
                        <a:solidFill>
                          <a:srgbClr val="FF0000"/>
                        </a:solidFill>
                        <a:latin typeface="华文新魏" panose="02010800040101010101" pitchFamily="2" charset="-122"/>
                        <a:ea typeface="华文新魏" panose="02010800040101010101" pitchFamily="2" charset="-122"/>
                      </a:endParaRPr>
                    </a:p>
                  </a:txBody>
                  <a:tcPr>
                    <a:lnL>
                      <a:noFill/>
                    </a:lnL>
                    <a:lnR>
                      <a:noFill/>
                    </a:lnR>
                    <a:lnT>
                      <a:noFill/>
                    </a:lnT>
                    <a:lnB>
                      <a:noFill/>
                    </a:lnB>
                    <a:lnTlToBr>
                      <a:noFill/>
                    </a:lnTlToBr>
                    <a:lnBlToTr>
                      <a:noFill/>
                    </a:lnBlToTr>
                    <a:noFill/>
                  </a:tcPr>
                </a:tc>
              </a:tr>
            </a:tbl>
          </a:graphicData>
        </a:graphic>
      </p:graphicFrame>
      <p:graphicFrame>
        <p:nvGraphicFramePr>
          <p:cNvPr id="15" name="表格 14"/>
          <p:cNvGraphicFramePr/>
          <p:nvPr>
            <p:custDataLst>
              <p:tags r:id="rId4"/>
            </p:custDataLst>
          </p:nvPr>
        </p:nvGraphicFramePr>
        <p:xfrm>
          <a:off x="469265" y="3372485"/>
          <a:ext cx="2112010" cy="1230630"/>
        </p:xfrm>
        <a:graphic>
          <a:graphicData uri="http://schemas.openxmlformats.org/drawingml/2006/table">
            <a:tbl>
              <a:tblPr firstRow="1" bandRow="1">
                <a:tableStyleId>{5C22544A-7EE6-4342-B048-85BDC9FD1C3A}</a:tableStyleId>
              </a:tblPr>
              <a:tblGrid>
                <a:gridCol w="2112010"/>
              </a:tblGrid>
              <a:tr h="1230630">
                <a:tc>
                  <a:txBody>
                    <a:bodyPr/>
                    <a:lstStyle/>
                    <a:p>
                      <a:pPr>
                        <a:buNone/>
                      </a:pPr>
                      <a:r>
                        <a:rPr lang="zh-CN" sz="3200">
                          <a:solidFill>
                            <a:srgbClr val="FF0000"/>
                          </a:solidFill>
                          <a:ea typeface="微软雅黑" panose="020B0503020204020204" pitchFamily="34" charset="-122"/>
                          <a:sym typeface="+mn-ea"/>
                        </a:rPr>
                        <a:t>3</a:t>
                      </a:r>
                      <a:r>
                        <a:rPr lang="en-US" altLang="zh-CN" sz="3200">
                          <a:solidFill>
                            <a:srgbClr val="FF0000"/>
                          </a:solidFill>
                          <a:ea typeface="微软雅黑" panose="020B0503020204020204" pitchFamily="34" charset="-122"/>
                          <a:sym typeface="+mn-ea"/>
                        </a:rPr>
                        <a:t>889</a:t>
                      </a:r>
                      <a:endParaRPr lang="zh-CN" sz="3200">
                        <a:solidFill>
                          <a:srgbClr val="FF0000"/>
                        </a:solidFill>
                        <a:ea typeface="微软雅黑" panose="020B0503020204020204" pitchFamily="34" charset="-122"/>
                        <a:sym typeface="+mn-ea"/>
                      </a:endParaRPr>
                    </a:p>
                    <a:p>
                      <a:pPr>
                        <a:buNone/>
                      </a:pPr>
                      <a:r>
                        <a:rPr lang="zh-CN" altLang="en-US" sz="3200">
                          <a:solidFill>
                            <a:srgbClr val="FF0000"/>
                          </a:solidFill>
                          <a:ea typeface="微软雅黑" panose="020B0503020204020204" pitchFamily="34" charset="-122"/>
                          <a:sym typeface="+mn-ea"/>
                        </a:rPr>
                        <a:t>人次</a:t>
                      </a:r>
                      <a:endParaRPr lang="zh-CN" altLang="en-US" sz="3200">
                        <a:solidFill>
                          <a:srgbClr val="FF0000"/>
                        </a:solidFill>
                        <a:ea typeface="微软雅黑" panose="020B0503020204020204" pitchFamily="34" charset="-122"/>
                        <a:sym typeface="+mn-ea"/>
                      </a:endParaRPr>
                    </a:p>
                  </a:txBody>
                  <a:tcPr>
                    <a:lnL>
                      <a:noFill/>
                    </a:lnL>
                    <a:lnR>
                      <a:noFill/>
                    </a:lnR>
                    <a:lnT>
                      <a:noFill/>
                    </a:lnT>
                    <a:lnB>
                      <a:noFill/>
                    </a:lnB>
                    <a:lnTlToBr>
                      <a:noFill/>
                    </a:lnTlToBr>
                    <a:lnBlToTr>
                      <a:noFill/>
                    </a:lnBlToTr>
                    <a:noFill/>
                  </a:tcPr>
                </a:tc>
              </a:tr>
            </a:tbl>
          </a:graphicData>
        </a:graphic>
      </p:graphicFrame>
      <p:graphicFrame>
        <p:nvGraphicFramePr>
          <p:cNvPr id="16" name="表格 15"/>
          <p:cNvGraphicFramePr/>
          <p:nvPr>
            <p:custDataLst>
              <p:tags r:id="rId5"/>
            </p:custDataLst>
          </p:nvPr>
        </p:nvGraphicFramePr>
        <p:xfrm>
          <a:off x="4572635" y="2667000"/>
          <a:ext cx="1190625" cy="2042160"/>
        </p:xfrm>
        <a:graphic>
          <a:graphicData uri="http://schemas.openxmlformats.org/drawingml/2006/table">
            <a:tbl>
              <a:tblPr firstRow="1" bandRow="1">
                <a:tableStyleId>{5C22544A-7EE6-4342-B048-85BDC9FD1C3A}</a:tableStyleId>
              </a:tblPr>
              <a:tblGrid>
                <a:gridCol w="1190625"/>
              </a:tblGrid>
              <a:tr h="2042160">
                <a:tc>
                  <a:txBody>
                    <a:bodyPr/>
                    <a:lstStyle/>
                    <a:p>
                      <a:pPr>
                        <a:buNone/>
                      </a:pPr>
                      <a:endParaRPr lang="en-US" sz="3200"/>
                    </a:p>
                    <a:p>
                      <a:pPr>
                        <a:buNone/>
                      </a:pPr>
                      <a:r>
                        <a:rPr lang="en-US" altLang="zh-CN" sz="3200">
                          <a:solidFill>
                            <a:srgbClr val="FF0000"/>
                          </a:solidFill>
                          <a:ea typeface="微软雅黑" panose="020B0503020204020204" pitchFamily="34" charset="-122"/>
                          <a:sym typeface="+mn-ea"/>
                        </a:rPr>
                        <a:t>4186</a:t>
                      </a:r>
                      <a:r>
                        <a:rPr lang="zh-CN" altLang="en-US" sz="3200">
                          <a:solidFill>
                            <a:srgbClr val="FF0000"/>
                          </a:solidFill>
                          <a:ea typeface="微软雅黑" panose="020B0503020204020204" pitchFamily="34" charset="-122"/>
                          <a:sym typeface="+mn-ea"/>
                        </a:rPr>
                        <a:t>人次</a:t>
                      </a:r>
                      <a:endParaRPr lang="zh-CN" altLang="en-US" sz="3200">
                        <a:solidFill>
                          <a:srgbClr val="FF0000"/>
                        </a:solidFill>
                        <a:ea typeface="微软雅黑" panose="020B0503020204020204" pitchFamily="34" charset="-122"/>
                        <a:sym typeface="+mn-ea"/>
                      </a:endParaRPr>
                    </a:p>
                    <a:p>
                      <a:pPr>
                        <a:buNone/>
                      </a:pPr>
                      <a:endParaRPr lang="en-US" sz="3200">
                        <a:solidFill>
                          <a:srgbClr val="FF0000"/>
                        </a:solidFill>
                      </a:endParaRPr>
                    </a:p>
                  </a:txBody>
                  <a:tcPr>
                    <a:lnL>
                      <a:noFill/>
                    </a:lnL>
                    <a:lnR>
                      <a:noFill/>
                    </a:lnR>
                    <a:lnT>
                      <a:noFill/>
                    </a:lnT>
                    <a:lnB>
                      <a:noFill/>
                    </a:lnB>
                    <a:lnTlToBr>
                      <a:noFill/>
                    </a:lnTlToBr>
                    <a:lnBlToTr>
                      <a:noFill/>
                    </a:lnBlToTr>
                    <a:noFill/>
                  </a:tcPr>
                </a:tc>
              </a:tr>
            </a:tbl>
          </a:graphicData>
        </a:graphic>
      </p:graphicFrame>
      <p:graphicFrame>
        <p:nvGraphicFramePr>
          <p:cNvPr id="17" name="表格 16"/>
          <p:cNvGraphicFramePr/>
          <p:nvPr>
            <p:custDataLst>
              <p:tags r:id="rId6"/>
            </p:custDataLst>
          </p:nvPr>
        </p:nvGraphicFramePr>
        <p:xfrm>
          <a:off x="2346960" y="2761615"/>
          <a:ext cx="3070860" cy="1947545"/>
        </p:xfrm>
        <a:graphic>
          <a:graphicData uri="http://schemas.openxmlformats.org/drawingml/2006/table">
            <a:tbl>
              <a:tblPr firstRow="1" bandRow="1">
                <a:tableStyleId>{5C22544A-7EE6-4342-B048-85BDC9FD1C3A}</a:tableStyleId>
              </a:tblPr>
              <a:tblGrid>
                <a:gridCol w="3070860"/>
              </a:tblGrid>
              <a:tr h="1947545">
                <a:tc>
                  <a:txBody>
                    <a:bodyPr/>
                    <a:lstStyle/>
                    <a:p>
                      <a:pPr>
                        <a:buNone/>
                      </a:pPr>
                      <a:endParaRPr lang="zh-CN" sz="3200">
                        <a:ea typeface="微软雅黑" panose="020B0503020204020204" pitchFamily="34" charset="-122"/>
                        <a:sym typeface="+mn-ea"/>
                      </a:endParaRPr>
                    </a:p>
                    <a:p>
                      <a:pPr algn="l">
                        <a:buNone/>
                      </a:pPr>
                      <a:r>
                        <a:rPr lang="en-US" altLang="zh-CN" sz="3200">
                          <a:solidFill>
                            <a:srgbClr val="FF0000"/>
                          </a:solidFill>
                          <a:ea typeface="微软雅黑" panose="020B0503020204020204" pitchFamily="34" charset="-122"/>
                          <a:sym typeface="+mn-ea"/>
                        </a:rPr>
                        <a:t>4099</a:t>
                      </a:r>
                      <a:endParaRPr lang="zh-CN" sz="3200">
                        <a:ea typeface="微软雅黑" panose="020B0503020204020204" pitchFamily="34" charset="-122"/>
                        <a:sym typeface="+mn-ea"/>
                      </a:endParaRPr>
                    </a:p>
                    <a:p>
                      <a:pPr>
                        <a:buNone/>
                      </a:pPr>
                      <a:r>
                        <a:rPr lang="zh-CN" altLang="en-US" sz="3200">
                          <a:solidFill>
                            <a:srgbClr val="FF0000"/>
                          </a:solidFill>
                          <a:ea typeface="微软雅黑" panose="020B0503020204020204" pitchFamily="34" charset="-122"/>
                          <a:sym typeface="+mn-ea"/>
                        </a:rPr>
                        <a:t>人次</a:t>
                      </a:r>
                      <a:endParaRPr lang="zh-CN" altLang="en-US" sz="1800">
                        <a:solidFill>
                          <a:srgbClr val="FF0000"/>
                        </a:solidFill>
                        <a:ea typeface="微软雅黑" panose="020B0503020204020204" pitchFamily="34" charset="-122"/>
                        <a:sym typeface="+mn-ea"/>
                      </a:endParaRPr>
                    </a:p>
                    <a:p>
                      <a:pPr>
                        <a:buNone/>
                      </a:pPr>
                      <a:endParaRPr lang="zh-CN" altLang="en-US">
                        <a:solidFill>
                          <a:srgbClr val="FF0000"/>
                        </a:solidFill>
                      </a:endParaRPr>
                    </a:p>
                  </a:txBody>
                  <a:tcPr>
                    <a:lnL>
                      <a:noFill/>
                    </a:lnL>
                    <a:lnR>
                      <a:noFill/>
                    </a:lnR>
                    <a:lnT>
                      <a:noFill/>
                    </a:lnT>
                    <a:lnB>
                      <a:noFill/>
                    </a:lnB>
                    <a:lnTlToBr>
                      <a:noFill/>
                    </a:lnTlToBr>
                    <a:lnBlToTr>
                      <a:noFill/>
                    </a:lnBlToTr>
                    <a:noFill/>
                  </a:tcPr>
                </a:tc>
              </a:tr>
            </a:tbl>
          </a:graphicData>
        </a:graphic>
      </p:graphicFrame>
      <p:sp>
        <p:nvSpPr>
          <p:cNvPr id="14" name="文本框 13"/>
          <p:cNvSpPr txBox="1"/>
          <p:nvPr/>
        </p:nvSpPr>
        <p:spPr>
          <a:xfrm>
            <a:off x="6693535" y="1250315"/>
            <a:ext cx="3048000" cy="1384935"/>
          </a:xfrm>
          <a:prstGeom prst="rect">
            <a:avLst/>
          </a:prstGeom>
          <a:noFill/>
        </p:spPr>
        <p:txBody>
          <a:bodyPr wrap="square" rtlCol="0">
            <a:noAutofit/>
          </a:bodyPr>
          <a:lstStyle/>
          <a:p>
            <a:endParaRPr lang="zh-CN" altLang="en-US"/>
          </a:p>
        </p:txBody>
      </p:sp>
      <p:sp>
        <p:nvSpPr>
          <p:cNvPr id="18" name="文本框 17"/>
          <p:cNvSpPr txBox="1"/>
          <p:nvPr/>
        </p:nvSpPr>
        <p:spPr>
          <a:xfrm>
            <a:off x="6416675" y="1551940"/>
            <a:ext cx="2525395" cy="3051175"/>
          </a:xfrm>
          <a:prstGeom prst="rect">
            <a:avLst/>
          </a:prstGeom>
          <a:noFill/>
        </p:spPr>
        <p:txBody>
          <a:bodyPr wrap="square" rtlCol="0">
            <a:noAutofit/>
          </a:bodyPr>
          <a:lstStyle/>
          <a:p>
            <a:r>
              <a:rPr lang="en-US" altLang="zh-CN" b="1" dirty="0">
                <a:solidFill>
                  <a:srgbClr val="FF0000"/>
                </a:solidFill>
                <a:ea typeface="微软雅黑" panose="020B0503020204020204" pitchFamily="34" charset="-122"/>
                <a:sym typeface="+mn-ea"/>
              </a:rPr>
              <a:t>      </a:t>
            </a:r>
            <a:r>
              <a:rPr lang="zh-CN"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sym typeface="+mn-ea"/>
              </a:rPr>
              <a:t>餐厅每月平均日刷卡和人均次消费情况为：9月份日刷卡3</a:t>
            </a:r>
            <a:r>
              <a:rPr lang="en-US" altLang="zh-CN"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sym typeface="+mn-ea"/>
              </a:rPr>
              <a:t>889</a:t>
            </a:r>
            <a:r>
              <a:rPr lang="zh-CN"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sym typeface="+mn-ea"/>
              </a:rPr>
              <a:t>人次左右，日平均消费每次</a:t>
            </a:r>
            <a:r>
              <a:rPr lang="en-US" altLang="zh-CN"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sym typeface="+mn-ea"/>
              </a:rPr>
              <a:t>9.45</a:t>
            </a:r>
            <a:r>
              <a:rPr lang="zh-CN"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sym typeface="+mn-ea"/>
              </a:rPr>
              <a:t>元左右，10月份日刷卡</a:t>
            </a:r>
            <a:r>
              <a:rPr lang="en-US" altLang="zh-CN"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sym typeface="+mn-ea"/>
              </a:rPr>
              <a:t>4099</a:t>
            </a:r>
            <a:r>
              <a:rPr lang="zh-CN"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sym typeface="+mn-ea"/>
              </a:rPr>
              <a:t>人次左右，日平均消费每次</a:t>
            </a:r>
            <a:r>
              <a:rPr lang="en-US" altLang="zh-CN"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sym typeface="+mn-ea"/>
              </a:rPr>
              <a:t>9.51</a:t>
            </a:r>
            <a:r>
              <a:rPr lang="zh-CN"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sym typeface="+mn-ea"/>
              </a:rPr>
              <a:t>元左右，11月份日刷卡约</a:t>
            </a:r>
            <a:r>
              <a:rPr lang="en-US" altLang="zh-CN"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sym typeface="+mn-ea"/>
              </a:rPr>
              <a:t>4846</a:t>
            </a:r>
            <a:r>
              <a:rPr lang="zh-CN"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sym typeface="+mn-ea"/>
              </a:rPr>
              <a:t>人次左右，日平均消费每次</a:t>
            </a:r>
            <a:r>
              <a:rPr lang="en-US" altLang="zh-CN"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sym typeface="+mn-ea"/>
              </a:rPr>
              <a:t>9.40</a:t>
            </a:r>
            <a:r>
              <a:rPr lang="zh-CN"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sym typeface="+mn-ea"/>
              </a:rPr>
              <a:t>元左右。数据</a:t>
            </a:r>
            <a:r>
              <a:rPr lang="zh-CN" altLang="en-US"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sym typeface="+mn-ea"/>
              </a:rPr>
              <a:t>显示</a:t>
            </a:r>
            <a:r>
              <a:rPr lang="zh-CN"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sym typeface="+mn-ea"/>
              </a:rPr>
              <a:t>了东大丁家桥的广大师生越来越认可医林餐厅，越来越多的师生选择了医林餐厅的菜肴。</a:t>
            </a:r>
            <a:r>
              <a:rPr lang="zh-CN" altLang="en-US"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sym typeface="+mn-ea"/>
              </a:rPr>
              <a:t>而且我们为了更好服务师生，菜价也在不断下降。</a:t>
            </a:r>
            <a:endParaRPr lang="zh-CN" altLang="en-US"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endParaRPr>
          </a:p>
          <a:p>
            <a:endParaRPr lang="zh-CN" altLang="en-US" dirty="0">
              <a:solidFill>
                <a:schemeClr val="tx1"/>
              </a:solidFill>
              <a:latin typeface="华文新魏" panose="02010800040101010101" pitchFamily="2" charset="-122"/>
              <a:ea typeface="华文新魏" panose="02010800040101010101" pitchFamily="2" charset="-122"/>
              <a:cs typeface="华文新魏" panose="02010800040101010101" pitchFamily="2" charset="-122"/>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 name="Rectangle 61"/>
          <p:cNvSpPr>
            <a:spLocks noChangeArrowheads="1"/>
          </p:cNvSpPr>
          <p:nvPr/>
        </p:nvSpPr>
        <p:spPr bwMode="gray">
          <a:xfrm>
            <a:off x="2429192" y="406297"/>
            <a:ext cx="4285615" cy="583565"/>
          </a:xfrm>
          <a:prstGeom prst="rect">
            <a:avLst/>
          </a:prstGeom>
          <a:noFill/>
          <a:ln>
            <a:noFill/>
          </a:ln>
          <a:effectLst/>
        </p:spPr>
        <p:txBody>
          <a:bodyPr wrap="square">
            <a:spAutoFit/>
          </a:bodyPr>
          <a:lstStyle/>
          <a:p>
            <a:pPr marL="0" marR="0" lvl="0" indent="0" algn="ctr" defTabSz="914400" eaLnBrk="1" fontAlgn="auto" latinLnBrk="0" hangingPunct="1">
              <a:lnSpc>
                <a:spcPct val="100000"/>
              </a:lnSpc>
              <a:spcBef>
                <a:spcPct val="50000"/>
              </a:spcBef>
              <a:spcAft>
                <a:spcPts val="0"/>
              </a:spcAft>
              <a:buClr>
                <a:srgbClr val="1F3F5F"/>
              </a:buClr>
              <a:buSzTx/>
              <a:buFontTx/>
              <a:buNone/>
              <a:defRPr/>
            </a:pPr>
            <a:r>
              <a:rPr kumimoji="0" lang="en-US" altLang="zh-CN" sz="320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Arial" panose="020B0604020202020204" pitchFamily="34" charset="0"/>
              </a:rPr>
              <a:t>1.4  </a:t>
            </a:r>
            <a:r>
              <a:rPr kumimoji="0" lang="zh-CN" altLang="en-US" sz="3200" b="1" i="0" u="none" strike="noStrike" kern="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Arial" panose="020B0604020202020204" pitchFamily="34" charset="0"/>
              </a:rPr>
              <a:t>人员配备情况</a:t>
            </a:r>
            <a:endParaRPr kumimoji="0" lang="zh-CN" altLang="en-US" sz="3200" b="1" i="0" u="none" strike="noStrike" kern="0" cap="none" spc="0" normalizeH="0" baseline="0" noProof="0" dirty="0">
              <a:ln>
                <a:noFill/>
              </a:ln>
              <a:solidFill>
                <a:srgbClr val="FF0000"/>
              </a:solidFill>
              <a:effectLst/>
              <a:uLnTx/>
              <a:uFillTx/>
              <a:latin typeface="华文新魏" panose="02010800040101010101" pitchFamily="2" charset="-122"/>
              <a:ea typeface="华文新魏" panose="02010800040101010101" pitchFamily="2" charset="-122"/>
              <a:cs typeface="Arial" panose="020B0604020202020204" pitchFamily="34" charset="0"/>
            </a:endParaRPr>
          </a:p>
        </p:txBody>
      </p:sp>
      <p:sp>
        <p:nvSpPr>
          <p:cNvPr id="100" name="文本框 99"/>
          <p:cNvSpPr txBox="1"/>
          <p:nvPr/>
        </p:nvSpPr>
        <p:spPr>
          <a:xfrm>
            <a:off x="26670" y="3808095"/>
            <a:ext cx="8980170" cy="922020"/>
          </a:xfrm>
          <a:prstGeom prst="rect">
            <a:avLst/>
          </a:prstGeom>
          <a:noFill/>
          <a:ln w="9525">
            <a:noFill/>
          </a:ln>
        </p:spPr>
        <p:txBody>
          <a:bodyPr wrap="square">
            <a:spAutoFit/>
          </a:bodyPr>
          <a:lstStyle/>
          <a:p>
            <a:pPr indent="459105"/>
            <a:r>
              <a:rPr lang="en-US" altLang="zh-CN" sz="1800" b="1">
                <a:solidFill>
                  <a:srgbClr val="323232"/>
                </a:solidFill>
                <a:latin typeface="华文新魏" panose="02010800040101010101" pitchFamily="2" charset="-122"/>
                <a:ea typeface="华文新魏" panose="02010800040101010101" pitchFamily="2" charset="-122"/>
                <a:cs typeface="华文新魏" panose="02010800040101010101" pitchFamily="2" charset="-122"/>
              </a:rPr>
              <a:t> </a:t>
            </a:r>
            <a:r>
              <a:rPr lang="zh-CN" sz="1800" b="1">
                <a:solidFill>
                  <a:srgbClr val="323232"/>
                </a:solidFill>
                <a:latin typeface="华文新魏" panose="02010800040101010101" pitchFamily="2" charset="-122"/>
                <a:ea typeface="华文新魏" panose="02010800040101010101" pitchFamily="2" charset="-122"/>
                <a:cs typeface="华文新魏" panose="02010800040101010101" pitchFamily="2" charset="-122"/>
              </a:rPr>
              <a:t>现有</a:t>
            </a:r>
            <a:r>
              <a:rPr lang="en-US" altLang="zh-CN" sz="1800" b="1">
                <a:solidFill>
                  <a:srgbClr val="323232"/>
                </a:solidFill>
                <a:latin typeface="华文新魏" panose="02010800040101010101" pitchFamily="2" charset="-122"/>
                <a:ea typeface="华文新魏" panose="02010800040101010101" pitchFamily="2" charset="-122"/>
                <a:cs typeface="华文新魏" panose="02010800040101010101" pitchFamily="2" charset="-122"/>
              </a:rPr>
              <a:t>44</a:t>
            </a:r>
            <a:r>
              <a:rPr lang="zh-CN" sz="1800" b="1">
                <a:solidFill>
                  <a:srgbClr val="323232"/>
                </a:solidFill>
                <a:latin typeface="华文新魏" panose="02010800040101010101" pitchFamily="2" charset="-122"/>
                <a:ea typeface="华文新魏" panose="02010800040101010101" pitchFamily="2" charset="-122"/>
                <a:cs typeface="华文新魏" panose="02010800040101010101" pitchFamily="2" charset="-122"/>
              </a:rPr>
              <a:t>名员工。</a:t>
            </a:r>
            <a:r>
              <a:rPr lang="zh-CN" sz="1800" b="1">
                <a:latin typeface="华文新魏" panose="02010800040101010101" pitchFamily="2" charset="-122"/>
                <a:ea typeface="华文新魏" panose="02010800040101010101" pitchFamily="2" charset="-122"/>
                <a:cs typeface="华文新魏" panose="02010800040101010101" pitchFamily="2" charset="-122"/>
              </a:rPr>
              <a:t>其中管理人员3名，厨师8名，公共服务人员8名，一般操作员工</a:t>
            </a:r>
            <a:r>
              <a:rPr lang="en-US" altLang="zh-CN" sz="1800" b="1">
                <a:latin typeface="华文新魏" panose="02010800040101010101" pitchFamily="2" charset="-122"/>
                <a:ea typeface="华文新魏" panose="02010800040101010101" pitchFamily="2" charset="-122"/>
                <a:cs typeface="华文新魏" panose="02010800040101010101" pitchFamily="2" charset="-122"/>
              </a:rPr>
              <a:t>25</a:t>
            </a:r>
            <a:r>
              <a:rPr lang="zh-CN" sz="1800" b="1">
                <a:latin typeface="华文新魏" panose="02010800040101010101" pitchFamily="2" charset="-122"/>
                <a:ea typeface="华文新魏" panose="02010800040101010101" pitchFamily="2" charset="-122"/>
                <a:cs typeface="华文新魏" panose="02010800040101010101" pitchFamily="2" charset="-122"/>
              </a:rPr>
              <a:t>名，医林餐厅</a:t>
            </a:r>
            <a:r>
              <a:rPr lang="zh-CN" sz="1800" b="1">
                <a:solidFill>
                  <a:srgbClr val="333333"/>
                </a:solidFill>
                <a:latin typeface="华文新魏" panose="02010800040101010101" pitchFamily="2" charset="-122"/>
                <a:ea typeface="华文新魏" panose="02010800040101010101" pitchFamily="2" charset="-122"/>
                <a:cs typeface="华文新魏" panose="02010800040101010101" pitchFamily="2" charset="-122"/>
              </a:rPr>
              <a:t>所有员工按照食品安全管理要求，每年进行一次健康检查，百分百持证上岗、消除安全隐患，每日检查员工身体健康状况，保证人员健康上岗。</a:t>
            </a:r>
            <a:endParaRPr lang="zh-CN" altLang="en-US">
              <a:latin typeface="华文新魏" panose="02010800040101010101" pitchFamily="2" charset="-122"/>
              <a:ea typeface="华文新魏" panose="02010800040101010101" pitchFamily="2" charset="-122"/>
              <a:cs typeface="华文新魏" panose="02010800040101010101" pitchFamily="2" charset="-122"/>
            </a:endParaRPr>
          </a:p>
        </p:txBody>
      </p:sp>
      <p:pic>
        <p:nvPicPr>
          <p:cNvPr id="2" name="图片 1"/>
          <p:cNvPicPr>
            <a:picLocks noChangeAspect="1"/>
          </p:cNvPicPr>
          <p:nvPr/>
        </p:nvPicPr>
        <p:blipFill>
          <a:blip r:embed="rId1" cstate="screen"/>
          <a:stretch>
            <a:fillRect/>
          </a:stretch>
        </p:blipFill>
        <p:spPr>
          <a:xfrm>
            <a:off x="6058535" y="1476375"/>
            <a:ext cx="2611120" cy="2118995"/>
          </a:xfrm>
          <a:prstGeom prst="rect">
            <a:avLst/>
          </a:prstGeom>
        </p:spPr>
      </p:pic>
      <p:pic>
        <p:nvPicPr>
          <p:cNvPr id="4" name="图片 3"/>
          <p:cNvPicPr>
            <a:picLocks noChangeAspect="1"/>
          </p:cNvPicPr>
          <p:nvPr/>
        </p:nvPicPr>
        <p:blipFill>
          <a:blip r:embed="rId2" cstate="screen"/>
          <a:stretch>
            <a:fillRect/>
          </a:stretch>
        </p:blipFill>
        <p:spPr>
          <a:xfrm>
            <a:off x="391795" y="1477010"/>
            <a:ext cx="2582545" cy="2118360"/>
          </a:xfrm>
          <a:prstGeom prst="rect">
            <a:avLst/>
          </a:prstGeom>
        </p:spPr>
      </p:pic>
      <p:pic>
        <p:nvPicPr>
          <p:cNvPr id="7" name="图片 6"/>
          <p:cNvPicPr>
            <a:picLocks noChangeAspect="1"/>
          </p:cNvPicPr>
          <p:nvPr/>
        </p:nvPicPr>
        <p:blipFill>
          <a:blip r:embed="rId3" cstate="screen"/>
          <a:stretch>
            <a:fillRect/>
          </a:stretch>
        </p:blipFill>
        <p:spPr>
          <a:xfrm>
            <a:off x="3104515" y="1477010"/>
            <a:ext cx="2823845" cy="2118360"/>
          </a:xfrm>
          <a:prstGeom prst="rect">
            <a:avLst/>
          </a:prstGeom>
        </p:spPr>
      </p:pic>
    </p:spTree>
  </p:cSld>
  <p:clrMapOvr>
    <a:masterClrMapping/>
  </p:clrMapOvr>
  <p:transition spd="slow">
    <p:fade/>
  </p:transition>
</p:sld>
</file>

<file path=ppt/tags/tag1.xml><?xml version="1.0" encoding="utf-8"?>
<p:tagLst xmlns:p="http://schemas.openxmlformats.org/presentationml/2006/main">
  <p:tag name="OFFICEPLUS.TAG" val="03a12446-4040-4dad-8d54-bb681f108928"/>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TABLE_ENDDRAG_ORIGIN_RECT" val="161*50"/>
  <p:tag name="TABLE_ENDDRAG_RECT" val="33*222*161*50"/>
</p:tagLst>
</file>

<file path=ppt/tags/tag14.xml><?xml version="1.0" encoding="utf-8"?>
<p:tagLst xmlns:p="http://schemas.openxmlformats.org/presentationml/2006/main">
  <p:tag name="TABLE_ENDDRAG_ORIGIN_RECT" val="135*107"/>
  <p:tag name="TABLE_ENDDRAG_RECT" val="188*187*135*107"/>
</p:tagLst>
</file>

<file path=ppt/tags/tag15.xml><?xml version="1.0" encoding="utf-8"?>
<p:tagLst xmlns:p="http://schemas.openxmlformats.org/presentationml/2006/main">
  <p:tag name="TABLE_ENDDRAG_ORIGIN_RECT" val="127*115"/>
  <p:tag name="TABLE_ENDDRAG_RECT" val="367*118*127*115"/>
</p:tagLst>
</file>

<file path=ppt/tags/tag16.xml><?xml version="1.0" encoding="utf-8"?>
<p:tagLst xmlns:p="http://schemas.openxmlformats.org/presentationml/2006/main">
  <p:tag name="TABLE_ENDDRAG_ORIGIN_RECT" val="166*96"/>
  <p:tag name="TABLE_ENDDRAG_RECT" val="36*265*166*96"/>
</p:tagLst>
</file>

<file path=ppt/tags/tag17.xml><?xml version="1.0" encoding="utf-8"?>
<p:tagLst xmlns:p="http://schemas.openxmlformats.org/presentationml/2006/main">
  <p:tag name="TABLE_ENDDRAG_ORIGIN_RECT" val="93*148"/>
  <p:tag name="TABLE_ENDDRAG_RECT" val="360*222*93*148"/>
</p:tagLst>
</file>

<file path=ppt/tags/tag18.xml><?xml version="1.0" encoding="utf-8"?>
<p:tagLst xmlns:p="http://schemas.openxmlformats.org/presentationml/2006/main">
  <p:tag name="TABLE_ENDDRAG_ORIGIN_RECT" val="241*153"/>
  <p:tag name="TABLE_ENDDRAG_RECT" val="184*217*241*153"/>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TABLE_ENDDRAG_ORIGIN_RECT" val="684*49"/>
  <p:tag name="TABLE_ENDDRAG_RECT" val="23*324*684*49"/>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TABLE_ENDDRAG_ORIGIN_RECT" val="346*50"/>
  <p:tag name="TABLE_ENDDRAG_RECT" val="184*-3*346*50"/>
</p:tagLst>
</file>

<file path=ppt/tags/tag36.xml><?xml version="1.0" encoding="utf-8"?>
<p:tagLst xmlns:p="http://schemas.openxmlformats.org/presentationml/2006/main">
  <p:tag name="TABLE_ENDDRAG_ORIGIN_RECT" val="231*41"/>
  <p:tag name="TABLE_ENDDRAG_RECT" val="197*32*231*41"/>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COMMONDATA" val="eyJoZGlkIjoiNmQxYjM4NDNjNzdhYmViODg5NDMzOWNmMDI3ZjYwM2UifQ=="/>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ont">
      <a:majorFont>
        <a:latin typeface="等线 Light"/>
        <a:ea typeface="等线 Light"/>
        <a:cs typeface=""/>
      </a:majorFont>
      <a:minorFont>
        <a:latin typeface="等线"/>
        <a:ea typeface="等线"/>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5440d1aa47f57</Template>
  <TotalTime>0</TotalTime>
  <Words>3043</Words>
  <Application>WPS 演示</Application>
  <PresentationFormat>全屏显示(16:9)</PresentationFormat>
  <Paragraphs>262</Paragraphs>
  <Slides>30</Slides>
  <Notes>15</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30</vt:i4>
      </vt:variant>
    </vt:vector>
  </HeadingPairs>
  <TitlesOfParts>
    <vt:vector size="47" baseType="lpstr">
      <vt:lpstr>Arial</vt:lpstr>
      <vt:lpstr>宋体</vt:lpstr>
      <vt:lpstr>Wingdings</vt:lpstr>
      <vt:lpstr>Calibri</vt:lpstr>
      <vt:lpstr>微软雅黑</vt:lpstr>
      <vt:lpstr>华文中宋</vt:lpstr>
      <vt:lpstr>华文新魏</vt:lpstr>
      <vt:lpstr>Arial Unicode MS</vt:lpstr>
      <vt:lpstr>等线</vt:lpstr>
      <vt:lpstr>等线 Light</vt:lpstr>
      <vt:lpstr>新宋体</vt:lpstr>
      <vt:lpstr>方正粗黑宋简体</vt:lpstr>
      <vt:lpstr>仿宋</vt:lpstr>
      <vt:lpstr>Times New Roman</vt:lpstr>
      <vt:lpstr>楷体</vt:lpstr>
      <vt:lpstr>仿宋_GB2312</vt:lpstr>
      <vt:lpstr>第一PPT，www.1ppt.com</vt:lpstr>
      <vt:lpstr>医林食堂下半年     工作总结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新年</dc:title>
  <dc:creator>第一PPT</dc:creator>
  <cp:keywords>www.1ppt.com</cp:keywords>
  <dc:description>第一PPT，www.1ppt.com</dc:description>
  <cp:lastModifiedBy> Lyue</cp:lastModifiedBy>
  <cp:revision>697</cp:revision>
  <dcterms:created xsi:type="dcterms:W3CDTF">2014-01-02T05:21:00Z</dcterms:created>
  <dcterms:modified xsi:type="dcterms:W3CDTF">2023-12-07T10:22:51Z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DE85B8E007224A549EED00C4C5FD09BA_12</vt:lpwstr>
  </property>
</Properties>
</file>