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63" r:id="rId4"/>
    <p:sldId id="292" r:id="rId5"/>
    <p:sldId id="293" r:id="rId7"/>
    <p:sldId id="267" r:id="rId8"/>
    <p:sldId id="296" r:id="rId9"/>
    <p:sldId id="270" r:id="rId10"/>
    <p:sldId id="271" r:id="rId11"/>
    <p:sldId id="272" r:id="rId12"/>
    <p:sldId id="276" r:id="rId13"/>
    <p:sldId id="273" r:id="rId14"/>
    <p:sldId id="274" r:id="rId15"/>
    <p:sldId id="275" r:id="rId16"/>
    <p:sldId id="282" r:id="rId17"/>
    <p:sldId id="277" r:id="rId18"/>
    <p:sldId id="278" r:id="rId19"/>
    <p:sldId id="283" r:id="rId20"/>
    <p:sldId id="280" r:id="rId21"/>
    <p:sldId id="290" r:id="rId22"/>
    <p:sldId id="298" r:id="rId23"/>
    <p:sldId id="323" r:id="rId24"/>
    <p:sldId id="294" r:id="rId25"/>
    <p:sldId id="279" r:id="rId26"/>
    <p:sldId id="281" r:id="rId27"/>
    <p:sldId id="287" r:id="rId28"/>
    <p:sldId id="295" r:id="rId29"/>
    <p:sldId id="288" r:id="rId30"/>
    <p:sldId id="289" r:id="rId31"/>
    <p:sldId id="286" r:id="rId32"/>
    <p:sldId id="324" r:id="rId33"/>
    <p:sldId id="297" r:id="rId34"/>
    <p:sldId id="285" r:id="rId35"/>
    <p:sldId id="269" r:id="rId36"/>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1" Type="http://schemas.openxmlformats.org/officeDocument/2006/relationships/tags" Target="tags/tag310.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7" Type="http://schemas.openxmlformats.org/officeDocument/2006/relationships/tags" Target="../tags/tag173.xml"/><Relationship Id="rId26" Type="http://schemas.openxmlformats.org/officeDocument/2006/relationships/tags" Target="../tags/tag172.xml"/><Relationship Id="rId25" Type="http://schemas.openxmlformats.org/officeDocument/2006/relationships/tags" Target="../tags/tag171.xml"/><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0" Type="http://schemas.openxmlformats.org/officeDocument/2006/relationships/tags" Target="../tags/tag1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83382" y="0"/>
            <a:ext cx="1086088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3002280" y="2868135"/>
            <a:ext cx="618744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3002280" y="4119497"/>
            <a:ext cx="618744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683000" y="3997347"/>
            <a:ext cx="4806950"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600547" y="4646768"/>
            <a:ext cx="2023152"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566233" y="4646768"/>
            <a:ext cx="2023152"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57618" y="443230"/>
            <a:ext cx="11674475"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83382" y="0"/>
            <a:ext cx="1086088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3002280" y="2973705"/>
            <a:ext cx="618744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3002280" y="4211320"/>
            <a:ext cx="618744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57618" y="443230"/>
            <a:ext cx="11674475"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83382" y="0"/>
            <a:ext cx="1086088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92800" y="304200"/>
            <a:ext cx="116064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92800" y="304200"/>
            <a:ext cx="116064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83382" y="0"/>
            <a:ext cx="1086088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815573" y="2943093"/>
            <a:ext cx="6560820"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815573" y="4232960"/>
            <a:ext cx="6560820"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custDataLst>
              <p:tags r:id="rId3"/>
            </p:custDataLst>
          </p:nvPr>
        </p:nvGrpSpPr>
        <p:grpSpPr>
          <a:xfrm>
            <a:off x="11407140" y="450850"/>
            <a:ext cx="379095"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145" y="5849620"/>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24" name="组合 23"/>
          <p:cNvGrpSpPr/>
          <p:nvPr userDrawn="1">
            <p:custDataLst>
              <p:tags r:id="rId3"/>
            </p:custDataLst>
          </p:nvPr>
        </p:nvGrpSpPr>
        <p:grpSpPr>
          <a:xfrm>
            <a:off x="11310620" y="443230"/>
            <a:ext cx="521335"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userDrawn="1">
            <p:custDataLst>
              <p:tags r:id="rId3"/>
            </p:custDataLst>
          </p:nvPr>
        </p:nvGrpSpPr>
        <p:grpSpPr>
          <a:xfrm>
            <a:off x="11310620" y="443230"/>
            <a:ext cx="521335"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0" name="组合 29"/>
          <p:cNvGrpSpPr/>
          <p:nvPr userDrawn="1">
            <p:custDataLst>
              <p:tags r:id="rId3"/>
            </p:custDataLst>
          </p:nvPr>
        </p:nvGrpSpPr>
        <p:grpSpPr>
          <a:xfrm>
            <a:off x="11310620" y="443230"/>
            <a:ext cx="521335"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a:off x="11310620" y="443230"/>
            <a:ext cx="521335"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471920" y="0"/>
            <a:ext cx="4498340"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userDrawn="1">
            <p:custDataLst>
              <p:tags r:id="rId3"/>
            </p:custDataLst>
          </p:nvPr>
        </p:nvSpPr>
        <p:spPr>
          <a:xfrm>
            <a:off x="1465580" y="5164455"/>
            <a:ext cx="3559175"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57.xml"/><Relationship Id="rId23" Type="http://schemas.openxmlformats.org/officeDocument/2006/relationships/tags" Target="../tags/tag256.xml"/><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slideLayout" Target="../slideLayouts/slideLayout13.xml"/><Relationship Id="rId19" Type="http://schemas.openxmlformats.org/officeDocument/2006/relationships/tags" Target="../tags/tag25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62.xml"/><Relationship Id="rId5" Type="http://schemas.openxmlformats.org/officeDocument/2006/relationships/image" Target="../media/image1.png"/><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8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3.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4.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5.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6.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7.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88.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9.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90.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91.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tags" Target="../tags/tag264.xml"/><Relationship Id="rId1" Type="http://schemas.openxmlformats.org/officeDocument/2006/relationships/tags" Target="../tags/tag263.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92.xml"/><Relationship Id="rId5" Type="http://schemas.openxmlformats.org/officeDocument/2006/relationships/image" Target="../media/image61.jpeg"/><Relationship Id="rId4" Type="http://schemas.openxmlformats.org/officeDocument/2006/relationships/image" Target="../media/image60.jpeg"/><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hemeOverride" Target="../theme/themeOverride2.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96.xml"/><Relationship Id="rId4" Type="http://schemas.openxmlformats.org/officeDocument/2006/relationships/image" Target="../media/image65.jpeg"/><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97.xml"/><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98.xml"/><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99.xml"/><Relationship Id="rId4" Type="http://schemas.openxmlformats.org/officeDocument/2006/relationships/image" Target="../media/image78.jpe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00.xml"/><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01.xml"/><Relationship Id="rId4" Type="http://schemas.openxmlformats.org/officeDocument/2006/relationships/image" Target="../media/image85.jpeg"/><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82.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02.xml"/><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03.xml"/><Relationship Id="rId4" Type="http://schemas.openxmlformats.org/officeDocument/2006/relationships/image" Target="../media/image92.jpeg"/><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7.xml"/><Relationship Id="rId2" Type="http://schemas.openxmlformats.org/officeDocument/2006/relationships/tags" Target="../tags/tag266.xml"/><Relationship Id="rId1" Type="http://schemas.openxmlformats.org/officeDocument/2006/relationships/tags" Target="../tags/tag265.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hemeOverride" Target="../theme/themeOverride3.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7.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4.xml"/><Relationship Id="rId3" Type="http://schemas.openxmlformats.org/officeDocument/2006/relationships/themeOverride" Target="../theme/themeOverride4.xml"/><Relationship Id="rId2" Type="http://schemas.openxmlformats.org/officeDocument/2006/relationships/tags" Target="../tags/tag309.xml"/><Relationship Id="rId1" Type="http://schemas.openxmlformats.org/officeDocument/2006/relationships/tags" Target="../tags/tag308.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0" Type="http://schemas.openxmlformats.org/officeDocument/2006/relationships/notesSlide" Target="../notesSlides/notesSlide3.xml"/><Relationship Id="rId1" Type="http://schemas.openxmlformats.org/officeDocument/2006/relationships/tags" Target="../tags/tag26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hemeOverride" Target="../theme/themeOverride1.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78.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79.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0.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8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2197100" y="2884170"/>
            <a:ext cx="7930515" cy="840740"/>
          </a:xfrm>
        </p:spPr>
        <p:txBody>
          <a:bodyPr>
            <a:normAutofit/>
          </a:bodyPr>
          <a:lstStyle/>
          <a:p>
            <a:pPr marL="0" indent="0" algn="ctr">
              <a:lnSpc>
                <a:spcPct val="100000"/>
              </a:lnSpc>
              <a:spcBef>
                <a:spcPts val="0"/>
              </a:spcBef>
              <a:spcAft>
                <a:spcPts val="0"/>
              </a:spcAft>
              <a:buSzPct val="100000"/>
              <a:buNone/>
            </a:pPr>
            <a:r>
              <a:rPr lang="zh-CN" altLang="en-US" sz="4400">
                <a:solidFill>
                  <a:schemeClr val="accent1">
                    <a:lumMod val="50000"/>
                  </a:schemeClr>
                </a:solidFill>
                <a:ea typeface="微软雅黑" panose="020B0503020204020204" charset="-122"/>
              </a:rPr>
              <a:t>丁家桥校区物业年终报告</a:t>
            </a:r>
            <a:endParaRPr lang="zh-CN" altLang="en-US">
              <a:solidFill>
                <a:schemeClr val="accent1">
                  <a:lumMod val="50000"/>
                </a:schemeClr>
              </a:solidFill>
              <a:ea typeface="微软雅黑" panose="020B0503020204020204" charset="-122"/>
            </a:endParaRPr>
          </a:p>
        </p:txBody>
      </p:sp>
      <p:sp>
        <p:nvSpPr>
          <p:cNvPr id="7" name="文本占位符 6"/>
          <p:cNvSpPr>
            <a:spLocks noGrp="1"/>
          </p:cNvSpPr>
          <p:nvPr>
            <p:ph type="body" sz="quarter" idx="13"/>
            <p:custDataLst>
              <p:tags r:id="rId2"/>
            </p:custDataLst>
          </p:nvPr>
        </p:nvSpPr>
        <p:spPr>
          <a:xfrm>
            <a:off x="4975225" y="4352290"/>
            <a:ext cx="2374265" cy="462280"/>
          </a:xfrm>
        </p:spPr>
        <p:txBody>
          <a:bodyPr>
            <a:scene3d>
              <a:camera prst="orthographicFront"/>
              <a:lightRig rig="threePt" dir="t"/>
            </a:scene3d>
          </a:bodyPr>
          <a:lstStyle/>
          <a:p>
            <a:r>
              <a:rPr lang="zh-CN" altLang="en-US" sz="1800">
                <a:solidFill>
                  <a:schemeClr val="accent1">
                    <a:lumMod val="75000"/>
                  </a:schemeClr>
                </a:solidFill>
                <a:effectLst>
                  <a:outerShdw blurRad="38100" dist="25400" dir="5400000" algn="ctr" rotWithShape="0">
                    <a:srgbClr val="6E747A">
                      <a:alpha val="43000"/>
                    </a:srgbClr>
                  </a:outerShdw>
                </a:effectLst>
              </a:rPr>
              <a:t>新鸿运物业</a:t>
            </a:r>
            <a:r>
              <a:rPr lang="en-US" altLang="zh-CN" sz="1800">
                <a:solidFill>
                  <a:schemeClr val="accent1">
                    <a:lumMod val="75000"/>
                  </a:schemeClr>
                </a:solidFill>
                <a:effectLst>
                  <a:outerShdw blurRad="38100" dist="25400" dir="5400000" algn="ctr" rotWithShape="0">
                    <a:srgbClr val="6E747A">
                      <a:alpha val="43000"/>
                    </a:srgbClr>
                  </a:outerShdw>
                </a:effectLst>
              </a:rPr>
              <a:t>  </a:t>
            </a:r>
            <a:r>
              <a:rPr lang="zh-CN" altLang="en-US" sz="1800">
                <a:solidFill>
                  <a:schemeClr val="accent1">
                    <a:lumMod val="75000"/>
                  </a:schemeClr>
                </a:solidFill>
                <a:effectLst>
                  <a:outerShdw blurRad="38100" dist="25400" dir="5400000" algn="ctr" rotWithShape="0">
                    <a:srgbClr val="6E747A">
                      <a:alpha val="43000"/>
                    </a:srgbClr>
                  </a:outerShdw>
                </a:effectLst>
              </a:rPr>
              <a:t>李丽</a:t>
            </a:r>
            <a:endParaRPr lang="zh-CN" altLang="en-US" sz="1800">
              <a:solidFill>
                <a:schemeClr val="accent1">
                  <a:lumMod val="75000"/>
                </a:schemeClr>
              </a:solidFill>
              <a:effectLst>
                <a:outerShdw blurRad="38100" dist="25400" dir="5400000" algn="ctr" rotWithShape="0">
                  <a:srgbClr val="6E747A">
                    <a:alpha val="43000"/>
                  </a:srgbClr>
                </a:outerShdw>
              </a:effectLst>
            </a:endParaRPr>
          </a:p>
        </p:txBody>
      </p:sp>
      <p:sp>
        <p:nvSpPr>
          <p:cNvPr id="8" name="文本占位符 7"/>
          <p:cNvSpPr>
            <a:spLocks noGrp="1"/>
          </p:cNvSpPr>
          <p:nvPr>
            <p:custDataLst>
              <p:tags r:id="rId3"/>
            </p:custDataLst>
          </p:nvPr>
        </p:nvSpPr>
        <p:spPr>
          <a:xfrm>
            <a:off x="4840938" y="4814408"/>
            <a:ext cx="2023152" cy="329211"/>
          </a:xfrm>
          <a:prstGeom prst="rect">
            <a:avLst/>
          </a:prstGeom>
        </p:spPr>
        <p:txBody>
          <a:bodyPr vert="horz" lIns="101600" tIns="0" rIns="82550" bIns="0" rtlCol="0">
            <a:noAutofit/>
          </a:bodyPr>
          <a:lstStyle>
            <a:lvl1pPr marL="0" indent="0" algn="r" defTabSz="914400" rtl="0" eaLnBrk="1" fontAlgn="auto" latinLnBrk="0" hangingPunct="1">
              <a:lnSpc>
                <a:spcPct val="130000"/>
              </a:lnSpc>
              <a:spcBef>
                <a:spcPts val="0"/>
              </a:spcBef>
              <a:spcAft>
                <a:spcPts val="1000"/>
              </a:spcAft>
              <a:buFont typeface="Arial" panose="020B0604020202020204" pitchFamily="34" charset="0"/>
              <a:buNone/>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a:solidFill>
                  <a:schemeClr val="accent1">
                    <a:lumMod val="75000"/>
                  </a:schemeClr>
                </a:solidFill>
              </a:rPr>
              <a:t>2023</a:t>
            </a:r>
            <a:r>
              <a:rPr lang="zh-CN" altLang="en-US" sz="1800">
                <a:solidFill>
                  <a:schemeClr val="accent1">
                    <a:lumMod val="75000"/>
                  </a:schemeClr>
                </a:solidFill>
              </a:rPr>
              <a:t>年</a:t>
            </a:r>
            <a:r>
              <a:rPr lang="en-US" altLang="zh-CN" sz="1800">
                <a:solidFill>
                  <a:schemeClr val="accent1">
                    <a:lumMod val="75000"/>
                  </a:schemeClr>
                </a:solidFill>
              </a:rPr>
              <a:t>12</a:t>
            </a:r>
            <a:r>
              <a:rPr lang="zh-CN" altLang="en-US" sz="1800">
                <a:solidFill>
                  <a:schemeClr val="accent1">
                    <a:lumMod val="75000"/>
                  </a:schemeClr>
                </a:solidFill>
              </a:rPr>
              <a:t>月</a:t>
            </a:r>
            <a:endParaRPr lang="zh-CN" altLang="en-US" sz="1800">
              <a:solidFill>
                <a:schemeClr val="accent1">
                  <a:lumMod val="75000"/>
                </a:schemeClr>
              </a:solidFill>
            </a:endParaRPr>
          </a:p>
        </p:txBody>
      </p:sp>
      <p:pic>
        <p:nvPicPr>
          <p:cNvPr id="11" name="图片 10"/>
          <p:cNvPicPr>
            <a:picLocks noChangeAspect="1"/>
          </p:cNvPicPr>
          <p:nvPr>
            <p:custDataLst>
              <p:tags r:id="rId4"/>
            </p:custDataLst>
          </p:nvPr>
        </p:nvPicPr>
        <p:blipFill>
          <a:blip r:embed="rId5" cstate="screen"/>
          <a:stretch>
            <a:fillRect/>
          </a:stretch>
        </p:blipFill>
        <p:spPr>
          <a:xfrm>
            <a:off x="5345430" y="1727835"/>
            <a:ext cx="1117600" cy="821690"/>
          </a:xfrm>
          <a:prstGeom prst="rect">
            <a:avLst/>
          </a:pr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7970" y="1355090"/>
            <a:ext cx="10852150" cy="1195705"/>
          </a:xfrm>
        </p:spPr>
        <p:txBody>
          <a:bodyPr/>
          <a:lstStyle/>
          <a:p>
            <a:r>
              <a:rPr lang="en-US" altLang="zh-CN" dirty="0"/>
              <a:t> 7</a:t>
            </a:r>
            <a:r>
              <a:rPr lang="zh-CN" altLang="en-US" dirty="0"/>
              <a:t>、</a:t>
            </a:r>
            <a:r>
              <a:rPr lang="zh-CN" altLang="en-US" sz="1600" dirty="0"/>
              <a:t>垃圾清运：校区垃圾做到</a:t>
            </a:r>
            <a:r>
              <a:rPr lang="zh-CN" altLang="en-US" sz="1600" dirty="0">
                <a:solidFill>
                  <a:srgbClr val="FF0000"/>
                </a:solidFill>
              </a:rPr>
              <a:t>日产日清，不积压 ，</a:t>
            </a:r>
            <a:r>
              <a:rPr lang="zh-CN" altLang="en-US" sz="1600" dirty="0"/>
              <a:t>保洁员每天从校区拖60-70桶垃圾至垃圾站，清晨5点左右再协助环卫所的垃圾车把垃圾运走。按照环卫要求，树叶需单独存放，根据存量及时联系环卫所来清运。</a:t>
            </a:r>
            <a:endParaRPr lang="zh-CN" altLang="en-US" sz="1600" dirty="0"/>
          </a:p>
          <a:p>
            <a:endParaRPr lang="zh-CN" altLang="en-US" sz="1600" dirty="0"/>
          </a:p>
        </p:txBody>
      </p:sp>
      <p:sp>
        <p:nvSpPr>
          <p:cNvPr id="8" name="文本框 7"/>
          <p:cNvSpPr txBox="1"/>
          <p:nvPr/>
        </p:nvSpPr>
        <p:spPr>
          <a:xfrm>
            <a:off x="554990" y="331470"/>
            <a:ext cx="2936240" cy="460375"/>
          </a:xfrm>
          <a:prstGeom prst="rect">
            <a:avLst/>
          </a:prstGeom>
          <a:noFill/>
        </p:spPr>
        <p:txBody>
          <a:bodyPr wrap="square" rtlCol="0">
            <a:spAutoFit/>
            <a:scene3d>
              <a:camera prst="orthographicFront"/>
              <a:lightRig rig="threePt" dir="t"/>
            </a:scene3d>
          </a:bodyPr>
          <a:lstStyle/>
          <a:p>
            <a:r>
              <a:rPr lang="zh-CN" altLang="en-US" sz="2400" b="1">
                <a:solidFill>
                  <a:schemeClr val="tx1"/>
                </a:solidFill>
                <a:effectLst/>
              </a:rPr>
              <a:t>日常工作</a:t>
            </a:r>
            <a:endParaRPr lang="zh-CN" altLang="en-US" sz="2400" b="1">
              <a:solidFill>
                <a:schemeClr val="tx1"/>
              </a:solidFill>
              <a:effectLst/>
            </a:endParaRPr>
          </a:p>
        </p:txBody>
      </p:sp>
      <p:cxnSp>
        <p:nvCxnSpPr>
          <p:cNvPr id="9" name="直接连接符 8"/>
          <p:cNvCxnSpPr/>
          <p:nvPr/>
        </p:nvCxnSpPr>
        <p:spPr>
          <a:xfrm>
            <a:off x="-8255" y="1014095"/>
            <a:ext cx="11842115"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screen"/>
          <a:stretch>
            <a:fillRect/>
          </a:stretch>
        </p:blipFill>
        <p:spPr>
          <a:xfrm>
            <a:off x="648335" y="2670810"/>
            <a:ext cx="2566670" cy="2951480"/>
          </a:xfrm>
          <a:prstGeom prst="rect">
            <a:avLst/>
          </a:prstGeom>
        </p:spPr>
      </p:pic>
      <p:pic>
        <p:nvPicPr>
          <p:cNvPr id="6" name="图片 5"/>
          <p:cNvPicPr>
            <a:picLocks noChangeAspect="1"/>
          </p:cNvPicPr>
          <p:nvPr/>
        </p:nvPicPr>
        <p:blipFill>
          <a:blip r:embed="rId2" cstate="screen"/>
          <a:srcRect l="18874" r="3763"/>
          <a:stretch>
            <a:fillRect/>
          </a:stretch>
        </p:blipFill>
        <p:spPr>
          <a:xfrm>
            <a:off x="3687445" y="3114040"/>
            <a:ext cx="3087370" cy="1809750"/>
          </a:xfrm>
          <a:prstGeom prst="rect">
            <a:avLst/>
          </a:prstGeom>
        </p:spPr>
      </p:pic>
      <p:pic>
        <p:nvPicPr>
          <p:cNvPr id="10" name="图片 9"/>
          <p:cNvPicPr>
            <a:picLocks noChangeAspect="1"/>
          </p:cNvPicPr>
          <p:nvPr/>
        </p:nvPicPr>
        <p:blipFill>
          <a:blip r:embed="rId3" cstate="screen"/>
          <a:srcRect l="12195" r="33356" b="-30"/>
          <a:stretch>
            <a:fillRect/>
          </a:stretch>
        </p:blipFill>
        <p:spPr>
          <a:xfrm>
            <a:off x="7247890" y="2670810"/>
            <a:ext cx="3023235" cy="295211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072"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389255" y="1344295"/>
            <a:ext cx="10852150" cy="1616710"/>
          </a:xfrm>
        </p:spPr>
        <p:txBody>
          <a:bodyPr/>
          <a:lstStyle/>
          <a:p>
            <a:pPr>
              <a:lnSpc>
                <a:spcPts val="3680"/>
              </a:lnSpc>
            </a:pPr>
            <a:r>
              <a:rPr lang="en-US" altLang="zh-CN" sz="1600" dirty="0"/>
              <a:t>8</a:t>
            </a:r>
            <a:r>
              <a:rPr lang="zh-CN" altLang="en-US" sz="1600" dirty="0"/>
              <a:t>、</a:t>
            </a:r>
            <a:r>
              <a:rPr sz="1600" dirty="0">
                <a:latin typeface="宋体" panose="02010600030101010101" pitchFamily="2" charset="-122"/>
                <a:sym typeface="+mn-ea"/>
              </a:rPr>
              <a:t>持续做好日常的保养、修剪工作，及时除草治虫保持校区绿植良好的生长和形态</a:t>
            </a:r>
            <a:r>
              <a:rPr lang="zh-CN" altLang="en-US" sz="1600" dirty="0">
                <a:latin typeface="宋体" panose="02010600030101010101" pitchFamily="2" charset="-122"/>
              </a:rPr>
              <a:t>。今年</a:t>
            </a:r>
            <a:r>
              <a:rPr sz="1600" dirty="0">
                <a:sym typeface="+mn-ea"/>
              </a:rPr>
              <a:t>校区多棵紫叶李，樱花树发生虫害，我们经常检查，多次对发现有虫害的树木打药治理，</a:t>
            </a:r>
            <a:r>
              <a:rPr sz="1600" dirty="0">
                <a:latin typeface="宋体" panose="02010600030101010101" pitchFamily="2" charset="-122"/>
                <a:sym typeface="+mn-ea"/>
              </a:rPr>
              <a:t>保持校园整洁优美的绿化环境，秋冬季节及时清扫绿化带落叶、大树刷白，做好树木过冬工作</a:t>
            </a:r>
            <a:r>
              <a:rPr dirty="0">
                <a:latin typeface="宋体" panose="02010600030101010101" pitchFamily="2" charset="-122"/>
                <a:sym typeface="+mn-ea"/>
              </a:rPr>
              <a:t>。</a:t>
            </a:r>
            <a:endParaRPr lang="zh-CN" altLang="en-US" dirty="0">
              <a:latin typeface="宋体" panose="02010600030101010101" pitchFamily="2" charset="-122"/>
            </a:endParaRPr>
          </a:p>
          <a:p>
            <a:pPr marL="0" indent="0">
              <a:buNone/>
            </a:pPr>
            <a:endParaRPr lang="zh-CN" altLang="en-US" dirty="0"/>
          </a:p>
        </p:txBody>
      </p:sp>
      <p:cxnSp>
        <p:nvCxnSpPr>
          <p:cNvPr id="6" name="直接连接符 5"/>
          <p:cNvCxnSpPr/>
          <p:nvPr/>
        </p:nvCxnSpPr>
        <p:spPr>
          <a:xfrm>
            <a:off x="0" y="1064260"/>
            <a:ext cx="11930380"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rcRect r="-121" b="26241"/>
          <a:stretch>
            <a:fillRect/>
          </a:stretch>
        </p:blipFill>
        <p:spPr>
          <a:xfrm>
            <a:off x="539115" y="3101340"/>
            <a:ext cx="2234565" cy="2304415"/>
          </a:xfrm>
          <a:prstGeom prst="rect">
            <a:avLst/>
          </a:prstGeom>
        </p:spPr>
      </p:pic>
      <p:pic>
        <p:nvPicPr>
          <p:cNvPr id="8" name="图片 7"/>
          <p:cNvPicPr>
            <a:picLocks noChangeAspect="1"/>
          </p:cNvPicPr>
          <p:nvPr/>
        </p:nvPicPr>
        <p:blipFill>
          <a:blip r:embed="rId2" cstate="screen"/>
          <a:stretch>
            <a:fillRect/>
          </a:stretch>
        </p:blipFill>
        <p:spPr>
          <a:xfrm>
            <a:off x="5727065" y="3101340"/>
            <a:ext cx="2373630" cy="2304415"/>
          </a:xfrm>
          <a:prstGeom prst="rect">
            <a:avLst/>
          </a:prstGeom>
        </p:spPr>
      </p:pic>
      <p:pic>
        <p:nvPicPr>
          <p:cNvPr id="9" name="图片 8"/>
          <p:cNvPicPr>
            <a:picLocks noChangeAspect="1"/>
          </p:cNvPicPr>
          <p:nvPr/>
        </p:nvPicPr>
        <p:blipFill>
          <a:blip r:embed="rId3" cstate="screen"/>
          <a:srcRect l="25165" r="20336"/>
          <a:stretch>
            <a:fillRect/>
          </a:stretch>
        </p:blipFill>
        <p:spPr>
          <a:xfrm>
            <a:off x="2993390" y="3100070"/>
            <a:ext cx="2513330" cy="2303780"/>
          </a:xfrm>
          <a:prstGeom prst="rect">
            <a:avLst/>
          </a:prstGeom>
        </p:spPr>
      </p:pic>
      <p:pic>
        <p:nvPicPr>
          <p:cNvPr id="10" name="图片 9"/>
          <p:cNvPicPr>
            <a:picLocks noChangeAspect="1"/>
          </p:cNvPicPr>
          <p:nvPr/>
        </p:nvPicPr>
        <p:blipFill>
          <a:blip r:embed="rId4" cstate="screen"/>
          <a:srcRect l="9335" t="21864" r="5000" b="29675"/>
          <a:stretch>
            <a:fillRect/>
          </a:stretch>
        </p:blipFill>
        <p:spPr>
          <a:xfrm>
            <a:off x="8527415" y="3100070"/>
            <a:ext cx="2238375" cy="230505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127" y="3797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423545" y="1245235"/>
            <a:ext cx="10852150" cy="1157605"/>
          </a:xfrm>
        </p:spPr>
        <p:txBody>
          <a:bodyPr/>
          <a:lstStyle/>
          <a:p>
            <a:r>
              <a:rPr lang="zh-CN" altLang="en-US" sz="1600" dirty="0"/>
              <a:t>二、安全管理</a:t>
            </a:r>
            <a:endParaRPr lang="zh-CN" altLang="en-US" sz="1600" dirty="0"/>
          </a:p>
          <a:p>
            <a:r>
              <a:rPr lang="en-US" altLang="zh-CN" sz="1600" dirty="0">
                <a:latin typeface="宋体" panose="02010600030101010101" pitchFamily="2" charset="-122"/>
                <a:cs typeface="宋体" panose="02010600030101010101" pitchFamily="2" charset="-122"/>
                <a:sym typeface="+mn-ea"/>
              </a:rPr>
              <a:t>1</a:t>
            </a:r>
            <a:r>
              <a:rPr lang="zh-CN" altLang="en-US" sz="1600" dirty="0">
                <a:latin typeface="宋体" panose="02010600030101010101" pitchFamily="2" charset="-122"/>
                <a:cs typeface="宋体" panose="02010600030101010101" pitchFamily="2" charset="-122"/>
              </a:rPr>
              <a:t>、</a:t>
            </a:r>
            <a:r>
              <a:rPr sz="1600" dirty="0">
                <a:latin typeface="宋体" panose="02010600030101010101" pitchFamily="2" charset="-122"/>
                <a:cs typeface="宋体" panose="02010600030101010101" pitchFamily="2" charset="-122"/>
                <a:sym typeface="+mn-ea"/>
              </a:rPr>
              <a:t>物业安保负责校区楼宇的安全保卫工作，不仅要做好</a:t>
            </a:r>
            <a:r>
              <a:rPr lang="zh-CN" altLang="en-US" sz="1600" dirty="0">
                <a:latin typeface="宋体" panose="02010600030101010101" pitchFamily="2" charset="-122"/>
                <a:cs typeface="宋体" panose="02010600030101010101" pitchFamily="2" charset="-122"/>
                <a:sym typeface="+mn-ea"/>
              </a:rPr>
              <a:t>大件</a:t>
            </a:r>
            <a:r>
              <a:rPr sz="1600" dirty="0">
                <a:latin typeface="宋体" panose="02010600030101010101" pitchFamily="2" charset="-122"/>
                <a:cs typeface="宋体" panose="02010600030101010101" pitchFamily="2" charset="-122"/>
                <a:sym typeface="+mn-ea"/>
              </a:rPr>
              <a:t>物品进出，外来人员登记</a:t>
            </a:r>
            <a:r>
              <a:rPr lang="zh-CN" altLang="en-US" sz="1600" dirty="0">
                <a:latin typeface="宋体" panose="02010600030101010101" pitchFamily="2" charset="-122"/>
                <a:cs typeface="宋体" panose="02010600030101010101" pitchFamily="2" charset="-122"/>
                <a:sym typeface="+mn-ea"/>
              </a:rPr>
              <a:t>、</a:t>
            </a:r>
            <a:r>
              <a:rPr sz="1600" dirty="0">
                <a:latin typeface="宋体" panose="02010600030101010101" pitchFamily="2" charset="-122"/>
                <a:cs typeface="宋体" panose="02010600030101010101" pitchFamily="2" charset="-122"/>
                <a:sym typeface="+mn-ea"/>
              </a:rPr>
              <a:t>报修、楼宇巡视等日常工作，还要求值班员需在楼宇门口执行早迎晚送</a:t>
            </a:r>
            <a:r>
              <a:rPr lang="zh-CN" altLang="en-US" sz="1600" dirty="0">
                <a:latin typeface="宋体" panose="02010600030101010101" pitchFamily="2" charset="-122"/>
                <a:cs typeface="宋体" panose="02010600030101010101" pitchFamily="2" charset="-122"/>
                <a:sym typeface="+mn-ea"/>
              </a:rPr>
              <a:t>服务。</a:t>
            </a:r>
            <a:r>
              <a:rPr sz="1600" dirty="0">
                <a:latin typeface="宋体" panose="02010600030101010101" pitchFamily="2" charset="-122"/>
                <a:cs typeface="宋体" panose="02010600030101010101" pitchFamily="2" charset="-122"/>
                <a:sym typeface="+mn-ea"/>
              </a:rPr>
              <a:t>从</a:t>
            </a:r>
            <a:r>
              <a:rPr lang="en-US" altLang="zh-CN" sz="1600" dirty="0">
                <a:latin typeface="宋体" panose="02010600030101010101" pitchFamily="2" charset="-122"/>
                <a:cs typeface="宋体" panose="02010600030101010101" pitchFamily="2" charset="-122"/>
                <a:sym typeface="+mn-ea"/>
              </a:rPr>
              <a:t>6</a:t>
            </a:r>
            <a:r>
              <a:rPr sz="1600" dirty="0">
                <a:latin typeface="宋体" panose="02010600030101010101" pitchFamily="2" charset="-122"/>
                <a:cs typeface="宋体" panose="02010600030101010101" pitchFamily="2" charset="-122"/>
                <a:sym typeface="+mn-ea"/>
              </a:rPr>
              <a:t>月到</a:t>
            </a:r>
            <a:r>
              <a:rPr lang="en-US" altLang="zh-CN" sz="1600" dirty="0">
                <a:latin typeface="宋体" panose="02010600030101010101" pitchFamily="2" charset="-122"/>
                <a:cs typeface="宋体" panose="02010600030101010101" pitchFamily="2" charset="-122"/>
                <a:sym typeface="+mn-ea"/>
              </a:rPr>
              <a:t>11</a:t>
            </a:r>
            <a:r>
              <a:rPr sz="1600" dirty="0">
                <a:latin typeface="宋体" panose="02010600030101010101" pitchFamily="2" charset="-122"/>
                <a:cs typeface="宋体" panose="02010600030101010101" pitchFamily="2" charset="-122"/>
                <a:sym typeface="+mn-ea"/>
              </a:rPr>
              <a:t>月各楼宇共捡到遗失物品</a:t>
            </a:r>
            <a:r>
              <a:rPr lang="en-US" altLang="zh-CN" sz="1600" dirty="0">
                <a:latin typeface="宋体" panose="02010600030101010101" pitchFamily="2" charset="-122"/>
                <a:cs typeface="宋体" panose="02010600030101010101" pitchFamily="2" charset="-122"/>
                <a:sym typeface="+mn-ea"/>
              </a:rPr>
              <a:t>72</a:t>
            </a:r>
            <a:r>
              <a:rPr sz="1600" dirty="0">
                <a:latin typeface="宋体" panose="02010600030101010101" pitchFamily="2" charset="-122"/>
                <a:cs typeface="宋体" panose="02010600030101010101" pitchFamily="2" charset="-122"/>
                <a:sym typeface="+mn-ea"/>
              </a:rPr>
              <a:t>件，接待外来访客</a:t>
            </a:r>
            <a:r>
              <a:rPr lang="en-US" altLang="zh-CN" sz="1600" dirty="0">
                <a:latin typeface="宋体" panose="02010600030101010101" pitchFamily="2" charset="-122"/>
                <a:cs typeface="宋体" panose="02010600030101010101" pitchFamily="2" charset="-122"/>
                <a:sym typeface="+mn-ea"/>
              </a:rPr>
              <a:t> 1585 </a:t>
            </a:r>
            <a:r>
              <a:rPr sz="1600" dirty="0">
                <a:latin typeface="宋体" panose="02010600030101010101" pitchFamily="2" charset="-122"/>
                <a:cs typeface="宋体" panose="02010600030101010101" pitchFamily="2" charset="-122"/>
                <a:sym typeface="+mn-ea"/>
              </a:rPr>
              <a:t>人次。</a:t>
            </a:r>
            <a:endParaRPr lang="zh-CN" altLang="en-US" sz="1600" dirty="0">
              <a:latin typeface="宋体" panose="02010600030101010101" pitchFamily="2" charset="-122"/>
              <a:cs typeface="宋体" panose="02010600030101010101" pitchFamily="2" charset="-122"/>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dirty="0">
              <a:latin typeface="宋体" panose="02010600030101010101" pitchFamily="2" charset="-122"/>
              <a:cs typeface="宋体" panose="02010600030101010101" pitchFamily="2" charset="-122"/>
              <a:sym typeface="+mn-ea"/>
            </a:endParaRPr>
          </a:p>
          <a:p>
            <a:endParaRPr lang="zh-CN" altLang="en-US" dirty="0"/>
          </a:p>
        </p:txBody>
      </p:sp>
      <p:pic>
        <p:nvPicPr>
          <p:cNvPr id="4" name="图片 3"/>
          <p:cNvPicPr>
            <a:picLocks noChangeAspect="1"/>
          </p:cNvPicPr>
          <p:nvPr/>
        </p:nvPicPr>
        <p:blipFill>
          <a:blip r:embed="rId1" cstate="screen"/>
          <a:stretch>
            <a:fillRect/>
          </a:stretch>
        </p:blipFill>
        <p:spPr>
          <a:xfrm>
            <a:off x="7985760" y="2937510"/>
            <a:ext cx="3044825" cy="2959100"/>
          </a:xfrm>
          <a:prstGeom prst="rect">
            <a:avLst/>
          </a:prstGeom>
        </p:spPr>
      </p:pic>
      <p:pic>
        <p:nvPicPr>
          <p:cNvPr id="5" name="图片 4"/>
          <p:cNvPicPr>
            <a:picLocks noChangeAspect="1"/>
          </p:cNvPicPr>
          <p:nvPr/>
        </p:nvPicPr>
        <p:blipFill>
          <a:blip r:embed="rId2" cstate="screen"/>
          <a:stretch>
            <a:fillRect/>
          </a:stretch>
        </p:blipFill>
        <p:spPr>
          <a:xfrm>
            <a:off x="3058795" y="3006725"/>
            <a:ext cx="2199005" cy="2947670"/>
          </a:xfrm>
          <a:prstGeom prst="rect">
            <a:avLst/>
          </a:prstGeom>
        </p:spPr>
      </p:pic>
      <p:pic>
        <p:nvPicPr>
          <p:cNvPr id="6" name="图片 5"/>
          <p:cNvPicPr>
            <a:picLocks noChangeAspect="1"/>
          </p:cNvPicPr>
          <p:nvPr/>
        </p:nvPicPr>
        <p:blipFill>
          <a:blip r:embed="rId3" cstate="screen"/>
          <a:stretch>
            <a:fillRect/>
          </a:stretch>
        </p:blipFill>
        <p:spPr>
          <a:xfrm>
            <a:off x="805180" y="3035300"/>
            <a:ext cx="1885315" cy="2919095"/>
          </a:xfrm>
          <a:prstGeom prst="rect">
            <a:avLst/>
          </a:prstGeom>
        </p:spPr>
      </p:pic>
      <p:pic>
        <p:nvPicPr>
          <p:cNvPr id="7" name="图片 6"/>
          <p:cNvPicPr>
            <a:picLocks noChangeAspect="1"/>
          </p:cNvPicPr>
          <p:nvPr/>
        </p:nvPicPr>
        <p:blipFill>
          <a:blip r:embed="rId4" cstate="screen"/>
          <a:stretch>
            <a:fillRect/>
          </a:stretch>
        </p:blipFill>
        <p:spPr>
          <a:xfrm>
            <a:off x="5665470" y="2992120"/>
            <a:ext cx="1985645" cy="2962275"/>
          </a:xfrm>
          <a:prstGeom prst="rect">
            <a:avLst/>
          </a:prstGeom>
        </p:spPr>
      </p:pic>
      <p:cxnSp>
        <p:nvCxnSpPr>
          <p:cNvPr id="8" name="直接连接符 7"/>
          <p:cNvCxnSpPr/>
          <p:nvPr/>
        </p:nvCxnSpPr>
        <p:spPr>
          <a:xfrm>
            <a:off x="59055" y="994410"/>
            <a:ext cx="1189863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252"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471170" y="1316990"/>
            <a:ext cx="10852785" cy="803910"/>
          </a:xfrm>
        </p:spPr>
        <p:txBody>
          <a:bodyPr/>
          <a:lstStyle/>
          <a:p>
            <a:r>
              <a:rPr lang="en-US" altLang="zh-CN" sz="1600" dirty="0">
                <a:latin typeface="宋体" panose="02010600030101010101" pitchFamily="2" charset="-122"/>
                <a:cs typeface="宋体" panose="02010600030101010101" pitchFamily="2" charset="-122"/>
                <a:sym typeface="+mn-ea"/>
              </a:rPr>
              <a:t>2</a:t>
            </a:r>
            <a:r>
              <a:rPr lang="zh-CN" altLang="en-US" sz="1600" dirty="0">
                <a:latin typeface="宋体" panose="02010600030101010101" pitchFamily="2" charset="-122"/>
                <a:cs typeface="宋体" panose="02010600030101010101" pitchFamily="2" charset="-122"/>
              </a:rPr>
              <a:t>、</a:t>
            </a:r>
            <a:r>
              <a:rPr sz="1600" dirty="0">
                <a:latin typeface="宋体" panose="02010600030101010101" pitchFamily="2" charset="-122"/>
                <a:cs typeface="宋体" panose="02010600030101010101" pitchFamily="2" charset="-122"/>
                <a:sym typeface="+mn-ea"/>
              </a:rPr>
              <a:t>夏季</a:t>
            </a:r>
            <a:r>
              <a:rPr lang="zh-CN" altLang="en-US" sz="1600" dirty="0">
                <a:latin typeface="宋体" panose="02010600030101010101" pitchFamily="2" charset="-122"/>
                <a:cs typeface="宋体" panose="02010600030101010101" pitchFamily="2" charset="-122"/>
                <a:sym typeface="+mn-ea"/>
              </a:rPr>
              <a:t>考虑</a:t>
            </a:r>
            <a:r>
              <a:rPr sz="1600" dirty="0">
                <a:latin typeface="宋体" panose="02010600030101010101" pitchFamily="2" charset="-122"/>
                <a:cs typeface="宋体" panose="02010600030101010101" pitchFamily="2" charset="-122"/>
                <a:sym typeface="+mn-ea"/>
              </a:rPr>
              <a:t>雨水</a:t>
            </a:r>
            <a:r>
              <a:rPr lang="zh-CN" altLang="en-US" sz="1600" dirty="0">
                <a:latin typeface="宋体" panose="02010600030101010101" pitchFamily="2" charset="-122"/>
                <a:cs typeface="宋体" panose="02010600030101010101" pitchFamily="2" charset="-122"/>
                <a:sym typeface="+mn-ea"/>
              </a:rPr>
              <a:t>较多</a:t>
            </a:r>
            <a:r>
              <a:rPr sz="1600" dirty="0">
                <a:latin typeface="宋体" panose="02010600030101010101" pitchFamily="2" charset="-122"/>
                <a:cs typeface="宋体" panose="02010600030101010101" pitchFamily="2" charset="-122"/>
                <a:sym typeface="+mn-ea"/>
              </a:rPr>
              <a:t>，我们</a:t>
            </a:r>
            <a:r>
              <a:rPr lang="zh-CN" altLang="en-US" sz="1600" dirty="0">
                <a:latin typeface="宋体" panose="02010600030101010101" pitchFamily="2" charset="-122"/>
                <a:cs typeface="宋体" panose="02010600030101010101" pitchFamily="2" charset="-122"/>
                <a:sym typeface="+mn-ea"/>
              </a:rPr>
              <a:t>会</a:t>
            </a:r>
            <a:r>
              <a:rPr sz="1600" dirty="0">
                <a:latin typeface="宋体" panose="02010600030101010101" pitchFamily="2" charset="-122"/>
                <a:cs typeface="宋体" panose="02010600030101010101" pitchFamily="2" charset="-122"/>
                <a:sym typeface="+mn-ea"/>
              </a:rPr>
              <a:t>对所有的楼顶进行清理和检查，确保下水畅通，公卫楼和科技会堂楼顶</a:t>
            </a:r>
            <a:r>
              <a:rPr lang="zh-CN" altLang="en-US" sz="1600" dirty="0">
                <a:latin typeface="宋体" panose="02010600030101010101" pitchFamily="2" charset="-122"/>
                <a:cs typeface="宋体" panose="02010600030101010101" pitchFamily="2" charset="-122"/>
                <a:sym typeface="+mn-ea"/>
              </a:rPr>
              <a:t>等</a:t>
            </a:r>
            <a:r>
              <a:rPr sz="1600" dirty="0">
                <a:latin typeface="宋体" panose="02010600030101010101" pitchFamily="2" charset="-122"/>
                <a:cs typeface="宋体" panose="02010600030101010101" pitchFamily="2" charset="-122"/>
                <a:sym typeface="+mn-ea"/>
              </a:rPr>
              <a:t>发现漏水，</a:t>
            </a:r>
            <a:r>
              <a:rPr lang="zh-CN" altLang="en-US" sz="1600" dirty="0">
                <a:latin typeface="宋体" panose="02010600030101010101" pitchFamily="2" charset="-122"/>
                <a:cs typeface="宋体" panose="02010600030101010101" pitchFamily="2" charset="-122"/>
                <a:sym typeface="+mn-ea"/>
              </a:rPr>
              <a:t>及时</a:t>
            </a:r>
            <a:r>
              <a:rPr sz="1600" dirty="0">
                <a:latin typeface="宋体" panose="02010600030101010101" pitchFamily="2" charset="-122"/>
                <a:cs typeface="宋体" panose="02010600030101010101" pitchFamily="2" charset="-122"/>
                <a:sym typeface="+mn-ea"/>
              </a:rPr>
              <a:t>上报</a:t>
            </a:r>
            <a:r>
              <a:rPr lang="zh-CN" altLang="en-US" sz="1600" dirty="0">
                <a:latin typeface="宋体" panose="02010600030101010101" pitchFamily="2" charset="-122"/>
                <a:cs typeface="宋体" panose="02010600030101010101" pitchFamily="2" charset="-122"/>
                <a:sym typeface="+mn-ea"/>
              </a:rPr>
              <a:t>，</a:t>
            </a:r>
            <a:r>
              <a:rPr sz="1600" dirty="0">
                <a:latin typeface="宋体" panose="02010600030101010101" pitchFamily="2" charset="-122"/>
                <a:cs typeface="宋体" panose="02010600030101010101" pitchFamily="2" charset="-122"/>
                <a:sym typeface="+mn-ea"/>
              </a:rPr>
              <a:t>维修</a:t>
            </a:r>
            <a:r>
              <a:rPr lang="zh-CN" altLang="en-US" sz="1600" dirty="0">
                <a:latin typeface="宋体" panose="02010600030101010101" pitchFamily="2" charset="-122"/>
                <a:cs typeface="宋体" panose="02010600030101010101" pitchFamily="2" charset="-122"/>
                <a:sym typeface="+mn-ea"/>
              </a:rPr>
              <a:t>后进行巡查</a:t>
            </a:r>
            <a:r>
              <a:rPr dirty="0">
                <a:latin typeface="宋体" panose="02010600030101010101" pitchFamily="2" charset="-122"/>
                <a:cs typeface="宋体" panose="02010600030101010101" pitchFamily="2" charset="-122"/>
                <a:sym typeface="+mn-ea"/>
              </a:rPr>
              <a:t>。</a:t>
            </a:r>
            <a:endParaRPr lang="zh-CN" altLang="en-US" dirty="0"/>
          </a:p>
        </p:txBody>
      </p:sp>
      <p:pic>
        <p:nvPicPr>
          <p:cNvPr id="5" name="图片 4"/>
          <p:cNvPicPr>
            <a:picLocks noChangeAspect="1"/>
          </p:cNvPicPr>
          <p:nvPr/>
        </p:nvPicPr>
        <p:blipFill>
          <a:blip r:embed="rId1" cstate="screen"/>
          <a:stretch>
            <a:fillRect/>
          </a:stretch>
        </p:blipFill>
        <p:spPr>
          <a:xfrm>
            <a:off x="3629660" y="2345055"/>
            <a:ext cx="2640330" cy="3281045"/>
          </a:xfrm>
          <a:prstGeom prst="rect">
            <a:avLst/>
          </a:prstGeom>
        </p:spPr>
      </p:pic>
      <p:pic>
        <p:nvPicPr>
          <p:cNvPr id="6" name="图片 5"/>
          <p:cNvPicPr>
            <a:picLocks noChangeAspect="1"/>
          </p:cNvPicPr>
          <p:nvPr/>
        </p:nvPicPr>
        <p:blipFill>
          <a:blip r:embed="rId2" cstate="screen"/>
          <a:stretch>
            <a:fillRect/>
          </a:stretch>
        </p:blipFill>
        <p:spPr>
          <a:xfrm>
            <a:off x="6522085" y="2368550"/>
            <a:ext cx="2230120" cy="3267075"/>
          </a:xfrm>
          <a:prstGeom prst="rect">
            <a:avLst/>
          </a:prstGeom>
        </p:spPr>
      </p:pic>
      <p:pic>
        <p:nvPicPr>
          <p:cNvPr id="7" name="图片 6"/>
          <p:cNvPicPr>
            <a:picLocks noChangeAspect="1"/>
          </p:cNvPicPr>
          <p:nvPr/>
        </p:nvPicPr>
        <p:blipFill>
          <a:blip r:embed="rId3" cstate="screen"/>
          <a:stretch>
            <a:fillRect/>
          </a:stretch>
        </p:blipFill>
        <p:spPr>
          <a:xfrm>
            <a:off x="8929370" y="2384425"/>
            <a:ext cx="2287905" cy="3241040"/>
          </a:xfrm>
          <a:prstGeom prst="rect">
            <a:avLst/>
          </a:prstGeom>
        </p:spPr>
      </p:pic>
      <p:cxnSp>
        <p:nvCxnSpPr>
          <p:cNvPr id="8" name="直接连接符 7"/>
          <p:cNvCxnSpPr/>
          <p:nvPr/>
        </p:nvCxnSpPr>
        <p:spPr>
          <a:xfrm>
            <a:off x="0" y="1037590"/>
            <a:ext cx="11930380" cy="1587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cstate="screen"/>
          <a:srcRect l="-793" t="18893" r="793" b="10709"/>
          <a:stretch>
            <a:fillRect/>
          </a:stretch>
        </p:blipFill>
        <p:spPr>
          <a:xfrm>
            <a:off x="843280" y="2343785"/>
            <a:ext cx="2402205" cy="3352165"/>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日常工作</a:t>
            </a:r>
            <a:endParaRPr lang="zh-CN" altLang="en-US"/>
          </a:p>
        </p:txBody>
      </p:sp>
      <p:sp>
        <p:nvSpPr>
          <p:cNvPr id="3" name="内容占位符 2"/>
          <p:cNvSpPr>
            <a:spLocks noGrp="1"/>
          </p:cNvSpPr>
          <p:nvPr>
            <p:ph idx="1"/>
          </p:nvPr>
        </p:nvSpPr>
        <p:spPr>
          <a:xfrm>
            <a:off x="360045" y="1443990"/>
            <a:ext cx="10852150" cy="1544320"/>
          </a:xfrm>
        </p:spPr>
        <p:txBody>
          <a:bodyPr/>
          <a:lstStyle/>
          <a:p>
            <a:r>
              <a:rPr lang="en-US" altLang="zh-CN" sz="1600" dirty="0">
                <a:latin typeface="微软雅黑" panose="020B0503020204020204" charset="-122"/>
                <a:cs typeface="宋体" panose="02010600030101010101" pitchFamily="2" charset="-122"/>
                <a:sym typeface="微软雅黑 Light" panose="020B0502040204020203" charset="-122"/>
              </a:rPr>
              <a:t>3</a:t>
            </a:r>
            <a:r>
              <a:rPr lang="zh-CN" altLang="en-US" sz="1600" dirty="0">
                <a:latin typeface="微软雅黑" panose="020B0503020204020204" charset="-122"/>
                <a:cs typeface="宋体" panose="02010600030101010101" pitchFamily="2" charset="-122"/>
                <a:sym typeface="微软雅黑 Light" panose="020B0502040204020203" charset="-122"/>
              </a:rPr>
              <a:t>、</a:t>
            </a:r>
            <a:r>
              <a:rPr sz="1600" dirty="0">
                <a:latin typeface="微软雅黑" panose="020B0503020204020204" charset="-122"/>
                <a:cs typeface="宋体" panose="02010600030101010101" pitchFamily="2" charset="-122"/>
                <a:sym typeface="微软雅黑 Light" panose="020B0502040204020203" charset="-122"/>
              </a:rPr>
              <a:t>消防安全是安全工作的重中之重，平时加强对消防设备的</a:t>
            </a:r>
            <a:r>
              <a:rPr sz="1600" dirty="0">
                <a:solidFill>
                  <a:schemeClr val="tx1"/>
                </a:solidFill>
                <a:latin typeface="微软雅黑" panose="020B0503020204020204" charset="-122"/>
                <a:cs typeface="楷体" panose="02010609060101010101" charset="-122"/>
                <a:sym typeface="+mn-ea"/>
              </a:rPr>
              <a:t>每日巡查与定期检查，对楼道内的物品能清理的及时清理，不能及时清理</a:t>
            </a:r>
            <a:r>
              <a:rPr lang="zh-CN" altLang="en-US" sz="1600" dirty="0">
                <a:solidFill>
                  <a:schemeClr val="tx1"/>
                </a:solidFill>
                <a:latin typeface="微软雅黑" panose="020B0503020204020204" charset="-122"/>
                <a:cs typeface="楷体" panose="02010609060101010101" charset="-122"/>
              </a:rPr>
              <a:t>的</a:t>
            </a:r>
            <a:r>
              <a:rPr lang="zh-CN" altLang="en-US" sz="1600" dirty="0">
                <a:solidFill>
                  <a:schemeClr val="tx1"/>
                </a:solidFill>
                <a:latin typeface="微软雅黑" panose="020B0503020204020204" charset="-122"/>
                <a:cs typeface="楷体" panose="02010609060101010101" charset="-122"/>
                <a:sym typeface="+mn-ea"/>
              </a:rPr>
              <a:t>汇报给相关部门，暂时移动到不</a:t>
            </a:r>
            <a:r>
              <a:rPr sz="1600" dirty="0">
                <a:solidFill>
                  <a:schemeClr val="tx1"/>
                </a:solidFill>
                <a:latin typeface="微软雅黑" panose="020B0503020204020204" charset="-122"/>
                <a:cs typeface="楷体" panose="02010609060101010101" charset="-122"/>
                <a:sym typeface="+mn-ea"/>
              </a:rPr>
              <a:t>影响通行和</a:t>
            </a:r>
            <a:r>
              <a:rPr lang="zh-CN" altLang="en-US" sz="1600" dirty="0">
                <a:solidFill>
                  <a:schemeClr val="tx1"/>
                </a:solidFill>
                <a:latin typeface="微软雅黑" panose="020B0503020204020204" charset="-122"/>
                <a:cs typeface="楷体" panose="02010609060101010101" charset="-122"/>
                <a:sym typeface="+mn-ea"/>
              </a:rPr>
              <a:t>遮挡</a:t>
            </a:r>
            <a:r>
              <a:rPr sz="1600" dirty="0">
                <a:solidFill>
                  <a:schemeClr val="tx1"/>
                </a:solidFill>
                <a:latin typeface="微软雅黑" panose="020B0503020204020204" charset="-122"/>
                <a:cs typeface="楷体" panose="02010609060101010101" charset="-122"/>
                <a:sym typeface="+mn-ea"/>
              </a:rPr>
              <a:t>消防栓</a:t>
            </a:r>
            <a:r>
              <a:rPr lang="zh-CN" altLang="en-US" sz="1600" dirty="0">
                <a:solidFill>
                  <a:schemeClr val="tx1"/>
                </a:solidFill>
                <a:latin typeface="微软雅黑" panose="020B0503020204020204" charset="-122"/>
                <a:cs typeface="楷体" panose="02010609060101010101" charset="-122"/>
                <a:sym typeface="+mn-ea"/>
              </a:rPr>
              <a:t>的地方</a:t>
            </a:r>
            <a:r>
              <a:rPr sz="1600" dirty="0">
                <a:solidFill>
                  <a:schemeClr val="tx1"/>
                </a:solidFill>
                <a:latin typeface="微软雅黑" panose="020B0503020204020204" charset="-122"/>
                <a:cs typeface="楷体" panose="02010609060101010101" charset="-122"/>
                <a:sym typeface="+mn-ea"/>
              </a:rPr>
              <a:t>。</a:t>
            </a:r>
            <a:r>
              <a:rPr sz="1600" dirty="0">
                <a:latin typeface="微软雅黑" panose="020B0503020204020204" charset="-122"/>
                <a:cs typeface="宋体" panose="02010600030101010101" pitchFamily="2" charset="-122"/>
                <a:sym typeface="微软雅黑 Light" panose="020B0502040204020203" charset="-122"/>
              </a:rPr>
              <a:t>下半年公卫楼、基一楼的消防设备安装验收完成，至此所有楼宇消防设备均已安装完成，</a:t>
            </a:r>
            <a:r>
              <a:rPr lang="en-US" altLang="zh-CN" sz="1600" dirty="0">
                <a:latin typeface="微软雅黑" panose="020B0503020204020204" charset="-122"/>
                <a:cs typeface="宋体" panose="02010600030101010101" pitchFamily="2" charset="-122"/>
                <a:sym typeface="微软雅黑 Light" panose="020B0502040204020203" charset="-122"/>
              </a:rPr>
              <a:t>6</a:t>
            </a:r>
            <a:r>
              <a:rPr sz="1600" dirty="0">
                <a:latin typeface="微软雅黑" panose="020B0503020204020204" charset="-122"/>
                <a:cs typeface="宋体" panose="02010600030101010101" pitchFamily="2" charset="-122"/>
                <a:sym typeface="微软雅黑 Light" panose="020B0502040204020203" charset="-122"/>
              </a:rPr>
              <a:t>月到</a:t>
            </a:r>
            <a:r>
              <a:rPr lang="en-US" altLang="zh-CN" sz="1600" dirty="0">
                <a:latin typeface="微软雅黑" panose="020B0503020204020204" charset="-122"/>
                <a:cs typeface="宋体" panose="02010600030101010101" pitchFamily="2" charset="-122"/>
                <a:sym typeface="微软雅黑 Light" panose="020B0502040204020203" charset="-122"/>
              </a:rPr>
              <a:t>11</a:t>
            </a:r>
            <a:r>
              <a:rPr sz="1600" dirty="0">
                <a:latin typeface="微软雅黑" panose="020B0503020204020204" charset="-122"/>
                <a:cs typeface="宋体" panose="02010600030101010101" pitchFamily="2" charset="-122"/>
                <a:sym typeface="微软雅黑 Light" panose="020B0502040204020203" charset="-122"/>
              </a:rPr>
              <a:t>月共处理消防控制器</a:t>
            </a:r>
            <a:r>
              <a:rPr lang="zh-CN" altLang="en-US" sz="1600" dirty="0">
                <a:latin typeface="微软雅黑" panose="020B0503020204020204" charset="-122"/>
                <a:cs typeface="宋体" panose="02010600030101010101" pitchFamily="2" charset="-122"/>
                <a:sym typeface="微软雅黑 Light" panose="020B0502040204020203" charset="-122"/>
              </a:rPr>
              <a:t>异常</a:t>
            </a:r>
            <a:r>
              <a:rPr sz="1600" dirty="0">
                <a:latin typeface="微软雅黑" panose="020B0503020204020204" charset="-122"/>
                <a:cs typeface="宋体" panose="02010600030101010101" pitchFamily="2" charset="-122"/>
                <a:sym typeface="微软雅黑 Light" panose="020B0502040204020203" charset="-122"/>
              </a:rPr>
              <a:t>报警</a:t>
            </a:r>
            <a:r>
              <a:rPr lang="en-US" altLang="zh-CN" sz="1600" dirty="0">
                <a:latin typeface="微软雅黑" panose="020B0503020204020204" charset="-122"/>
                <a:cs typeface="宋体" panose="02010600030101010101" pitchFamily="2" charset="-122"/>
                <a:sym typeface="微软雅黑 Light" panose="020B0502040204020203" charset="-122"/>
              </a:rPr>
              <a:t>55</a:t>
            </a:r>
            <a:r>
              <a:rPr sz="1600" dirty="0">
                <a:latin typeface="微软雅黑" panose="020B0503020204020204" charset="-122"/>
                <a:cs typeface="宋体" panose="02010600030101010101" pitchFamily="2" charset="-122"/>
                <a:sym typeface="微软雅黑 Light" panose="020B0502040204020203" charset="-122"/>
              </a:rPr>
              <a:t>次，消防设备报修</a:t>
            </a:r>
            <a:r>
              <a:rPr lang="en-US" altLang="zh-CN" sz="1600" dirty="0">
                <a:latin typeface="微软雅黑" panose="020B0503020204020204" charset="-122"/>
                <a:cs typeface="宋体" panose="02010600030101010101" pitchFamily="2" charset="-122"/>
                <a:sym typeface="微软雅黑 Light" panose="020B0502040204020203" charset="-122"/>
              </a:rPr>
              <a:t>15</a:t>
            </a:r>
            <a:r>
              <a:rPr sz="1600" dirty="0">
                <a:latin typeface="微软雅黑" panose="020B0503020204020204" charset="-122"/>
                <a:cs typeface="宋体" panose="02010600030101010101" pitchFamily="2" charset="-122"/>
                <a:sym typeface="微软雅黑 Light" panose="020B0502040204020203" charset="-122"/>
              </a:rPr>
              <a:t>次，多次请专业人员对各楼宇值班员进行消防设备的操作和突发情况的处理等方面</a:t>
            </a:r>
            <a:r>
              <a:rPr lang="zh-CN" altLang="en-US" sz="1600" dirty="0">
                <a:latin typeface="微软雅黑" panose="020B0503020204020204" charset="-122"/>
                <a:cs typeface="宋体" panose="02010600030101010101" pitchFamily="2" charset="-122"/>
                <a:sym typeface="微软雅黑 Light" panose="020B0502040204020203" charset="-122"/>
              </a:rPr>
              <a:t>的</a:t>
            </a:r>
            <a:r>
              <a:rPr sz="1600" dirty="0">
                <a:latin typeface="微软雅黑" panose="020B0503020204020204" charset="-122"/>
                <a:cs typeface="宋体" panose="02010600030101010101" pitchFamily="2" charset="-122"/>
                <a:sym typeface="微软雅黑 Light" panose="020B0502040204020203" charset="-122"/>
              </a:rPr>
              <a:t>培训，提高了员工的防火安全意识和对紧急状况的处理应变能力。</a:t>
            </a:r>
            <a:endParaRPr lang="zh-CN" altLang="en-US" dirty="0">
              <a:latin typeface="宋体" panose="02010600030101010101" pitchFamily="2" charset="-122"/>
              <a:ea typeface="宋体" panose="02010600030101010101" pitchFamily="2" charset="-122"/>
            </a:endParaRPr>
          </a:p>
          <a:p>
            <a:pPr marL="0" indent="0">
              <a:buNone/>
            </a:pPr>
            <a:r>
              <a:rPr lang="en-US" altLang="zh-CN" dirty="0"/>
              <a:t> </a:t>
            </a:r>
            <a:endParaRPr lang="en-US" altLang="zh-CN" dirty="0"/>
          </a:p>
        </p:txBody>
      </p:sp>
      <p:pic>
        <p:nvPicPr>
          <p:cNvPr id="5" name="图片 4"/>
          <p:cNvPicPr>
            <a:picLocks noChangeAspect="1"/>
          </p:cNvPicPr>
          <p:nvPr/>
        </p:nvPicPr>
        <p:blipFill>
          <a:blip r:embed="rId1" cstate="screen"/>
          <a:stretch>
            <a:fillRect/>
          </a:stretch>
        </p:blipFill>
        <p:spPr>
          <a:xfrm>
            <a:off x="669925" y="3310890"/>
            <a:ext cx="2186305" cy="2680970"/>
          </a:xfrm>
          <a:prstGeom prst="rect">
            <a:avLst/>
          </a:prstGeom>
        </p:spPr>
      </p:pic>
      <p:pic>
        <p:nvPicPr>
          <p:cNvPr id="8" name="图片 7"/>
          <p:cNvPicPr>
            <a:picLocks noChangeAspect="1"/>
          </p:cNvPicPr>
          <p:nvPr/>
        </p:nvPicPr>
        <p:blipFill>
          <a:blip r:embed="rId2" cstate="screen"/>
          <a:stretch>
            <a:fillRect/>
          </a:stretch>
        </p:blipFill>
        <p:spPr>
          <a:xfrm>
            <a:off x="9263380" y="3310890"/>
            <a:ext cx="2077720" cy="2667000"/>
          </a:xfrm>
          <a:prstGeom prst="rect">
            <a:avLst/>
          </a:prstGeom>
        </p:spPr>
      </p:pic>
      <p:cxnSp>
        <p:nvCxnSpPr>
          <p:cNvPr id="9" name="直接连接符 8"/>
          <p:cNvCxnSpPr/>
          <p:nvPr/>
        </p:nvCxnSpPr>
        <p:spPr>
          <a:xfrm>
            <a:off x="71120" y="1113790"/>
            <a:ext cx="11930380"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screen"/>
          <a:srcRect l="21161"/>
          <a:stretch>
            <a:fillRect/>
          </a:stretch>
        </p:blipFill>
        <p:spPr>
          <a:xfrm>
            <a:off x="6136640" y="3310890"/>
            <a:ext cx="2688590" cy="2676525"/>
          </a:xfrm>
          <a:prstGeom prst="rect">
            <a:avLst/>
          </a:prstGeom>
        </p:spPr>
      </p:pic>
      <p:pic>
        <p:nvPicPr>
          <p:cNvPr id="10" name="图片 9"/>
          <p:cNvPicPr>
            <a:picLocks noChangeAspect="1"/>
          </p:cNvPicPr>
          <p:nvPr/>
        </p:nvPicPr>
        <p:blipFill>
          <a:blip r:embed="rId4" cstate="screen"/>
          <a:srcRect b="11522"/>
          <a:stretch>
            <a:fillRect/>
          </a:stretch>
        </p:blipFill>
        <p:spPr>
          <a:xfrm>
            <a:off x="3420110" y="3310890"/>
            <a:ext cx="2278380" cy="2686685"/>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4937" y="44450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225425" y="1264920"/>
            <a:ext cx="10852150" cy="952500"/>
          </a:xfrm>
        </p:spPr>
        <p:txBody>
          <a:bodyPr/>
          <a:lstStyle/>
          <a:p>
            <a:r>
              <a:rPr sz="1600" dirty="0">
                <a:latin typeface="宋体" panose="02010600030101010101" pitchFamily="2" charset="-122"/>
                <a:cs typeface="宋体" panose="02010600030101010101" pitchFamily="2" charset="-122"/>
                <a:sym typeface="+mn-ea"/>
              </a:rPr>
              <a:t>三、工程维修</a:t>
            </a:r>
            <a:endParaRPr sz="1600" dirty="0">
              <a:latin typeface="宋体" panose="02010600030101010101" pitchFamily="2" charset="-122"/>
              <a:cs typeface="宋体" panose="02010600030101010101" pitchFamily="2" charset="-122"/>
              <a:sym typeface="+mn-ea"/>
            </a:endParaRPr>
          </a:p>
          <a:p>
            <a:r>
              <a:rPr lang="en-US" altLang="zh-CN" sz="1600" dirty="0">
                <a:latin typeface="宋体" panose="02010600030101010101" pitchFamily="2" charset="-122"/>
                <a:cs typeface="宋体" panose="02010600030101010101" pitchFamily="2" charset="-122"/>
                <a:sym typeface="+mn-ea"/>
              </a:rPr>
              <a:t>1</a:t>
            </a:r>
            <a:r>
              <a:rPr lang="zh-CN" altLang="en-US" sz="1600" dirty="0">
                <a:latin typeface="宋体" panose="02010600030101010101" pitchFamily="2" charset="-122"/>
                <a:cs typeface="宋体" panose="02010600030101010101" pitchFamily="2" charset="-122"/>
              </a:rPr>
              <a:t>、</a:t>
            </a:r>
            <a:r>
              <a:rPr sz="1600" dirty="0">
                <a:latin typeface="宋体" panose="02010600030101010101" pitchFamily="2" charset="-122"/>
                <a:cs typeface="宋体" panose="02010600030101010101" pitchFamily="2" charset="-122"/>
                <a:sym typeface="+mn-ea"/>
              </a:rPr>
              <a:t>物业工程部负责楼宇的水电零星维修，今年在各部门的配合下认真完成了各项工作。我们尽量在接到报修的第一时间赶到现场，对公共区域的照明、水电、路灯等也是定期检查、及时维修，下半年仅更换材料的次数维修约</a:t>
            </a:r>
            <a:r>
              <a:rPr lang="en-US" altLang="zh-CN" sz="1600" dirty="0">
                <a:latin typeface="宋体" panose="02010600030101010101" pitchFamily="2" charset="-122"/>
                <a:cs typeface="宋体" panose="02010600030101010101" pitchFamily="2" charset="-122"/>
                <a:sym typeface="+mn-ea"/>
              </a:rPr>
              <a:t>300</a:t>
            </a:r>
            <a:r>
              <a:rPr sz="1600" dirty="0">
                <a:latin typeface="宋体" panose="02010600030101010101" pitchFamily="2" charset="-122"/>
                <a:cs typeface="宋体" panose="02010600030101010101" pitchFamily="2" charset="-122"/>
                <a:sym typeface="+mn-ea"/>
              </a:rPr>
              <a:t>多次</a:t>
            </a:r>
            <a:r>
              <a:rPr sz="1600" dirty="0">
                <a:solidFill>
                  <a:schemeClr val="tx1"/>
                </a:solidFill>
                <a:latin typeface="宋体" panose="02010600030101010101" pitchFamily="2" charset="-122"/>
                <a:cs typeface="宋体" panose="02010600030101010101" pitchFamily="2" charset="-122"/>
                <a:sym typeface="+mn-ea"/>
              </a:rPr>
              <a:t>，按时对配电房进行检查、保养</a:t>
            </a:r>
            <a:r>
              <a:rPr sz="1600" dirty="0">
                <a:latin typeface="宋体" panose="02010600030101010101" pitchFamily="2" charset="-122"/>
                <a:cs typeface="宋体" panose="02010600030101010101" pitchFamily="2" charset="-122"/>
                <a:sym typeface="+mn-ea"/>
              </a:rPr>
              <a:t>。</a:t>
            </a:r>
            <a:endParaRPr lang="en-US" altLang="zh-CN" sz="1600" strike="noStrike" noProof="1">
              <a:solidFill>
                <a:schemeClr val="tx1"/>
              </a:solidFill>
              <a:latin typeface="宋体" panose="02010600030101010101" pitchFamily="2" charset="-122"/>
              <a:cs typeface="宋体" panose="02010600030101010101" pitchFamily="2" charset="-122"/>
            </a:endParaRPr>
          </a:p>
          <a:p>
            <a:endParaRPr lang="zh-CN" altLang="en-US" dirty="0"/>
          </a:p>
          <a:p>
            <a:endParaRPr lang="zh-CN" altLang="en-US" dirty="0"/>
          </a:p>
        </p:txBody>
      </p:sp>
      <p:pic>
        <p:nvPicPr>
          <p:cNvPr id="5" name="图片 4"/>
          <p:cNvPicPr>
            <a:picLocks noChangeAspect="1"/>
          </p:cNvPicPr>
          <p:nvPr/>
        </p:nvPicPr>
        <p:blipFill>
          <a:blip r:embed="rId1" cstate="screen"/>
          <a:stretch>
            <a:fillRect/>
          </a:stretch>
        </p:blipFill>
        <p:spPr>
          <a:xfrm>
            <a:off x="1073150" y="3131820"/>
            <a:ext cx="1853565" cy="2783840"/>
          </a:xfrm>
          <a:prstGeom prst="rect">
            <a:avLst/>
          </a:prstGeom>
        </p:spPr>
      </p:pic>
      <p:pic>
        <p:nvPicPr>
          <p:cNvPr id="6" name="图片 5"/>
          <p:cNvPicPr>
            <a:picLocks noChangeAspect="1"/>
          </p:cNvPicPr>
          <p:nvPr/>
        </p:nvPicPr>
        <p:blipFill>
          <a:blip r:embed="rId2" cstate="screen"/>
          <a:stretch>
            <a:fillRect/>
          </a:stretch>
        </p:blipFill>
        <p:spPr>
          <a:xfrm>
            <a:off x="3629025" y="3089910"/>
            <a:ext cx="1878330" cy="2816860"/>
          </a:xfrm>
          <a:prstGeom prst="rect">
            <a:avLst/>
          </a:prstGeom>
        </p:spPr>
      </p:pic>
      <p:pic>
        <p:nvPicPr>
          <p:cNvPr id="7" name="图片 6"/>
          <p:cNvPicPr>
            <a:picLocks noChangeAspect="1"/>
          </p:cNvPicPr>
          <p:nvPr/>
        </p:nvPicPr>
        <p:blipFill>
          <a:blip r:embed="rId3" cstate="screen"/>
          <a:stretch>
            <a:fillRect/>
          </a:stretch>
        </p:blipFill>
        <p:spPr>
          <a:xfrm>
            <a:off x="6163945" y="3090545"/>
            <a:ext cx="2044700" cy="2816225"/>
          </a:xfrm>
          <a:prstGeom prst="rect">
            <a:avLst/>
          </a:prstGeom>
        </p:spPr>
      </p:pic>
      <p:pic>
        <p:nvPicPr>
          <p:cNvPr id="8" name="图片 7"/>
          <p:cNvPicPr>
            <a:picLocks noChangeAspect="1"/>
          </p:cNvPicPr>
          <p:nvPr/>
        </p:nvPicPr>
        <p:blipFill>
          <a:blip r:embed="rId4" cstate="screen"/>
          <a:stretch>
            <a:fillRect/>
          </a:stretch>
        </p:blipFill>
        <p:spPr>
          <a:xfrm>
            <a:off x="9034145" y="3090545"/>
            <a:ext cx="2043430" cy="2824480"/>
          </a:xfrm>
          <a:prstGeom prst="rect">
            <a:avLst/>
          </a:prstGeom>
        </p:spPr>
      </p:pic>
      <p:cxnSp>
        <p:nvCxnSpPr>
          <p:cNvPr id="9" name="直接连接符 8"/>
          <p:cNvCxnSpPr/>
          <p:nvPr/>
        </p:nvCxnSpPr>
        <p:spPr>
          <a:xfrm flipV="1">
            <a:off x="0" y="1063625"/>
            <a:ext cx="12228830" cy="825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日常工作</a:t>
            </a:r>
            <a:endParaRPr lang="zh-CN" altLang="en-US"/>
          </a:p>
        </p:txBody>
      </p:sp>
      <p:sp>
        <p:nvSpPr>
          <p:cNvPr id="3" name="内容占位符 2"/>
          <p:cNvSpPr>
            <a:spLocks noGrp="1"/>
          </p:cNvSpPr>
          <p:nvPr>
            <p:ph idx="1"/>
          </p:nvPr>
        </p:nvSpPr>
        <p:spPr>
          <a:xfrm>
            <a:off x="669925" y="1322070"/>
            <a:ext cx="10852150" cy="828040"/>
          </a:xfrm>
        </p:spPr>
        <p:txBody>
          <a:bodyPr/>
          <a:lstStyle/>
          <a:p>
            <a:r>
              <a:rPr lang="en-US" altLang="zh-CN" sz="1600" dirty="0"/>
              <a:t>2</a:t>
            </a:r>
            <a:r>
              <a:rPr lang="zh-CN" altLang="en-US" sz="1600" dirty="0"/>
              <a:t>、今年增加了</a:t>
            </a:r>
            <a:r>
              <a:rPr lang="en-US" altLang="zh-CN" sz="1600" dirty="0"/>
              <a:t>7</a:t>
            </a:r>
            <a:r>
              <a:rPr sz="1600" dirty="0"/>
              <a:t>米高的升降机，</a:t>
            </a:r>
            <a:r>
              <a:rPr lang="zh-CN" altLang="en-US" sz="1600" dirty="0"/>
              <a:t>对</a:t>
            </a:r>
            <a:r>
              <a:rPr sz="1600" dirty="0"/>
              <a:t>路灯维修和高空作业带来了很大的便利，也增加了安全性</a:t>
            </a:r>
            <a:r>
              <a:rPr lang="zh-CN" altLang="en-US" sz="1600" dirty="0"/>
              <a:t>。</a:t>
            </a:r>
            <a:endParaRPr dirty="0"/>
          </a:p>
        </p:txBody>
      </p:sp>
      <p:pic>
        <p:nvPicPr>
          <p:cNvPr id="4" name="图片 3"/>
          <p:cNvPicPr>
            <a:picLocks noChangeAspect="1"/>
          </p:cNvPicPr>
          <p:nvPr/>
        </p:nvPicPr>
        <p:blipFill>
          <a:blip r:embed="rId1" cstate="screen"/>
          <a:stretch>
            <a:fillRect/>
          </a:stretch>
        </p:blipFill>
        <p:spPr>
          <a:xfrm>
            <a:off x="1584325" y="2511425"/>
            <a:ext cx="2209165" cy="2978785"/>
          </a:xfrm>
          <a:prstGeom prst="rect">
            <a:avLst/>
          </a:prstGeom>
        </p:spPr>
      </p:pic>
      <p:pic>
        <p:nvPicPr>
          <p:cNvPr id="5" name="图片 4"/>
          <p:cNvPicPr>
            <a:picLocks noChangeAspect="1"/>
          </p:cNvPicPr>
          <p:nvPr/>
        </p:nvPicPr>
        <p:blipFill>
          <a:blip r:embed="rId2" cstate="screen"/>
          <a:stretch>
            <a:fillRect/>
          </a:stretch>
        </p:blipFill>
        <p:spPr>
          <a:xfrm>
            <a:off x="4551045" y="2512060"/>
            <a:ext cx="2332990" cy="2962275"/>
          </a:xfrm>
          <a:prstGeom prst="rect">
            <a:avLst/>
          </a:prstGeom>
        </p:spPr>
      </p:pic>
      <p:pic>
        <p:nvPicPr>
          <p:cNvPr id="6" name="图片 5"/>
          <p:cNvPicPr>
            <a:picLocks noChangeAspect="1"/>
          </p:cNvPicPr>
          <p:nvPr/>
        </p:nvPicPr>
        <p:blipFill>
          <a:blip r:embed="rId3" cstate="screen"/>
          <a:stretch>
            <a:fillRect/>
          </a:stretch>
        </p:blipFill>
        <p:spPr>
          <a:xfrm>
            <a:off x="7912100" y="2512060"/>
            <a:ext cx="2266950" cy="2978150"/>
          </a:xfrm>
          <a:prstGeom prst="rect">
            <a:avLst/>
          </a:prstGeom>
        </p:spPr>
      </p:pic>
      <p:cxnSp>
        <p:nvCxnSpPr>
          <p:cNvPr id="7" name="直接连接符 6"/>
          <p:cNvCxnSpPr/>
          <p:nvPr/>
        </p:nvCxnSpPr>
        <p:spPr>
          <a:xfrm>
            <a:off x="0" y="1051560"/>
            <a:ext cx="12190095" cy="2159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5897"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535940" y="1365250"/>
            <a:ext cx="10852150" cy="833120"/>
          </a:xfrm>
        </p:spPr>
        <p:txBody>
          <a:bodyPr/>
          <a:lstStyle/>
          <a:p>
            <a:pPr marL="0" indent="0">
              <a:buNone/>
            </a:pPr>
            <a:r>
              <a:rPr lang="en-US" altLang="zh-CN" sz="1600" dirty="0"/>
              <a:t>3</a:t>
            </a:r>
            <a:r>
              <a:rPr lang="zh-CN" altLang="en-US" sz="1600" dirty="0"/>
              <a:t>、在党政办领导的指导下，对报告厅的多处设备进行了更换，使得报告厅更整洁明亮焕然一新。</a:t>
            </a:r>
            <a:endParaRPr lang="zh-CN" altLang="en-US" sz="1600" dirty="0"/>
          </a:p>
        </p:txBody>
      </p:sp>
      <p:pic>
        <p:nvPicPr>
          <p:cNvPr id="4" name="图片 3"/>
          <p:cNvPicPr>
            <a:picLocks noChangeAspect="1"/>
          </p:cNvPicPr>
          <p:nvPr/>
        </p:nvPicPr>
        <p:blipFill>
          <a:blip r:embed="rId1" cstate="screen"/>
          <a:stretch>
            <a:fillRect/>
          </a:stretch>
        </p:blipFill>
        <p:spPr>
          <a:xfrm>
            <a:off x="5598795" y="2536825"/>
            <a:ext cx="2576195" cy="3051175"/>
          </a:xfrm>
          <a:prstGeom prst="rect">
            <a:avLst/>
          </a:prstGeom>
        </p:spPr>
      </p:pic>
      <p:pic>
        <p:nvPicPr>
          <p:cNvPr id="5" name="图片 4"/>
          <p:cNvPicPr>
            <a:picLocks noChangeAspect="1"/>
          </p:cNvPicPr>
          <p:nvPr/>
        </p:nvPicPr>
        <p:blipFill>
          <a:blip r:embed="rId2" cstate="screen"/>
          <a:stretch>
            <a:fillRect/>
          </a:stretch>
        </p:blipFill>
        <p:spPr>
          <a:xfrm>
            <a:off x="3110865" y="2512695"/>
            <a:ext cx="2209800" cy="3077210"/>
          </a:xfrm>
          <a:prstGeom prst="rect">
            <a:avLst/>
          </a:prstGeom>
        </p:spPr>
      </p:pic>
      <p:pic>
        <p:nvPicPr>
          <p:cNvPr id="6" name="图片 5"/>
          <p:cNvPicPr>
            <a:picLocks noChangeAspect="1"/>
          </p:cNvPicPr>
          <p:nvPr/>
        </p:nvPicPr>
        <p:blipFill>
          <a:blip r:embed="rId3" cstate="screen"/>
          <a:stretch>
            <a:fillRect/>
          </a:stretch>
        </p:blipFill>
        <p:spPr>
          <a:xfrm>
            <a:off x="699770" y="2512695"/>
            <a:ext cx="2164715" cy="3077210"/>
          </a:xfrm>
          <a:prstGeom prst="rect">
            <a:avLst/>
          </a:prstGeom>
        </p:spPr>
      </p:pic>
      <p:pic>
        <p:nvPicPr>
          <p:cNvPr id="7" name="图片 6"/>
          <p:cNvPicPr>
            <a:picLocks noChangeAspect="1"/>
          </p:cNvPicPr>
          <p:nvPr/>
        </p:nvPicPr>
        <p:blipFill>
          <a:blip r:embed="rId4" cstate="screen"/>
          <a:stretch>
            <a:fillRect/>
          </a:stretch>
        </p:blipFill>
        <p:spPr>
          <a:xfrm>
            <a:off x="8453755" y="2512695"/>
            <a:ext cx="2727960" cy="3066415"/>
          </a:xfrm>
          <a:prstGeom prst="rect">
            <a:avLst/>
          </a:prstGeom>
        </p:spPr>
      </p:pic>
      <p:cxnSp>
        <p:nvCxnSpPr>
          <p:cNvPr id="8" name="直接连接符 7"/>
          <p:cNvCxnSpPr/>
          <p:nvPr/>
        </p:nvCxnSpPr>
        <p:spPr>
          <a:xfrm flipV="1">
            <a:off x="-8255" y="1043305"/>
            <a:ext cx="11914505"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4627"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400050" y="1280160"/>
            <a:ext cx="10852150" cy="904240"/>
          </a:xfrm>
        </p:spPr>
        <p:txBody>
          <a:bodyPr/>
          <a:lstStyle/>
          <a:p>
            <a:r>
              <a:rPr lang="en-US" altLang="zh-CN" sz="1600" dirty="0"/>
              <a:t>4</a:t>
            </a:r>
            <a:r>
              <a:rPr lang="zh-CN" altLang="en-US" sz="1600" dirty="0"/>
              <a:t>、冬季来临前，检查校区室外水管的保温层是否有破损，将老化破损的全部重新包裹，为防止冬季管道冻裂提前做好准备。对楼宇老的电箱电线进行整理加固，预防因线路开关等原因发生故障。</a:t>
            </a:r>
            <a:endParaRPr lang="zh-CN" altLang="en-US" sz="1600" dirty="0"/>
          </a:p>
        </p:txBody>
      </p:sp>
      <p:pic>
        <p:nvPicPr>
          <p:cNvPr id="4" name="图片 3"/>
          <p:cNvPicPr>
            <a:picLocks noChangeAspect="1"/>
          </p:cNvPicPr>
          <p:nvPr/>
        </p:nvPicPr>
        <p:blipFill>
          <a:blip r:embed="rId1" cstate="screen"/>
          <a:stretch>
            <a:fillRect/>
          </a:stretch>
        </p:blipFill>
        <p:spPr>
          <a:xfrm>
            <a:off x="715010" y="2506345"/>
            <a:ext cx="2046605" cy="2835910"/>
          </a:xfrm>
          <a:prstGeom prst="rect">
            <a:avLst/>
          </a:prstGeom>
        </p:spPr>
      </p:pic>
      <p:pic>
        <p:nvPicPr>
          <p:cNvPr id="5" name="图片 4"/>
          <p:cNvPicPr>
            <a:picLocks noChangeAspect="1"/>
          </p:cNvPicPr>
          <p:nvPr/>
        </p:nvPicPr>
        <p:blipFill>
          <a:blip r:embed="rId2" cstate="screen"/>
          <a:stretch>
            <a:fillRect/>
          </a:stretch>
        </p:blipFill>
        <p:spPr>
          <a:xfrm>
            <a:off x="3132455" y="2506345"/>
            <a:ext cx="2001520" cy="2888615"/>
          </a:xfrm>
          <a:prstGeom prst="rect">
            <a:avLst/>
          </a:prstGeom>
        </p:spPr>
      </p:pic>
      <p:cxnSp>
        <p:nvCxnSpPr>
          <p:cNvPr id="6" name="直接连接符 5"/>
          <p:cNvCxnSpPr/>
          <p:nvPr/>
        </p:nvCxnSpPr>
        <p:spPr>
          <a:xfrm flipV="1">
            <a:off x="-8255" y="1011555"/>
            <a:ext cx="11938000" cy="1587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screen"/>
          <a:stretch>
            <a:fillRect/>
          </a:stretch>
        </p:blipFill>
        <p:spPr>
          <a:xfrm>
            <a:off x="5581015" y="2506345"/>
            <a:ext cx="2465705" cy="2888615"/>
          </a:xfrm>
          <a:prstGeom prst="rect">
            <a:avLst/>
          </a:prstGeom>
        </p:spPr>
      </p:pic>
      <p:pic>
        <p:nvPicPr>
          <p:cNvPr id="8" name="图片 7"/>
          <p:cNvPicPr>
            <a:picLocks noChangeAspect="1"/>
          </p:cNvPicPr>
          <p:nvPr/>
        </p:nvPicPr>
        <p:blipFill>
          <a:blip r:embed="rId4" cstate="screen"/>
          <a:stretch>
            <a:fillRect/>
          </a:stretch>
        </p:blipFill>
        <p:spPr>
          <a:xfrm>
            <a:off x="8563610" y="2506345"/>
            <a:ext cx="2379980" cy="288861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4627"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400050" y="1280160"/>
            <a:ext cx="10852150" cy="904240"/>
          </a:xfrm>
        </p:spPr>
        <p:txBody>
          <a:bodyPr/>
          <a:lstStyle/>
          <a:p>
            <a:r>
              <a:rPr lang="en-US" altLang="zh-CN" sz="1600" dirty="0"/>
              <a:t>5</a:t>
            </a:r>
            <a:r>
              <a:rPr lang="zh-CN" altLang="en-US" sz="1600" dirty="0"/>
              <a:t>、新的合同增加了配电房的值班。积极安排人员交接等工作，做好每日值班记录、故障报修、</a:t>
            </a:r>
            <a:r>
              <a:rPr sz="1600" dirty="0">
                <a:sym typeface="+mn-ea"/>
              </a:rPr>
              <a:t>周检</a:t>
            </a:r>
            <a:r>
              <a:rPr lang="zh-CN" altLang="en-US" sz="1600" dirty="0">
                <a:sym typeface="+mn-ea"/>
              </a:rPr>
              <a:t>和</a:t>
            </a:r>
            <a:r>
              <a:rPr sz="1600" dirty="0">
                <a:sym typeface="+mn-ea"/>
              </a:rPr>
              <a:t>月检</a:t>
            </a:r>
            <a:r>
              <a:rPr lang="zh-CN" altLang="en-US" sz="1600" dirty="0"/>
              <a:t>等工作。</a:t>
            </a:r>
            <a:endParaRPr sz="1600" dirty="0"/>
          </a:p>
        </p:txBody>
      </p:sp>
      <p:cxnSp>
        <p:nvCxnSpPr>
          <p:cNvPr id="6" name="直接连接符 5"/>
          <p:cNvCxnSpPr/>
          <p:nvPr/>
        </p:nvCxnSpPr>
        <p:spPr>
          <a:xfrm flipV="1">
            <a:off x="-8255" y="1011555"/>
            <a:ext cx="11938000" cy="1587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screen"/>
          <a:stretch>
            <a:fillRect/>
          </a:stretch>
        </p:blipFill>
        <p:spPr>
          <a:xfrm>
            <a:off x="4986655" y="2468880"/>
            <a:ext cx="2604135" cy="3459480"/>
          </a:xfrm>
          <a:prstGeom prst="rect">
            <a:avLst/>
          </a:prstGeom>
        </p:spPr>
      </p:pic>
      <p:pic>
        <p:nvPicPr>
          <p:cNvPr id="7" name="图片 6"/>
          <p:cNvPicPr>
            <a:picLocks noChangeAspect="1"/>
          </p:cNvPicPr>
          <p:nvPr/>
        </p:nvPicPr>
        <p:blipFill>
          <a:blip r:embed="rId2" cstate="screen"/>
          <a:stretch>
            <a:fillRect/>
          </a:stretch>
        </p:blipFill>
        <p:spPr>
          <a:xfrm>
            <a:off x="8270875" y="2487930"/>
            <a:ext cx="2561590" cy="3414395"/>
          </a:xfrm>
          <a:prstGeom prst="rect">
            <a:avLst/>
          </a:prstGeom>
        </p:spPr>
      </p:pic>
      <p:pic>
        <p:nvPicPr>
          <p:cNvPr id="8" name="图片 7"/>
          <p:cNvPicPr>
            <a:picLocks noChangeAspect="1"/>
          </p:cNvPicPr>
          <p:nvPr/>
        </p:nvPicPr>
        <p:blipFill>
          <a:blip r:embed="rId3" cstate="screen"/>
          <a:stretch>
            <a:fillRect/>
          </a:stretch>
        </p:blipFill>
        <p:spPr>
          <a:xfrm>
            <a:off x="934085" y="2482850"/>
            <a:ext cx="3460115" cy="346011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7729029" y="161925"/>
            <a:ext cx="2690159" cy="768350"/>
          </a:xfrm>
          <a:prstGeom prst="rect">
            <a:avLst/>
          </a:prstGeom>
          <a:noFill/>
        </p:spPr>
        <p:txBody>
          <a:bodyPr wrap="square" rtlCol="0" anchor="ctr" anchorCtr="0">
            <a:normAutofit fontScale="80000" lnSpcReduction="10000"/>
          </a:bodyPr>
          <a:lstStyle/>
          <a:p>
            <a:pPr algn="r"/>
            <a:r>
              <a:rPr lang="en-US" altLang="zh-CN" sz="4400">
                <a:solidFill>
                  <a:schemeClr val="bg1"/>
                </a:solidFill>
                <a:uFillTx/>
                <a:latin typeface="Arial" panose="020B0604020202020204" pitchFamily="34" charset="0"/>
                <a:ea typeface="微软雅黑" panose="020B0503020204020204" charset="-122"/>
              </a:rPr>
              <a:t>CONTENTS</a:t>
            </a:r>
            <a:endParaRPr lang="en-US" altLang="zh-CN" sz="4400">
              <a:solidFill>
                <a:schemeClr val="bg1"/>
              </a:solidFill>
              <a:uFillTx/>
              <a:latin typeface="Arial" panose="020B0604020202020204" pitchFamily="34" charset="0"/>
              <a:ea typeface="微软雅黑" panose="020B0503020204020204" charset="-122"/>
            </a:endParaRPr>
          </a:p>
        </p:txBody>
      </p:sp>
      <p:sp>
        <p:nvSpPr>
          <p:cNvPr id="2" name="文本框 1"/>
          <p:cNvSpPr txBox="1"/>
          <p:nvPr/>
        </p:nvSpPr>
        <p:spPr>
          <a:xfrm>
            <a:off x="2154555" y="1640205"/>
            <a:ext cx="7992745" cy="3291205"/>
          </a:xfrm>
          <a:prstGeom prst="rect">
            <a:avLst/>
          </a:prstGeom>
          <a:noFill/>
        </p:spPr>
        <p:txBody>
          <a:bodyPr wrap="square" rtlCol="0" anchor="t">
            <a:noAutofit/>
          </a:bodyPr>
          <a:lstStyle/>
          <a:p>
            <a:pPr indent="457200" algn="l" fontAlgn="auto">
              <a:lnSpc>
                <a:spcPct val="150000"/>
              </a:lnSpc>
            </a:pPr>
            <a:r>
              <a:rPr lang="zh-CN" altLang="zh-CN" sz="2400" b="1" dirty="0">
                <a:solidFill>
                  <a:srgbClr val="C00000"/>
                </a:solidFill>
                <a:effectLst>
                  <a:outerShdw blurRad="38100" dist="25400" dir="5400000" algn="ctr" rotWithShape="0">
                    <a:srgbClr val="6E747A">
                      <a:alpha val="43000"/>
                    </a:srgbClr>
                  </a:outerShdw>
                </a:effectLst>
                <a:latin typeface="宋体" panose="02010600030101010101" pitchFamily="2" charset="-122"/>
                <a:cs typeface="楷体_GB2312" panose="02010609030101010101" charset="-122"/>
                <a:sym typeface="+mn-ea"/>
              </a:rPr>
              <a:t>南京新鸿运物业服务股份有限公司</a:t>
            </a:r>
            <a:endParaRPr lang="zh-CN" altLang="zh-CN" sz="2400" b="1" dirty="0">
              <a:solidFill>
                <a:srgbClr val="C00000"/>
              </a:solidFill>
              <a:effectLst>
                <a:outerShdw blurRad="38100" dist="25400" dir="5400000" algn="ctr" rotWithShape="0">
                  <a:srgbClr val="6E747A">
                    <a:alpha val="43000"/>
                  </a:srgbClr>
                </a:outerShdw>
              </a:effectLst>
              <a:latin typeface="宋体" panose="02010600030101010101" pitchFamily="2" charset="-122"/>
              <a:cs typeface="楷体_GB2312" panose="02010609030101010101" charset="-122"/>
              <a:sym typeface="+mn-ea"/>
            </a:endParaRPr>
          </a:p>
          <a:p>
            <a:pPr indent="457200" algn="l" fontAlgn="auto">
              <a:lnSpc>
                <a:spcPct val="150000"/>
              </a:lnSpc>
            </a:pPr>
            <a:endPar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indent="457200" algn="l" fontAlgn="auto">
              <a:lnSpc>
                <a:spcPct val="150000"/>
              </a:lnSpc>
            </a:pP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创立于</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1995</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11</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月。</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2015</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9</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月</a:t>
            </a:r>
            <a:r>
              <a:rPr 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日“新三版”挂牌上市，多次荣获</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中国物业服务百强</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称号，</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公司管理物业</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项目面积11</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00</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多万㎡，包括</a:t>
            </a:r>
            <a:r>
              <a:rPr lang="en-US" altLang="zh-CN">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政府办公楼、写字楼、商务楼、商住楼、住宅、文化场馆、展览馆、学校、医院</a:t>
            </a:r>
            <a:r>
              <a:rPr lang="zh-CN" altLang="en-US">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等。</a:t>
            </a:r>
            <a:endParaRPr lang="zh-CN" altLang="zh-CN" b="1" dirty="0">
              <a:solidFill>
                <a:schemeClr val="bg2">
                  <a:lumMod val="50000"/>
                </a:schemeClr>
              </a:solidFill>
              <a:effectLst>
                <a:outerShdw blurRad="38100" dist="25400" dir="5400000" algn="ctr" rotWithShape="0">
                  <a:srgbClr val="6E747A">
                    <a:alpha val="43000"/>
                  </a:srgbClr>
                </a:outerShdw>
              </a:effectLst>
              <a:latin typeface="宋体" panose="02010600030101010101" pitchFamily="2" charset="-122"/>
              <a:cs typeface="楷体_GB2312" panose="02010609030101010101" charset="-122"/>
              <a:sym typeface="+mn-ea"/>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4627" y="44323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400050" y="1280160"/>
            <a:ext cx="10852150" cy="1423670"/>
          </a:xfrm>
        </p:spPr>
        <p:txBody>
          <a:bodyPr/>
          <a:lstStyle/>
          <a:p>
            <a:r>
              <a:rPr sz="1600" dirty="0">
                <a:sym typeface="+mn-ea"/>
              </a:rPr>
              <a:t>四、配备专门的客服负责教务管理</a:t>
            </a:r>
            <a:r>
              <a:rPr lang="zh-CN" altLang="en-US" sz="1600" dirty="0">
                <a:sym typeface="+mn-ea"/>
              </a:rPr>
              <a:t>工作</a:t>
            </a:r>
            <a:r>
              <a:rPr lang="zh-CN" altLang="en-US" sz="1600" dirty="0"/>
              <a:t>。</a:t>
            </a:r>
            <a:r>
              <a:rPr sz="1600" dirty="0">
                <a:sym typeface="+mn-ea"/>
              </a:rPr>
              <a:t>根据教务处的课表、临时加课</a:t>
            </a:r>
            <a:r>
              <a:rPr lang="zh-CN" altLang="en-US" sz="1600" dirty="0">
                <a:sym typeface="+mn-ea"/>
              </a:rPr>
              <a:t>等</a:t>
            </a:r>
            <a:r>
              <a:rPr sz="1600" dirty="0">
                <a:sym typeface="+mn-ea"/>
              </a:rPr>
              <a:t>安排及时开关教室，督促保洁员做好教室的清洁工作并</a:t>
            </a:r>
            <a:r>
              <a:rPr lang="zh-CN" altLang="en-US" sz="1600" dirty="0">
                <a:sym typeface="+mn-ea"/>
              </a:rPr>
              <a:t>进行</a:t>
            </a:r>
            <a:r>
              <a:rPr sz="1600" dirty="0">
                <a:sym typeface="+mn-ea"/>
              </a:rPr>
              <a:t>检查，确保教学活动的正常进行。物业还负责科技会堂、报告厅、羽毛球馆及校区会议室的各项服务工作，</a:t>
            </a:r>
            <a:r>
              <a:rPr lang="zh-CN" altLang="en-US" sz="1600" dirty="0">
                <a:sym typeface="+mn-ea"/>
              </a:rPr>
              <a:t>树立“</a:t>
            </a:r>
            <a:r>
              <a:rPr lang="zh-CN" altLang="en-US" sz="1600" dirty="0">
                <a:solidFill>
                  <a:srgbClr val="FF0000"/>
                </a:solidFill>
                <a:sym typeface="+mn-ea"/>
              </a:rPr>
              <a:t>师生为首位”</a:t>
            </a:r>
            <a:r>
              <a:rPr lang="zh-CN" altLang="en-US" sz="1600" dirty="0">
                <a:sym typeface="+mn-ea"/>
              </a:rPr>
              <a:t>的</a:t>
            </a:r>
            <a:r>
              <a:rPr sz="1600" dirty="0">
                <a:sym typeface="+mn-ea"/>
              </a:rPr>
              <a:t>服务</a:t>
            </a:r>
            <a:r>
              <a:rPr lang="zh-CN" altLang="en-US" sz="1600" dirty="0">
                <a:sym typeface="+mn-ea"/>
              </a:rPr>
              <a:t>理念</a:t>
            </a:r>
            <a:r>
              <a:rPr sz="1600" dirty="0">
                <a:sym typeface="+mn-ea"/>
              </a:rPr>
              <a:t>。</a:t>
            </a:r>
            <a:endParaRPr lang="zh-CN" altLang="en-US" sz="1600" dirty="0"/>
          </a:p>
          <a:p>
            <a:endParaRPr lang="zh-CN" altLang="en-US" sz="1600" dirty="0"/>
          </a:p>
        </p:txBody>
      </p:sp>
      <p:cxnSp>
        <p:nvCxnSpPr>
          <p:cNvPr id="6" name="直接连接符 5"/>
          <p:cNvCxnSpPr/>
          <p:nvPr/>
        </p:nvCxnSpPr>
        <p:spPr>
          <a:xfrm flipV="1">
            <a:off x="-8255" y="1011555"/>
            <a:ext cx="11938000" cy="1587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534670" y="3048635"/>
            <a:ext cx="2192020" cy="2736850"/>
          </a:xfrm>
          <a:prstGeom prst="rect">
            <a:avLst/>
          </a:prstGeom>
        </p:spPr>
      </p:pic>
      <p:pic>
        <p:nvPicPr>
          <p:cNvPr id="8" name="图片 7"/>
          <p:cNvPicPr>
            <a:picLocks noChangeAspect="1"/>
          </p:cNvPicPr>
          <p:nvPr/>
        </p:nvPicPr>
        <p:blipFill>
          <a:blip r:embed="rId2" cstate="screen"/>
          <a:stretch>
            <a:fillRect/>
          </a:stretch>
        </p:blipFill>
        <p:spPr>
          <a:xfrm>
            <a:off x="7380605" y="3082290"/>
            <a:ext cx="2028190" cy="2646045"/>
          </a:xfrm>
          <a:prstGeom prst="rect">
            <a:avLst/>
          </a:prstGeom>
        </p:spPr>
      </p:pic>
      <p:pic>
        <p:nvPicPr>
          <p:cNvPr id="9" name="图片 8"/>
          <p:cNvPicPr>
            <a:picLocks noChangeAspect="1"/>
          </p:cNvPicPr>
          <p:nvPr/>
        </p:nvPicPr>
        <p:blipFill>
          <a:blip r:embed="rId3" cstate="screen"/>
          <a:stretch>
            <a:fillRect/>
          </a:stretch>
        </p:blipFill>
        <p:spPr>
          <a:xfrm>
            <a:off x="9573260" y="3082290"/>
            <a:ext cx="2356485" cy="2624455"/>
          </a:xfrm>
          <a:prstGeom prst="rect">
            <a:avLst/>
          </a:prstGeom>
        </p:spPr>
      </p:pic>
      <p:pic>
        <p:nvPicPr>
          <p:cNvPr id="10" name="图片 9"/>
          <p:cNvPicPr>
            <a:picLocks noChangeAspect="1"/>
          </p:cNvPicPr>
          <p:nvPr/>
        </p:nvPicPr>
        <p:blipFill>
          <a:blip r:embed="rId4" cstate="screen"/>
          <a:stretch>
            <a:fillRect/>
          </a:stretch>
        </p:blipFill>
        <p:spPr>
          <a:xfrm>
            <a:off x="5184140" y="3082925"/>
            <a:ext cx="1997710" cy="2654935"/>
          </a:xfrm>
          <a:prstGeom prst="rect">
            <a:avLst/>
          </a:prstGeom>
        </p:spPr>
      </p:pic>
      <p:pic>
        <p:nvPicPr>
          <p:cNvPr id="11" name="图片 10"/>
          <p:cNvPicPr>
            <a:picLocks noChangeAspect="1"/>
          </p:cNvPicPr>
          <p:nvPr/>
        </p:nvPicPr>
        <p:blipFill>
          <a:blip r:embed="rId5" cstate="screen"/>
          <a:stretch>
            <a:fillRect/>
          </a:stretch>
        </p:blipFill>
        <p:spPr>
          <a:xfrm>
            <a:off x="2809240" y="3081655"/>
            <a:ext cx="2267585" cy="2712085"/>
          </a:xfrm>
          <a:prstGeom prst="rect">
            <a:avLst/>
          </a:prstGeom>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8"/>
          <p:cNvSpPr txBox="1"/>
          <p:nvPr>
            <p:custDataLst>
              <p:tags r:id="rId1"/>
            </p:custDataLst>
          </p:nvPr>
        </p:nvSpPr>
        <p:spPr>
          <a:xfrm>
            <a:off x="4997027" y="1844248"/>
            <a:ext cx="2197946" cy="1200329"/>
          </a:xfrm>
          <a:prstGeom prst="rect">
            <a:avLst/>
          </a:prstGeom>
          <a:noFill/>
        </p:spPr>
        <p:txBody>
          <a:bodyPr wrap="square" rtlCol="0">
            <a:normAutofit/>
          </a:bodyPr>
          <a:lstStyle/>
          <a:p>
            <a:pPr algn="ctr"/>
            <a:r>
              <a:rPr lang="en-US" altLang="zh-CN" sz="7200" b="1">
                <a:solidFill>
                  <a:schemeClr val="accent1"/>
                </a:solidFill>
                <a:latin typeface="Arial" panose="020B0604020202020204" pitchFamily="34" charset="0"/>
                <a:ea typeface="微软雅黑" panose="020B0503020204020204" charset="-122"/>
              </a:rPr>
              <a:t>02</a:t>
            </a:r>
            <a:endParaRPr lang="en-US" altLang="zh-CN" sz="7200" b="1">
              <a:solidFill>
                <a:schemeClr val="accent1"/>
              </a:solidFill>
              <a:latin typeface="Arial" panose="020B0604020202020204" pitchFamily="34" charset="0"/>
              <a:ea typeface="微软雅黑" panose="020B0503020204020204" charset="-122"/>
            </a:endParaRPr>
          </a:p>
          <a:p>
            <a:pPr algn="ctr"/>
            <a:endParaRPr lang="zh-CN" altLang="en-US" sz="7200" b="1">
              <a:solidFill>
                <a:schemeClr val="accent1"/>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2"/>
            </p:custDataLst>
          </p:nvPr>
        </p:nvSpPr>
        <p:spPr/>
        <p:txBody>
          <a:bodyPr>
            <a:normAutofit/>
          </a:bodyPr>
          <a:lstStyle/>
          <a:p>
            <a:r>
              <a:rPr lang="zh-CN" altLang="en-US" b="0">
                <a:ea typeface="微软雅黑" panose="020B0503020204020204" charset="-122"/>
                <a:sym typeface="+mn-ea"/>
              </a:rPr>
              <a:t>特色创新举措</a:t>
            </a:r>
            <a:endParaRPr lang="zh-CN" altLang="en-US" b="0">
              <a:ea typeface="微软雅黑" panose="020B0503020204020204"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92" y="443234"/>
            <a:ext cx="10852237" cy="441964"/>
          </a:xfrm>
        </p:spPr>
        <p:txBody>
          <a:bodyPr/>
          <a:lstStyle/>
          <a:p>
            <a:r>
              <a:rPr lang="zh-CN" altLang="en-US"/>
              <a:t>特色创新工作</a:t>
            </a:r>
            <a:endParaRPr lang="zh-CN" altLang="en-US"/>
          </a:p>
        </p:txBody>
      </p:sp>
      <p:sp>
        <p:nvSpPr>
          <p:cNvPr id="3" name="内容占位符 2"/>
          <p:cNvSpPr>
            <a:spLocks noGrp="1"/>
          </p:cNvSpPr>
          <p:nvPr>
            <p:ph idx="1"/>
          </p:nvPr>
        </p:nvSpPr>
        <p:spPr>
          <a:xfrm>
            <a:off x="440055" y="1249680"/>
            <a:ext cx="10852150" cy="1172845"/>
          </a:xfrm>
        </p:spPr>
        <p:txBody>
          <a:bodyPr/>
          <a:lstStyle/>
          <a:p>
            <a:r>
              <a:rPr lang="zh-CN" altLang="en-US" sz="1600" dirty="0"/>
              <a:t>一、基二楼过道的灯因为灯罩发黄既不美观亮度也不好，物业维修人员在后勤办的领导下，对基二楼的过道灯进行了整体更新。楼梯口更换为长亮</a:t>
            </a:r>
            <a:r>
              <a:rPr lang="en-US" altLang="zh-CN" sz="1600" dirty="0"/>
              <a:t>LED</a:t>
            </a:r>
            <a:r>
              <a:rPr sz="1600" dirty="0"/>
              <a:t>灯，过道更换为</a:t>
            </a:r>
            <a:r>
              <a:rPr sz="1600" dirty="0">
                <a:solidFill>
                  <a:srgbClr val="FF0000"/>
                </a:solidFill>
              </a:rPr>
              <a:t>微波感应灯</a:t>
            </a:r>
            <a:r>
              <a:rPr sz="1600" dirty="0"/>
              <a:t>，根据亮度和人体感应自动开关，既美观</a:t>
            </a:r>
            <a:r>
              <a:rPr lang="zh-CN" altLang="en-US" sz="1600" dirty="0"/>
              <a:t>又</a:t>
            </a:r>
            <a:r>
              <a:rPr sz="1600" dirty="0">
                <a:solidFill>
                  <a:srgbClr val="FF0000"/>
                </a:solidFill>
              </a:rPr>
              <a:t>节能</a:t>
            </a:r>
            <a:r>
              <a:rPr sz="1600" dirty="0"/>
              <a:t>，受到</a:t>
            </a:r>
            <a:r>
              <a:rPr lang="zh-CN" altLang="en-US" sz="1600" dirty="0"/>
              <a:t>了</a:t>
            </a:r>
            <a:r>
              <a:rPr sz="1600" dirty="0"/>
              <a:t>师生的一致好评</a:t>
            </a:r>
            <a:r>
              <a:rPr dirty="0"/>
              <a:t>。</a:t>
            </a:r>
            <a:endParaRPr dirty="0"/>
          </a:p>
        </p:txBody>
      </p:sp>
      <p:pic>
        <p:nvPicPr>
          <p:cNvPr id="5" name="图片 4"/>
          <p:cNvPicPr>
            <a:picLocks noChangeAspect="1"/>
          </p:cNvPicPr>
          <p:nvPr/>
        </p:nvPicPr>
        <p:blipFill>
          <a:blip r:embed="rId1" cstate="screen"/>
          <a:srcRect l="6473" t="9443" r="-6473" b="-9443"/>
          <a:stretch>
            <a:fillRect/>
          </a:stretch>
        </p:blipFill>
        <p:spPr>
          <a:xfrm>
            <a:off x="669925" y="2570480"/>
            <a:ext cx="2663825" cy="3460750"/>
          </a:xfrm>
          <a:prstGeom prst="rect">
            <a:avLst/>
          </a:prstGeom>
        </p:spPr>
      </p:pic>
      <p:pic>
        <p:nvPicPr>
          <p:cNvPr id="6" name="图片 5"/>
          <p:cNvPicPr>
            <a:picLocks noChangeAspect="1"/>
          </p:cNvPicPr>
          <p:nvPr/>
        </p:nvPicPr>
        <p:blipFill>
          <a:blip r:embed="rId2" cstate="screen"/>
          <a:stretch>
            <a:fillRect/>
          </a:stretch>
        </p:blipFill>
        <p:spPr>
          <a:xfrm>
            <a:off x="9259570" y="2565400"/>
            <a:ext cx="2369185" cy="3075305"/>
          </a:xfrm>
          <a:prstGeom prst="rect">
            <a:avLst/>
          </a:prstGeom>
        </p:spPr>
      </p:pic>
      <p:pic>
        <p:nvPicPr>
          <p:cNvPr id="7" name="图片 6"/>
          <p:cNvPicPr>
            <a:picLocks noChangeAspect="1"/>
          </p:cNvPicPr>
          <p:nvPr/>
        </p:nvPicPr>
        <p:blipFill>
          <a:blip r:embed="rId3" cstate="screen"/>
          <a:stretch>
            <a:fillRect/>
          </a:stretch>
        </p:blipFill>
        <p:spPr>
          <a:xfrm>
            <a:off x="3444240" y="2565400"/>
            <a:ext cx="2543175" cy="3101340"/>
          </a:xfrm>
          <a:prstGeom prst="rect">
            <a:avLst/>
          </a:prstGeom>
        </p:spPr>
      </p:pic>
      <p:pic>
        <p:nvPicPr>
          <p:cNvPr id="8" name="图片 7"/>
          <p:cNvPicPr>
            <a:picLocks noChangeAspect="1"/>
          </p:cNvPicPr>
          <p:nvPr/>
        </p:nvPicPr>
        <p:blipFill>
          <a:blip r:embed="rId4" cstate="screen"/>
          <a:stretch>
            <a:fillRect/>
          </a:stretch>
        </p:blipFill>
        <p:spPr>
          <a:xfrm>
            <a:off x="6369050" y="2574290"/>
            <a:ext cx="2508885" cy="3099435"/>
          </a:xfrm>
          <a:prstGeom prst="rect">
            <a:avLst/>
          </a:prstGeom>
        </p:spPr>
      </p:pic>
      <p:cxnSp>
        <p:nvCxnSpPr>
          <p:cNvPr id="9" name="直接连接符 8"/>
          <p:cNvCxnSpPr/>
          <p:nvPr/>
        </p:nvCxnSpPr>
        <p:spPr>
          <a:xfrm>
            <a:off x="-8255" y="1067435"/>
            <a:ext cx="1196213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507" y="443234"/>
            <a:ext cx="10852237" cy="441964"/>
          </a:xfrm>
        </p:spPr>
        <p:txBody>
          <a:bodyPr/>
          <a:lstStyle/>
          <a:p>
            <a:r>
              <a:rPr>
                <a:sym typeface="+mn-ea"/>
              </a:rPr>
              <a:t>特色创新工作</a:t>
            </a:r>
            <a:endParaRPr lang="zh-CN" altLang="en-US"/>
          </a:p>
        </p:txBody>
      </p:sp>
      <p:sp>
        <p:nvSpPr>
          <p:cNvPr id="3" name="内容占位符 2"/>
          <p:cNvSpPr>
            <a:spLocks noGrp="1"/>
          </p:cNvSpPr>
          <p:nvPr>
            <p:ph idx="1"/>
          </p:nvPr>
        </p:nvSpPr>
        <p:spPr>
          <a:xfrm>
            <a:off x="590550" y="1252220"/>
            <a:ext cx="10852150" cy="793750"/>
          </a:xfrm>
        </p:spPr>
        <p:txBody>
          <a:bodyPr/>
          <a:lstStyle/>
          <a:p>
            <a:r>
              <a:rPr lang="zh-CN" altLang="en-US" sz="1600" dirty="0"/>
              <a:t>二、为更好的服务师生，对校区部分道路进行彻底清洗。综合楼北面小花园地面因为照不到太阳，地面青苔较重，雨天容易打滑，不好清理，我们组织员工一点点的用钨丝擦，刷子刷，将青苔清理干净，既美观又安全。</a:t>
            </a:r>
            <a:endParaRPr lang="zh-CN" altLang="en-US" sz="1600" dirty="0"/>
          </a:p>
        </p:txBody>
      </p:sp>
      <p:pic>
        <p:nvPicPr>
          <p:cNvPr id="7" name="图片 6"/>
          <p:cNvPicPr>
            <a:picLocks noChangeAspect="1"/>
          </p:cNvPicPr>
          <p:nvPr/>
        </p:nvPicPr>
        <p:blipFill>
          <a:blip r:embed="rId1" cstate="screen"/>
          <a:stretch>
            <a:fillRect/>
          </a:stretch>
        </p:blipFill>
        <p:spPr>
          <a:xfrm flipH="1">
            <a:off x="7195820" y="2413000"/>
            <a:ext cx="1737995" cy="3499485"/>
          </a:xfrm>
          <a:prstGeom prst="rect">
            <a:avLst/>
          </a:prstGeom>
        </p:spPr>
      </p:pic>
      <p:pic>
        <p:nvPicPr>
          <p:cNvPr id="8" name="图片 7"/>
          <p:cNvPicPr>
            <a:picLocks noChangeAspect="1"/>
          </p:cNvPicPr>
          <p:nvPr/>
        </p:nvPicPr>
        <p:blipFill>
          <a:blip r:embed="rId2" cstate="screen"/>
          <a:stretch>
            <a:fillRect/>
          </a:stretch>
        </p:blipFill>
        <p:spPr>
          <a:xfrm>
            <a:off x="9124950" y="2412365"/>
            <a:ext cx="1740535" cy="3485515"/>
          </a:xfrm>
          <a:prstGeom prst="rect">
            <a:avLst/>
          </a:prstGeom>
        </p:spPr>
      </p:pic>
      <p:pic>
        <p:nvPicPr>
          <p:cNvPr id="9" name="图片 8"/>
          <p:cNvPicPr>
            <a:picLocks noChangeAspect="1"/>
          </p:cNvPicPr>
          <p:nvPr/>
        </p:nvPicPr>
        <p:blipFill>
          <a:blip r:embed="rId3" cstate="screen"/>
          <a:stretch>
            <a:fillRect/>
          </a:stretch>
        </p:blipFill>
        <p:spPr>
          <a:xfrm>
            <a:off x="3986530" y="2904490"/>
            <a:ext cx="2909570" cy="2409190"/>
          </a:xfrm>
          <a:prstGeom prst="rect">
            <a:avLst/>
          </a:prstGeom>
        </p:spPr>
      </p:pic>
      <p:cxnSp>
        <p:nvCxnSpPr>
          <p:cNvPr id="10" name="直接连接符 9"/>
          <p:cNvCxnSpPr/>
          <p:nvPr/>
        </p:nvCxnSpPr>
        <p:spPr>
          <a:xfrm>
            <a:off x="0" y="1050925"/>
            <a:ext cx="11865610" cy="825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4" cstate="screen"/>
          <a:srcRect t="25798" b="1064"/>
          <a:stretch>
            <a:fillRect/>
          </a:stretch>
        </p:blipFill>
        <p:spPr>
          <a:xfrm>
            <a:off x="890270" y="2904490"/>
            <a:ext cx="2796540" cy="2409825"/>
          </a:xfrm>
          <a:prstGeom prst="rect">
            <a:avLst/>
          </a:prstGeom>
        </p:spPr>
      </p:pic>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1132" y="443234"/>
            <a:ext cx="10852237" cy="441964"/>
          </a:xfrm>
        </p:spPr>
        <p:txBody>
          <a:bodyPr/>
          <a:lstStyle/>
          <a:p>
            <a:r>
              <a:rPr>
                <a:sym typeface="+mn-ea"/>
              </a:rPr>
              <a:t>特色创新工作</a:t>
            </a:r>
            <a:endParaRPr lang="zh-CN" altLang="en-US"/>
          </a:p>
        </p:txBody>
      </p:sp>
      <p:sp>
        <p:nvSpPr>
          <p:cNvPr id="3" name="内容占位符 2"/>
          <p:cNvSpPr>
            <a:spLocks noGrp="1"/>
          </p:cNvSpPr>
          <p:nvPr>
            <p:ph idx="1"/>
          </p:nvPr>
        </p:nvSpPr>
        <p:spPr>
          <a:xfrm>
            <a:off x="440055" y="1313180"/>
            <a:ext cx="10852150" cy="737870"/>
          </a:xfrm>
        </p:spPr>
        <p:txBody>
          <a:bodyPr/>
          <a:lstStyle/>
          <a:p>
            <a:r>
              <a:rPr lang="zh-CN" altLang="en-US" sz="1600" dirty="0"/>
              <a:t>三、充分利用高压冲洗车，将校区多处积累的难清除的污垢、青苔彻底冲洗干净，包括校区小蓝球场等地方，经过冲洗恢复了本来的面貌，这以后也会变成我们的日常工作。</a:t>
            </a:r>
            <a:endParaRPr lang="zh-CN" altLang="en-US" sz="1600" dirty="0"/>
          </a:p>
        </p:txBody>
      </p:sp>
      <p:pic>
        <p:nvPicPr>
          <p:cNvPr id="4" name="图片 3"/>
          <p:cNvPicPr>
            <a:picLocks noChangeAspect="1"/>
          </p:cNvPicPr>
          <p:nvPr/>
        </p:nvPicPr>
        <p:blipFill>
          <a:blip r:embed="rId1" cstate="screen"/>
          <a:srcRect b="32797"/>
          <a:stretch>
            <a:fillRect/>
          </a:stretch>
        </p:blipFill>
        <p:spPr>
          <a:xfrm>
            <a:off x="1031875" y="2464435"/>
            <a:ext cx="2686685" cy="3315335"/>
          </a:xfrm>
          <a:prstGeom prst="rect">
            <a:avLst/>
          </a:prstGeom>
        </p:spPr>
      </p:pic>
      <p:pic>
        <p:nvPicPr>
          <p:cNvPr id="5" name="图片 4"/>
          <p:cNvPicPr>
            <a:picLocks noChangeAspect="1"/>
          </p:cNvPicPr>
          <p:nvPr/>
        </p:nvPicPr>
        <p:blipFill>
          <a:blip r:embed="rId2" cstate="screen"/>
          <a:stretch>
            <a:fillRect/>
          </a:stretch>
        </p:blipFill>
        <p:spPr>
          <a:xfrm>
            <a:off x="4192270" y="2464435"/>
            <a:ext cx="2417445" cy="1673225"/>
          </a:xfrm>
          <a:prstGeom prst="rect">
            <a:avLst/>
          </a:prstGeom>
        </p:spPr>
      </p:pic>
      <p:pic>
        <p:nvPicPr>
          <p:cNvPr id="7" name="图片 6"/>
          <p:cNvPicPr>
            <a:picLocks noChangeAspect="1"/>
          </p:cNvPicPr>
          <p:nvPr/>
        </p:nvPicPr>
        <p:blipFill>
          <a:blip r:embed="rId3" cstate="screen"/>
          <a:stretch>
            <a:fillRect/>
          </a:stretch>
        </p:blipFill>
        <p:spPr>
          <a:xfrm>
            <a:off x="7291070" y="4136390"/>
            <a:ext cx="2546985" cy="1643380"/>
          </a:xfrm>
          <a:prstGeom prst="rect">
            <a:avLst/>
          </a:prstGeom>
        </p:spPr>
      </p:pic>
      <p:pic>
        <p:nvPicPr>
          <p:cNvPr id="8" name="图片 7"/>
          <p:cNvPicPr>
            <a:picLocks noChangeAspect="1"/>
          </p:cNvPicPr>
          <p:nvPr/>
        </p:nvPicPr>
        <p:blipFill>
          <a:blip r:embed="rId4" cstate="screen"/>
          <a:stretch>
            <a:fillRect/>
          </a:stretch>
        </p:blipFill>
        <p:spPr>
          <a:xfrm>
            <a:off x="7291705" y="2464435"/>
            <a:ext cx="2546350" cy="1595120"/>
          </a:xfrm>
          <a:prstGeom prst="rect">
            <a:avLst/>
          </a:prstGeom>
        </p:spPr>
      </p:pic>
      <p:pic>
        <p:nvPicPr>
          <p:cNvPr id="9" name="图片 8"/>
          <p:cNvPicPr>
            <a:picLocks noChangeAspect="1"/>
          </p:cNvPicPr>
          <p:nvPr/>
        </p:nvPicPr>
        <p:blipFill>
          <a:blip r:embed="rId5" cstate="screen"/>
          <a:stretch>
            <a:fillRect/>
          </a:stretch>
        </p:blipFill>
        <p:spPr>
          <a:xfrm>
            <a:off x="4192905" y="4185920"/>
            <a:ext cx="2416810" cy="1593850"/>
          </a:xfrm>
          <a:prstGeom prst="rect">
            <a:avLst/>
          </a:prstGeom>
        </p:spPr>
      </p:pic>
      <p:cxnSp>
        <p:nvCxnSpPr>
          <p:cNvPr id="10" name="直接连接符 9"/>
          <p:cNvCxnSpPr/>
          <p:nvPr/>
        </p:nvCxnSpPr>
        <p:spPr>
          <a:xfrm>
            <a:off x="0" y="1099185"/>
            <a:ext cx="11929745"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8757" y="443234"/>
            <a:ext cx="10852237" cy="441964"/>
          </a:xfrm>
        </p:spPr>
        <p:txBody>
          <a:bodyPr/>
          <a:lstStyle/>
          <a:p>
            <a:r>
              <a:rPr>
                <a:sym typeface="+mn-ea"/>
              </a:rPr>
              <a:t>特色创新工作</a:t>
            </a:r>
            <a:endParaRPr lang="zh-CN" altLang="en-US"/>
          </a:p>
        </p:txBody>
      </p:sp>
      <p:sp>
        <p:nvSpPr>
          <p:cNvPr id="3" name="内容占位符 2"/>
          <p:cNvSpPr>
            <a:spLocks noGrp="1"/>
          </p:cNvSpPr>
          <p:nvPr>
            <p:ph idx="1"/>
          </p:nvPr>
        </p:nvSpPr>
        <p:spPr>
          <a:xfrm>
            <a:off x="558800" y="1412875"/>
            <a:ext cx="10852150" cy="1062990"/>
          </a:xfrm>
        </p:spPr>
        <p:txBody>
          <a:bodyPr/>
          <a:lstStyle/>
          <a:p>
            <a:r>
              <a:rPr lang="zh-CN" altLang="en-US" sz="1600" dirty="0"/>
              <a:t>四、在夏季来临前，为了同学们使用空调更健康，工程部配合保洁将教室空调的滤网等全部拆下</a:t>
            </a:r>
            <a:r>
              <a:rPr lang="zh-CN" altLang="en-US" sz="1600" dirty="0">
                <a:solidFill>
                  <a:srgbClr val="FF0000"/>
                </a:solidFill>
              </a:rPr>
              <a:t>清洗</a:t>
            </a:r>
            <a:r>
              <a:rPr lang="zh-CN" altLang="en-US" sz="1600" dirty="0"/>
              <a:t>，让同学们在夏季能有</a:t>
            </a:r>
            <a:r>
              <a:rPr lang="zh-CN" altLang="en-US" sz="1600" dirty="0">
                <a:solidFill>
                  <a:srgbClr val="FF0000"/>
                </a:solidFill>
              </a:rPr>
              <a:t>洁净的空调</a:t>
            </a:r>
            <a:r>
              <a:rPr lang="zh-CN" altLang="en-US" sz="1600" dirty="0"/>
              <a:t>使用。</a:t>
            </a:r>
            <a:endParaRPr lang="zh-CN" altLang="en-US" sz="1600" dirty="0"/>
          </a:p>
        </p:txBody>
      </p:sp>
      <p:pic>
        <p:nvPicPr>
          <p:cNvPr id="5" name="图片 4"/>
          <p:cNvPicPr>
            <a:picLocks noChangeAspect="1"/>
          </p:cNvPicPr>
          <p:nvPr/>
        </p:nvPicPr>
        <p:blipFill>
          <a:blip r:embed="rId1" cstate="screen"/>
          <a:stretch>
            <a:fillRect/>
          </a:stretch>
        </p:blipFill>
        <p:spPr>
          <a:xfrm>
            <a:off x="606425" y="2475865"/>
            <a:ext cx="1943735" cy="3028315"/>
          </a:xfrm>
          <a:prstGeom prst="rect">
            <a:avLst/>
          </a:prstGeom>
        </p:spPr>
      </p:pic>
      <p:pic>
        <p:nvPicPr>
          <p:cNvPr id="6" name="图片 5"/>
          <p:cNvPicPr>
            <a:picLocks noChangeAspect="1"/>
          </p:cNvPicPr>
          <p:nvPr/>
        </p:nvPicPr>
        <p:blipFill>
          <a:blip r:embed="rId2" cstate="screen"/>
          <a:stretch>
            <a:fillRect/>
          </a:stretch>
        </p:blipFill>
        <p:spPr>
          <a:xfrm>
            <a:off x="2964815" y="2475865"/>
            <a:ext cx="2204085" cy="3027680"/>
          </a:xfrm>
          <a:prstGeom prst="rect">
            <a:avLst/>
          </a:prstGeom>
        </p:spPr>
      </p:pic>
      <p:pic>
        <p:nvPicPr>
          <p:cNvPr id="7" name="图片 6"/>
          <p:cNvPicPr>
            <a:picLocks noChangeAspect="1"/>
          </p:cNvPicPr>
          <p:nvPr/>
        </p:nvPicPr>
        <p:blipFill>
          <a:blip r:embed="rId3" cstate="screen"/>
          <a:stretch>
            <a:fillRect/>
          </a:stretch>
        </p:blipFill>
        <p:spPr>
          <a:xfrm flipH="1">
            <a:off x="8592185" y="2474595"/>
            <a:ext cx="2242185" cy="2933065"/>
          </a:xfrm>
          <a:prstGeom prst="rect">
            <a:avLst/>
          </a:prstGeom>
        </p:spPr>
      </p:pic>
      <p:pic>
        <p:nvPicPr>
          <p:cNvPr id="8" name="图片 7"/>
          <p:cNvPicPr>
            <a:picLocks noChangeAspect="1"/>
          </p:cNvPicPr>
          <p:nvPr/>
        </p:nvPicPr>
        <p:blipFill>
          <a:blip r:embed="rId4" cstate="screen"/>
          <a:stretch>
            <a:fillRect/>
          </a:stretch>
        </p:blipFill>
        <p:spPr>
          <a:xfrm>
            <a:off x="5676265" y="2474595"/>
            <a:ext cx="2487295" cy="3028950"/>
          </a:xfrm>
          <a:prstGeom prst="rect">
            <a:avLst/>
          </a:prstGeom>
        </p:spPr>
      </p:pic>
      <p:cxnSp>
        <p:nvCxnSpPr>
          <p:cNvPr id="9" name="直接连接符 8"/>
          <p:cNvCxnSpPr/>
          <p:nvPr/>
        </p:nvCxnSpPr>
        <p:spPr>
          <a:xfrm>
            <a:off x="-8255" y="1083310"/>
            <a:ext cx="1192911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5887" y="443234"/>
            <a:ext cx="10852237" cy="441964"/>
          </a:xfrm>
        </p:spPr>
        <p:txBody>
          <a:bodyPr/>
          <a:lstStyle/>
          <a:p>
            <a:r>
              <a:rPr>
                <a:sym typeface="+mn-ea"/>
              </a:rPr>
              <a:t>特色创新工作</a:t>
            </a:r>
            <a:endParaRPr lang="zh-CN" altLang="en-US"/>
          </a:p>
        </p:txBody>
      </p:sp>
      <p:sp>
        <p:nvSpPr>
          <p:cNvPr id="3" name="内容占位符 2"/>
          <p:cNvSpPr>
            <a:spLocks noGrp="1"/>
          </p:cNvSpPr>
          <p:nvPr>
            <p:ph idx="1"/>
          </p:nvPr>
        </p:nvSpPr>
        <p:spPr>
          <a:xfrm>
            <a:off x="384175" y="1334135"/>
            <a:ext cx="10852150" cy="1109980"/>
          </a:xfrm>
        </p:spPr>
        <p:txBody>
          <a:bodyPr/>
          <a:lstStyle/>
          <a:p>
            <a:r>
              <a:rPr lang="zh-CN" altLang="en-US" sz="1600" dirty="0"/>
              <a:t>五、新的学期，为提升物业的整体形象，更好的为老师同学们服务，物业为每栋楼宇的值班台上配了统一的形象和</a:t>
            </a:r>
            <a:r>
              <a:rPr lang="zh-CN" altLang="en-US" sz="1600" dirty="0">
                <a:solidFill>
                  <a:srgbClr val="FF0000"/>
                </a:solidFill>
              </a:rPr>
              <a:t>便民服务箱</a:t>
            </a:r>
            <a:r>
              <a:rPr lang="zh-CN" altLang="en-US" sz="1600" dirty="0"/>
              <a:t>，免费提供一些常用的物品，</a:t>
            </a:r>
            <a:r>
              <a:rPr sz="1600" dirty="0">
                <a:sym typeface="+mn-ea"/>
              </a:rPr>
              <a:t>为师生提供便利</a:t>
            </a:r>
            <a:r>
              <a:rPr lang="zh-CN" altLang="en-US" sz="1600" dirty="0">
                <a:sym typeface="+mn-ea"/>
              </a:rPr>
              <a:t>；</a:t>
            </a:r>
            <a:r>
              <a:rPr lang="zh-CN" altLang="en-US" sz="1600" dirty="0"/>
              <a:t>冬天来临，物业为楼宇、教室门把手装上保护套，提升体验感。</a:t>
            </a:r>
            <a:endParaRPr lang="zh-CN" altLang="en-US" sz="1600" dirty="0"/>
          </a:p>
        </p:txBody>
      </p:sp>
      <p:pic>
        <p:nvPicPr>
          <p:cNvPr id="5" name="图片 4"/>
          <p:cNvPicPr>
            <a:picLocks noChangeAspect="1"/>
          </p:cNvPicPr>
          <p:nvPr/>
        </p:nvPicPr>
        <p:blipFill>
          <a:blip r:embed="rId1" cstate="screen"/>
          <a:stretch>
            <a:fillRect/>
          </a:stretch>
        </p:blipFill>
        <p:spPr>
          <a:xfrm>
            <a:off x="7696835" y="2443480"/>
            <a:ext cx="3346450" cy="3289300"/>
          </a:xfrm>
          <a:prstGeom prst="rect">
            <a:avLst/>
          </a:prstGeom>
        </p:spPr>
      </p:pic>
      <p:pic>
        <p:nvPicPr>
          <p:cNvPr id="6" name="图片 5"/>
          <p:cNvPicPr>
            <a:picLocks noChangeAspect="1"/>
          </p:cNvPicPr>
          <p:nvPr/>
        </p:nvPicPr>
        <p:blipFill>
          <a:blip r:embed="rId2" cstate="screen"/>
          <a:srcRect t="11323"/>
          <a:stretch>
            <a:fillRect/>
          </a:stretch>
        </p:blipFill>
        <p:spPr>
          <a:xfrm>
            <a:off x="917575" y="2702560"/>
            <a:ext cx="2332355" cy="3030220"/>
          </a:xfrm>
          <a:prstGeom prst="rect">
            <a:avLst/>
          </a:prstGeom>
        </p:spPr>
      </p:pic>
      <p:cxnSp>
        <p:nvCxnSpPr>
          <p:cNvPr id="7" name="直接连接符 6"/>
          <p:cNvCxnSpPr/>
          <p:nvPr/>
        </p:nvCxnSpPr>
        <p:spPr>
          <a:xfrm>
            <a:off x="0" y="1075055"/>
            <a:ext cx="1191387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screen"/>
          <a:srcRect l="9802" r="14667" b="3251"/>
          <a:stretch>
            <a:fillRect/>
          </a:stretch>
        </p:blipFill>
        <p:spPr>
          <a:xfrm>
            <a:off x="3501390" y="2893060"/>
            <a:ext cx="4002405" cy="2324100"/>
          </a:xfrm>
          <a:prstGeom prst="rect">
            <a:avLst/>
          </a:prstGeom>
        </p:spPr>
      </p:pic>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002" y="443234"/>
            <a:ext cx="10852237" cy="441964"/>
          </a:xfrm>
        </p:spPr>
        <p:txBody>
          <a:bodyPr/>
          <a:lstStyle/>
          <a:p>
            <a:r>
              <a:rPr>
                <a:sym typeface="+mn-ea"/>
              </a:rPr>
              <a:t>特色创新举措</a:t>
            </a:r>
            <a:endParaRPr lang="zh-CN" altLang="en-US"/>
          </a:p>
        </p:txBody>
      </p:sp>
      <p:sp>
        <p:nvSpPr>
          <p:cNvPr id="3" name="内容占位符 2"/>
          <p:cNvSpPr>
            <a:spLocks noGrp="1"/>
          </p:cNvSpPr>
          <p:nvPr>
            <p:ph idx="1"/>
          </p:nvPr>
        </p:nvSpPr>
        <p:spPr>
          <a:xfrm>
            <a:off x="487045" y="1365885"/>
            <a:ext cx="10852150" cy="983615"/>
          </a:xfrm>
        </p:spPr>
        <p:txBody>
          <a:bodyPr/>
          <a:lstStyle/>
          <a:p>
            <a:r>
              <a:rPr lang="zh-CN" altLang="en-US" sz="1600" dirty="0"/>
              <a:t>六、校区部分路面有一些坑，影响日常行走，尤其是电动车会很颠簸，食堂广场的小砖也有个别损坏，不适合大面积维修，我们也按照校区要求进行义务修缮，既</a:t>
            </a:r>
            <a:r>
              <a:rPr lang="zh-CN" altLang="en-US" sz="1600" dirty="0">
                <a:solidFill>
                  <a:srgbClr val="FF0000"/>
                </a:solidFill>
              </a:rPr>
              <a:t>解决问题，也节约成本</a:t>
            </a:r>
            <a:r>
              <a:rPr lang="zh-CN" altLang="en-US" sz="1600" dirty="0"/>
              <a:t>。</a:t>
            </a:r>
            <a:endParaRPr lang="zh-CN" altLang="en-US" sz="1600" dirty="0"/>
          </a:p>
        </p:txBody>
      </p:sp>
      <p:pic>
        <p:nvPicPr>
          <p:cNvPr id="4" name="图片 3"/>
          <p:cNvPicPr>
            <a:picLocks noChangeAspect="1"/>
          </p:cNvPicPr>
          <p:nvPr/>
        </p:nvPicPr>
        <p:blipFill>
          <a:blip r:embed="rId1" cstate="screen"/>
          <a:stretch>
            <a:fillRect/>
          </a:stretch>
        </p:blipFill>
        <p:spPr>
          <a:xfrm>
            <a:off x="691515" y="2830195"/>
            <a:ext cx="2202180" cy="2748280"/>
          </a:xfrm>
          <a:prstGeom prst="rect">
            <a:avLst/>
          </a:prstGeom>
        </p:spPr>
      </p:pic>
      <p:pic>
        <p:nvPicPr>
          <p:cNvPr id="5" name="图片 4"/>
          <p:cNvPicPr>
            <a:picLocks noChangeAspect="1"/>
          </p:cNvPicPr>
          <p:nvPr/>
        </p:nvPicPr>
        <p:blipFill>
          <a:blip r:embed="rId2" cstate="screen"/>
          <a:stretch>
            <a:fillRect/>
          </a:stretch>
        </p:blipFill>
        <p:spPr>
          <a:xfrm>
            <a:off x="3156585" y="2851785"/>
            <a:ext cx="2074545" cy="2724150"/>
          </a:xfrm>
          <a:prstGeom prst="rect">
            <a:avLst/>
          </a:prstGeom>
        </p:spPr>
      </p:pic>
      <p:cxnSp>
        <p:nvCxnSpPr>
          <p:cNvPr id="6" name="直接连接符 5"/>
          <p:cNvCxnSpPr/>
          <p:nvPr/>
        </p:nvCxnSpPr>
        <p:spPr>
          <a:xfrm>
            <a:off x="0" y="1068070"/>
            <a:ext cx="11938000"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screen"/>
          <a:stretch>
            <a:fillRect/>
          </a:stretch>
        </p:blipFill>
        <p:spPr>
          <a:xfrm>
            <a:off x="8359140" y="2830195"/>
            <a:ext cx="1992630" cy="2739390"/>
          </a:xfrm>
          <a:prstGeom prst="rect">
            <a:avLst/>
          </a:prstGeom>
        </p:spPr>
      </p:pic>
      <p:pic>
        <p:nvPicPr>
          <p:cNvPr id="8" name="图片 7"/>
          <p:cNvPicPr>
            <a:picLocks noChangeAspect="1"/>
          </p:cNvPicPr>
          <p:nvPr/>
        </p:nvPicPr>
        <p:blipFill>
          <a:blip r:embed="rId4" cstate="screen"/>
          <a:stretch>
            <a:fillRect/>
          </a:stretch>
        </p:blipFill>
        <p:spPr>
          <a:xfrm>
            <a:off x="5614035" y="2830195"/>
            <a:ext cx="2362200" cy="2752725"/>
          </a:xfrm>
          <a:prstGeom prst="rect">
            <a:avLst/>
          </a:prstGeom>
        </p:spPr>
      </p:pic>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257" y="443234"/>
            <a:ext cx="10852237" cy="441964"/>
          </a:xfrm>
        </p:spPr>
        <p:txBody>
          <a:bodyPr/>
          <a:lstStyle/>
          <a:p>
            <a:r>
              <a:rPr>
                <a:sym typeface="+mn-ea"/>
              </a:rPr>
              <a:t>特色创新举措</a:t>
            </a:r>
            <a:endParaRPr lang="zh-CN" altLang="en-US"/>
          </a:p>
        </p:txBody>
      </p:sp>
      <p:sp>
        <p:nvSpPr>
          <p:cNvPr id="3" name="内容占位符 2"/>
          <p:cNvSpPr>
            <a:spLocks noGrp="1"/>
          </p:cNvSpPr>
          <p:nvPr>
            <p:ph idx="1"/>
          </p:nvPr>
        </p:nvSpPr>
        <p:spPr>
          <a:xfrm>
            <a:off x="401955" y="1177290"/>
            <a:ext cx="11297920" cy="1088390"/>
          </a:xfrm>
        </p:spPr>
        <p:txBody>
          <a:bodyPr/>
          <a:lstStyle/>
          <a:p>
            <a:r>
              <a:rPr lang="zh-CN" altLang="en-US" sz="1600" dirty="0"/>
              <a:t>七、文化育人。</a:t>
            </a:r>
            <a:r>
              <a:rPr lang="en-US" altLang="zh-CN" sz="1600" dirty="0"/>
              <a:t>今年的9月10日是全国第39个教师节，为感谢教职工</a:t>
            </a:r>
            <a:r>
              <a:rPr lang="zh-CN" altLang="en-US" sz="1600" dirty="0"/>
              <a:t>辛勤的付出，</a:t>
            </a:r>
            <a:r>
              <a:rPr lang="en-US" altLang="zh-CN" sz="1600" dirty="0"/>
              <a:t>在</a:t>
            </a:r>
            <a:r>
              <a:rPr lang="zh-CN" altLang="en-US" sz="1600" dirty="0"/>
              <a:t>校区的</a:t>
            </a:r>
            <a:r>
              <a:rPr lang="en-US" altLang="zh-CN" sz="1600" dirty="0" err="1"/>
              <a:t>领导下</a:t>
            </a:r>
            <a:r>
              <a:rPr sz="1600" dirty="0"/>
              <a:t>举办了</a:t>
            </a:r>
            <a:r>
              <a:rPr lang="zh-CN" altLang="en-US" sz="1600" dirty="0">
                <a:solidFill>
                  <a:srgbClr val="FF0000"/>
                </a:solidFill>
              </a:rPr>
              <a:t>感恩</a:t>
            </a:r>
            <a:r>
              <a:rPr sz="1600" dirty="0">
                <a:solidFill>
                  <a:srgbClr val="FF0000"/>
                </a:solidFill>
              </a:rPr>
              <a:t>教师节活动</a:t>
            </a:r>
            <a:r>
              <a:rPr lang="zh-CN" altLang="en-US" sz="1600" dirty="0">
                <a:solidFill>
                  <a:srgbClr val="FF0000"/>
                </a:solidFill>
              </a:rPr>
              <a:t>。</a:t>
            </a:r>
            <a:r>
              <a:rPr lang="zh-CN" altLang="en-US" sz="1600" dirty="0"/>
              <a:t>我们和巨百</a:t>
            </a:r>
            <a:r>
              <a:rPr sz="1600" dirty="0"/>
              <a:t>餐饮在食堂联合举办</a:t>
            </a:r>
            <a:r>
              <a:rPr lang="zh-CN" altLang="en-US" sz="1600" dirty="0"/>
              <a:t>了教</a:t>
            </a:r>
            <a:r>
              <a:rPr lang="en-US" altLang="zh-CN" sz="1600" dirty="0"/>
              <a:t>师</a:t>
            </a:r>
            <a:r>
              <a:rPr sz="1600" dirty="0"/>
              <a:t>做蛋糕和月饼体验</a:t>
            </a:r>
            <a:r>
              <a:rPr lang="en-US" altLang="zh-CN" sz="1600" dirty="0" err="1"/>
              <a:t>活动</a:t>
            </a:r>
            <a:r>
              <a:rPr sz="1600" dirty="0"/>
              <a:t>，</a:t>
            </a:r>
            <a:r>
              <a:rPr lang="zh-CN" altLang="en-US" sz="1600" dirty="0"/>
              <a:t>并将手工制作的干花相框送给老师留念</a:t>
            </a:r>
            <a:r>
              <a:rPr sz="1600" dirty="0"/>
              <a:t>。</a:t>
            </a:r>
            <a:endParaRPr sz="1600" dirty="0"/>
          </a:p>
        </p:txBody>
      </p:sp>
      <p:pic>
        <p:nvPicPr>
          <p:cNvPr id="6" name="图片 5"/>
          <p:cNvPicPr>
            <a:picLocks noChangeAspect="1"/>
          </p:cNvPicPr>
          <p:nvPr/>
        </p:nvPicPr>
        <p:blipFill>
          <a:blip r:embed="rId1" cstate="screen"/>
          <a:stretch>
            <a:fillRect/>
          </a:stretch>
        </p:blipFill>
        <p:spPr>
          <a:xfrm>
            <a:off x="633095" y="2557780"/>
            <a:ext cx="2639695" cy="3071495"/>
          </a:xfrm>
          <a:prstGeom prst="rect">
            <a:avLst/>
          </a:prstGeom>
        </p:spPr>
      </p:pic>
      <p:cxnSp>
        <p:nvCxnSpPr>
          <p:cNvPr id="9" name="直接连接符 8"/>
          <p:cNvCxnSpPr/>
          <p:nvPr/>
        </p:nvCxnSpPr>
        <p:spPr>
          <a:xfrm>
            <a:off x="-15875" y="1031240"/>
            <a:ext cx="1193800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cstate="screen"/>
          <a:stretch>
            <a:fillRect/>
          </a:stretch>
        </p:blipFill>
        <p:spPr>
          <a:xfrm>
            <a:off x="8188960" y="2557780"/>
            <a:ext cx="2943860" cy="3084830"/>
          </a:xfrm>
          <a:prstGeom prst="rect">
            <a:avLst/>
          </a:prstGeom>
        </p:spPr>
      </p:pic>
      <p:pic>
        <p:nvPicPr>
          <p:cNvPr id="11" name="图片 10"/>
          <p:cNvPicPr>
            <a:picLocks noChangeAspect="1"/>
          </p:cNvPicPr>
          <p:nvPr/>
        </p:nvPicPr>
        <p:blipFill>
          <a:blip r:embed="rId3" cstate="screen"/>
          <a:srcRect l="12187" r="13625" b="2432"/>
          <a:stretch>
            <a:fillRect/>
          </a:stretch>
        </p:blipFill>
        <p:spPr>
          <a:xfrm>
            <a:off x="3475990" y="2945130"/>
            <a:ext cx="4425315" cy="2279650"/>
          </a:xfrm>
          <a:prstGeom prst="rect">
            <a:avLst/>
          </a:prstGeom>
        </p:spPr>
      </p:pic>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257" y="443234"/>
            <a:ext cx="10852237" cy="441964"/>
          </a:xfrm>
        </p:spPr>
        <p:txBody>
          <a:bodyPr/>
          <a:lstStyle/>
          <a:p>
            <a:r>
              <a:rPr>
                <a:sym typeface="+mn-ea"/>
              </a:rPr>
              <a:t>特色创新举措</a:t>
            </a:r>
            <a:endParaRPr lang="zh-CN" altLang="en-US"/>
          </a:p>
        </p:txBody>
      </p:sp>
      <p:pic>
        <p:nvPicPr>
          <p:cNvPr id="7" name="图片 6"/>
          <p:cNvPicPr>
            <a:picLocks noChangeAspect="1"/>
          </p:cNvPicPr>
          <p:nvPr/>
        </p:nvPicPr>
        <p:blipFill>
          <a:blip r:embed="rId1" cstate="screen"/>
          <a:srcRect l="17349" r="4334" b="-798"/>
          <a:stretch>
            <a:fillRect/>
          </a:stretch>
        </p:blipFill>
        <p:spPr>
          <a:xfrm>
            <a:off x="6158865" y="3844290"/>
            <a:ext cx="4347210" cy="2162175"/>
          </a:xfrm>
          <a:prstGeom prst="rect">
            <a:avLst/>
          </a:prstGeom>
        </p:spPr>
      </p:pic>
      <p:pic>
        <p:nvPicPr>
          <p:cNvPr id="8" name="图片 7"/>
          <p:cNvPicPr>
            <a:picLocks noChangeAspect="1"/>
          </p:cNvPicPr>
          <p:nvPr/>
        </p:nvPicPr>
        <p:blipFill>
          <a:blip r:embed="rId2" cstate="screen"/>
          <a:stretch>
            <a:fillRect/>
          </a:stretch>
        </p:blipFill>
        <p:spPr>
          <a:xfrm>
            <a:off x="6158865" y="1721485"/>
            <a:ext cx="4347210" cy="2052320"/>
          </a:xfrm>
          <a:prstGeom prst="rect">
            <a:avLst/>
          </a:prstGeom>
        </p:spPr>
      </p:pic>
      <p:cxnSp>
        <p:nvCxnSpPr>
          <p:cNvPr id="9" name="直接连接符 8"/>
          <p:cNvCxnSpPr/>
          <p:nvPr/>
        </p:nvCxnSpPr>
        <p:spPr>
          <a:xfrm>
            <a:off x="-15875" y="1031240"/>
            <a:ext cx="11938000" cy="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screen"/>
          <a:srcRect l="5549" b="7532"/>
          <a:stretch>
            <a:fillRect/>
          </a:stretch>
        </p:blipFill>
        <p:spPr>
          <a:xfrm>
            <a:off x="1238885" y="3844290"/>
            <a:ext cx="4401185" cy="2164080"/>
          </a:xfrm>
          <a:prstGeom prst="rect">
            <a:avLst/>
          </a:prstGeom>
        </p:spPr>
      </p:pic>
      <p:pic>
        <p:nvPicPr>
          <p:cNvPr id="13" name="图片 12"/>
          <p:cNvPicPr>
            <a:picLocks noChangeAspect="1"/>
          </p:cNvPicPr>
          <p:nvPr/>
        </p:nvPicPr>
        <p:blipFill>
          <a:blip r:embed="rId4" cstate="screen"/>
          <a:stretch>
            <a:fillRect/>
          </a:stretch>
        </p:blipFill>
        <p:spPr>
          <a:xfrm>
            <a:off x="1238885" y="1721485"/>
            <a:ext cx="4400550" cy="2068195"/>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7729029" y="161925"/>
            <a:ext cx="2690159" cy="768350"/>
          </a:xfrm>
          <a:prstGeom prst="rect">
            <a:avLst/>
          </a:prstGeom>
          <a:noFill/>
        </p:spPr>
        <p:txBody>
          <a:bodyPr wrap="square" rtlCol="0" anchor="ctr" anchorCtr="0">
            <a:normAutofit fontScale="80000" lnSpcReduction="10000"/>
          </a:bodyPr>
          <a:lstStyle/>
          <a:p>
            <a:pPr algn="r"/>
            <a:r>
              <a:rPr lang="en-US" altLang="zh-CN" sz="4400">
                <a:solidFill>
                  <a:schemeClr val="bg1"/>
                </a:solidFill>
                <a:uFillTx/>
                <a:latin typeface="Arial" panose="020B0604020202020204" pitchFamily="34" charset="0"/>
                <a:ea typeface="微软雅黑" panose="020B0503020204020204" charset="-122"/>
              </a:rPr>
              <a:t>CONTENTS</a:t>
            </a:r>
            <a:endParaRPr lang="en-US" altLang="zh-CN" sz="4400">
              <a:solidFill>
                <a:schemeClr val="bg1"/>
              </a:solidFill>
              <a:uFillTx/>
              <a:latin typeface="Arial" panose="020B0604020202020204" pitchFamily="34" charset="0"/>
              <a:ea typeface="微软雅黑" panose="020B0503020204020204" charset="-122"/>
            </a:endParaRPr>
          </a:p>
        </p:txBody>
      </p:sp>
      <p:sp>
        <p:nvSpPr>
          <p:cNvPr id="3" name="文本框 2"/>
          <p:cNvSpPr txBox="1"/>
          <p:nvPr/>
        </p:nvSpPr>
        <p:spPr>
          <a:xfrm>
            <a:off x="2262505" y="1628775"/>
            <a:ext cx="7460615" cy="3969385"/>
          </a:xfrm>
          <a:prstGeom prst="rect">
            <a:avLst/>
          </a:prstGeom>
          <a:noFill/>
        </p:spPr>
        <p:txBody>
          <a:bodyPr wrap="square" rtlCol="0" anchor="t">
            <a:spAutoFit/>
          </a:bodyPr>
          <a:lstStyle/>
          <a:p>
            <a:pPr indent="457200" eaLnBrk="1" fontAlgn="auto" latinLnBrk="0" hangingPunct="1">
              <a:lnSpc>
                <a:spcPct val="150000"/>
              </a:lnSpc>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主要工作主要范围</a:t>
            </a:r>
            <a:endParaRPr lang="zh-CN" altLang="en-US" sz="2400" b="1"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、蔡翘楼、康建楼、文枢楼、综合楼、基一楼、基二楼、公卫楼、图书馆等八栋楼宇等</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安全巡逻工作</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、除以上八栋楼宇外加生医楼、电镜楼、科技会堂、羽毛球馆、博爱楼等的</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卫生保洁工作</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、以上楼宇</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供电系统、供水系统、照明系统</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的维护及公共区域的零星维修。</a:t>
            </a:r>
            <a:endParaRPr lang="zh-CN" altLang="en-US" sz="1600"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、校区道路、花园、操场等</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外部环境的清扫保洁工作及校区垃圾清运工作。</a:t>
            </a:r>
            <a:endParaRPr lang="zh-CN" altLang="en-US" sz="1600"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5</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、校区树木、绿植的养护、修剪等工作。</a:t>
            </a:r>
            <a:endParaRPr lang="zh-CN" altLang="en-US" sz="1600" noProof="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、教室及科技会堂、羽毛球馆、报告厅等场馆的服务。</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indent="457200" eaLnBrk="1" fontAlgn="auto" latinLnBrk="0" hangingPunct="1">
              <a:lnSpc>
                <a:spcPct val="150000"/>
              </a:lnSpc>
            </a:pP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7</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、配电房的日常管理</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8"/>
          <p:cNvSpPr txBox="1"/>
          <p:nvPr>
            <p:custDataLst>
              <p:tags r:id="rId1"/>
            </p:custDataLst>
          </p:nvPr>
        </p:nvSpPr>
        <p:spPr>
          <a:xfrm>
            <a:off x="4997027" y="1844248"/>
            <a:ext cx="2197946" cy="1200329"/>
          </a:xfrm>
          <a:prstGeom prst="rect">
            <a:avLst/>
          </a:prstGeom>
          <a:noFill/>
        </p:spPr>
        <p:txBody>
          <a:bodyPr wrap="square" rtlCol="0">
            <a:normAutofit/>
          </a:bodyPr>
          <a:lstStyle/>
          <a:p>
            <a:pPr algn="ctr"/>
            <a:r>
              <a:rPr lang="en-US" altLang="zh-CN" sz="7200" b="1">
                <a:solidFill>
                  <a:schemeClr val="accent1"/>
                </a:solidFill>
                <a:latin typeface="Arial" panose="020B0604020202020204" pitchFamily="34" charset="0"/>
                <a:ea typeface="微软雅黑" panose="020B0503020204020204" charset="-122"/>
              </a:rPr>
              <a:t>03</a:t>
            </a:r>
            <a:endParaRPr lang="en-US" altLang="zh-CN" sz="7200" b="1">
              <a:solidFill>
                <a:schemeClr val="accent1"/>
              </a:solidFill>
              <a:latin typeface="Arial" panose="020B0604020202020204" pitchFamily="34" charset="0"/>
              <a:ea typeface="微软雅黑" panose="020B0503020204020204" charset="-122"/>
            </a:endParaRPr>
          </a:p>
          <a:p>
            <a:pPr algn="ctr"/>
            <a:endParaRPr lang="zh-CN" altLang="en-US" sz="7200" b="1">
              <a:solidFill>
                <a:schemeClr val="accent1"/>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2"/>
            </p:custDataLst>
          </p:nvPr>
        </p:nvSpPr>
        <p:spPr/>
        <p:txBody>
          <a:bodyPr>
            <a:normAutofit/>
          </a:bodyPr>
          <a:lstStyle/>
          <a:p>
            <a:r>
              <a:rPr lang="zh-CN" altLang="en-US">
                <a:ea typeface="微软雅黑" panose="020B0503020204020204" charset="-122"/>
                <a:sym typeface="+mn-ea"/>
              </a:rPr>
              <a:t>不足之处及改善措施</a:t>
            </a:r>
            <a:endParaRPr lang="zh-CN" altLang="en-US">
              <a:ea typeface="微软雅黑" panose="020B0503020204020204" charset="-122"/>
              <a:sym typeface="+mn-ea"/>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5877" y="443234"/>
            <a:ext cx="10852237" cy="441964"/>
          </a:xfrm>
        </p:spPr>
        <p:txBody>
          <a:bodyPr/>
          <a:lstStyle/>
          <a:p>
            <a:r>
              <a:rPr>
                <a:sym typeface="+mn-ea"/>
              </a:rPr>
              <a:t>不足及整改措施</a:t>
            </a:r>
            <a:endParaRPr lang="zh-CN" altLang="en-US"/>
          </a:p>
        </p:txBody>
      </p:sp>
      <p:sp>
        <p:nvSpPr>
          <p:cNvPr id="3" name="内容占位符 2"/>
          <p:cNvSpPr>
            <a:spLocks noGrp="1"/>
          </p:cNvSpPr>
          <p:nvPr>
            <p:ph idx="1"/>
          </p:nvPr>
        </p:nvSpPr>
        <p:spPr>
          <a:xfrm>
            <a:off x="423545" y="1523365"/>
            <a:ext cx="10852150" cy="3943985"/>
          </a:xfrm>
        </p:spPr>
        <p:txBody>
          <a:bodyPr/>
          <a:lstStyle/>
          <a:p>
            <a:pPr marL="0" indent="0">
              <a:buNone/>
            </a:pPr>
            <a:endParaRPr lang="zh-CN" altLang="en-US" dirty="0"/>
          </a:p>
          <a:p>
            <a:r>
              <a:rPr sz="1600" dirty="0"/>
              <a:t>一、</a:t>
            </a:r>
            <a:r>
              <a:rPr lang="zh-CN" altLang="en-US" sz="1600" dirty="0"/>
              <a:t>学习能力</a:t>
            </a:r>
            <a:r>
              <a:rPr sz="1600" dirty="0"/>
              <a:t>需要加强</a:t>
            </a:r>
            <a:r>
              <a:rPr lang="zh-CN" altLang="en-US" sz="1600" dirty="0"/>
              <a:t>。我们计划在明年组织部分优秀</a:t>
            </a:r>
            <a:r>
              <a:rPr sz="1600" dirty="0"/>
              <a:t>员工</a:t>
            </a:r>
            <a:r>
              <a:rPr lang="zh-CN" altLang="en-US" sz="1600" dirty="0"/>
              <a:t>，到其他物业单位进行学习和交流，学习先进的经验，更好的提高</a:t>
            </a:r>
            <a:r>
              <a:rPr sz="1600" dirty="0"/>
              <a:t>业务水平。</a:t>
            </a:r>
            <a:endParaRPr sz="1600" dirty="0"/>
          </a:p>
          <a:p>
            <a:pPr marL="0" indent="0">
              <a:buNone/>
            </a:pPr>
            <a:endParaRPr sz="1600" dirty="0"/>
          </a:p>
          <a:p>
            <a:endParaRPr sz="1600" dirty="0"/>
          </a:p>
          <a:p>
            <a:r>
              <a:rPr sz="1600" dirty="0"/>
              <a:t>二</a:t>
            </a:r>
            <a:r>
              <a:rPr lang="zh-CN" altLang="en-US" sz="1600" dirty="0"/>
              <a:t>、</a:t>
            </a:r>
            <a:r>
              <a:rPr sz="1600" dirty="0"/>
              <a:t>服务</a:t>
            </a:r>
            <a:r>
              <a:rPr lang="zh-CN" altLang="en-US" sz="1600" dirty="0"/>
              <a:t>能力需要继续提高。在日常</a:t>
            </a:r>
            <a:r>
              <a:rPr sz="1600" dirty="0"/>
              <a:t>工作</a:t>
            </a:r>
            <a:r>
              <a:rPr lang="zh-CN" altLang="en-US" sz="1600" dirty="0"/>
              <a:t>中</a:t>
            </a:r>
            <a:r>
              <a:rPr sz="1600" dirty="0"/>
              <a:t>创新</a:t>
            </a:r>
            <a:r>
              <a:rPr lang="zh-CN" altLang="en-US" sz="1600" dirty="0"/>
              <a:t>能力</a:t>
            </a:r>
            <a:r>
              <a:rPr sz="1600" dirty="0"/>
              <a:t>不足</a:t>
            </a:r>
            <a:r>
              <a:rPr lang="zh-CN" altLang="en-US" sz="1600" dirty="0"/>
              <a:t>，员工年龄较大，服务意识不强。</a:t>
            </a:r>
            <a:r>
              <a:rPr sz="1600" dirty="0"/>
              <a:t>我们将积极思考，集思广益，加强</a:t>
            </a:r>
            <a:r>
              <a:rPr lang="zh-CN" altLang="en-US" sz="1600" dirty="0"/>
              <a:t>东南大学</a:t>
            </a:r>
            <a:r>
              <a:rPr lang="en-US" altLang="zh-CN" sz="1600" dirty="0"/>
              <a:t>“</a:t>
            </a:r>
            <a:r>
              <a:rPr sz="1600" dirty="0"/>
              <a:t>生为首位</a:t>
            </a:r>
            <a:r>
              <a:rPr lang="en-US" altLang="zh-CN" sz="1600" dirty="0"/>
              <a:t>”</a:t>
            </a:r>
            <a:r>
              <a:rPr sz="1600" dirty="0"/>
              <a:t>服务理念</a:t>
            </a:r>
            <a:r>
              <a:rPr lang="zh-CN" altLang="en-US" sz="1600" dirty="0"/>
              <a:t>的</a:t>
            </a:r>
            <a:r>
              <a:rPr sz="1600" dirty="0"/>
              <a:t>学习，为广大老师同学们提供更好的</a:t>
            </a:r>
            <a:r>
              <a:rPr lang="zh-CN" altLang="en-US" sz="1600" dirty="0"/>
              <a:t>优质</a:t>
            </a:r>
            <a:r>
              <a:rPr sz="1600" dirty="0"/>
              <a:t>服务</a:t>
            </a:r>
            <a:r>
              <a:rPr lang="zh-CN" altLang="en-US" sz="1600" dirty="0"/>
              <a:t>。</a:t>
            </a:r>
            <a:endParaRPr sz="1600" dirty="0"/>
          </a:p>
        </p:txBody>
      </p:sp>
      <p:cxnSp>
        <p:nvCxnSpPr>
          <p:cNvPr id="4" name="直接连接符 3"/>
          <p:cNvCxnSpPr/>
          <p:nvPr/>
        </p:nvCxnSpPr>
        <p:spPr>
          <a:xfrm>
            <a:off x="40005" y="1053465"/>
            <a:ext cx="11953875" cy="825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a:ea typeface="微软雅黑" panose="020B0503020204020204" charset="-122"/>
                <a:sym typeface="+mn-ea"/>
              </a:rPr>
              <a:t>感谢聆听</a:t>
            </a:r>
            <a:endParaRPr lang="zh-CN" altLang="en-US">
              <a:ea typeface="微软雅黑" panose="020B0503020204020204" charset="-122"/>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7729029" y="161925"/>
            <a:ext cx="2690159" cy="768350"/>
          </a:xfrm>
          <a:prstGeom prst="rect">
            <a:avLst/>
          </a:prstGeom>
          <a:noFill/>
        </p:spPr>
        <p:txBody>
          <a:bodyPr wrap="square" rtlCol="0" anchor="ctr" anchorCtr="0">
            <a:normAutofit fontScale="80000" lnSpcReduction="10000"/>
          </a:bodyPr>
          <a:lstStyle/>
          <a:p>
            <a:pPr algn="r"/>
            <a:r>
              <a:rPr lang="en-US" altLang="zh-CN" sz="4400">
                <a:solidFill>
                  <a:schemeClr val="bg1"/>
                </a:solidFill>
                <a:uFillTx/>
                <a:latin typeface="Arial" panose="020B0604020202020204" pitchFamily="34" charset="0"/>
                <a:ea typeface="微软雅黑" panose="020B0503020204020204" charset="-122"/>
              </a:rPr>
              <a:t>CONTENTS</a:t>
            </a:r>
            <a:endParaRPr lang="en-US" altLang="zh-CN" sz="4400">
              <a:solidFill>
                <a:schemeClr val="bg1"/>
              </a:solidFill>
              <a:uFillTx/>
              <a:latin typeface="Arial" panose="020B0604020202020204" pitchFamily="34" charset="0"/>
              <a:ea typeface="微软雅黑" panose="020B0503020204020204" charset="-122"/>
            </a:endParaRPr>
          </a:p>
        </p:txBody>
      </p:sp>
      <p:sp>
        <p:nvSpPr>
          <p:cNvPr id="10" name="文本框 9"/>
          <p:cNvSpPr txBox="1"/>
          <p:nvPr>
            <p:custDataLst>
              <p:tags r:id="rId2"/>
            </p:custDataLst>
          </p:nvPr>
        </p:nvSpPr>
        <p:spPr>
          <a:xfrm>
            <a:off x="1960245" y="3903980"/>
            <a:ext cx="2621280" cy="460375"/>
          </a:xfrm>
          <a:prstGeom prst="rect">
            <a:avLst/>
          </a:prstGeom>
          <a:noFill/>
        </p:spPr>
        <p:txBody>
          <a:bodyPr wrap="square" rtlCol="0" anchor="ctr" anchorCtr="0">
            <a:normAutofit fontScale="97500"/>
          </a:bodyPr>
          <a:lstStyle/>
          <a:p>
            <a:pPr algn="ctr"/>
            <a:r>
              <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rPr>
              <a:t>日常工作</a:t>
            </a:r>
            <a:endPar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1" name="淘宝店chenying0907 18"/>
          <p:cNvSpPr txBox="1"/>
          <p:nvPr>
            <p:custDataLst>
              <p:tags r:id="rId3"/>
            </p:custDataLst>
          </p:nvPr>
        </p:nvSpPr>
        <p:spPr>
          <a:xfrm>
            <a:off x="2501900" y="3429091"/>
            <a:ext cx="1538605" cy="460375"/>
          </a:xfrm>
          <a:prstGeom prst="rect">
            <a:avLst/>
          </a:prstGeom>
          <a:noFill/>
        </p:spPr>
        <p:txBody>
          <a:bodyPr wrap="square" rtlCol="0" anchor="ctr" anchorCtr="0">
            <a:noAutofit/>
          </a:bodyPr>
          <a:lstStyle/>
          <a:p>
            <a:pPr algn="ctr"/>
            <a:r>
              <a:rPr lang="en-US" altLang="zh-CN" sz="4400" b="1" kern="100" dirty="0">
                <a:solidFill>
                  <a:schemeClr val="accent1"/>
                </a:solidFill>
                <a:uFillTx/>
                <a:latin typeface="Arial" panose="020B0604020202020204" pitchFamily="34" charset="0"/>
                <a:ea typeface="微软雅黑" panose="020B0503020204020204" charset="-122"/>
              </a:rPr>
              <a:t>01</a:t>
            </a:r>
            <a:endParaRPr lang="en-US" altLang="zh-CN" sz="4400" b="1" kern="100" dirty="0">
              <a:solidFill>
                <a:schemeClr val="accent1"/>
              </a:solidFill>
              <a:uFillTx/>
              <a:latin typeface="Arial" panose="020B0604020202020204" pitchFamily="34" charset="0"/>
              <a:ea typeface="微软雅黑" panose="020B0503020204020204" charset="-122"/>
            </a:endParaRPr>
          </a:p>
        </p:txBody>
      </p:sp>
      <p:sp>
        <p:nvSpPr>
          <p:cNvPr id="14" name="文本框 13"/>
          <p:cNvSpPr txBox="1"/>
          <p:nvPr>
            <p:custDataLst>
              <p:tags r:id="rId4"/>
            </p:custDataLst>
          </p:nvPr>
        </p:nvSpPr>
        <p:spPr>
          <a:xfrm>
            <a:off x="4392930" y="3903980"/>
            <a:ext cx="2621280" cy="460375"/>
          </a:xfrm>
          <a:prstGeom prst="rect">
            <a:avLst/>
          </a:prstGeom>
          <a:noFill/>
        </p:spPr>
        <p:txBody>
          <a:bodyPr wrap="square" rtlCol="0" anchor="ctr" anchorCtr="0">
            <a:normAutofit fontScale="97500"/>
          </a:bodyPr>
          <a:lstStyle/>
          <a:p>
            <a:pPr algn="ctr"/>
            <a:r>
              <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rPr>
              <a:t>特色创新工作</a:t>
            </a:r>
            <a:endPar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5" name="淘宝店chenying0907 18"/>
          <p:cNvSpPr txBox="1"/>
          <p:nvPr>
            <p:custDataLst>
              <p:tags r:id="rId5"/>
            </p:custDataLst>
          </p:nvPr>
        </p:nvSpPr>
        <p:spPr>
          <a:xfrm>
            <a:off x="4933950" y="3429091"/>
            <a:ext cx="1538605" cy="460375"/>
          </a:xfrm>
          <a:prstGeom prst="rect">
            <a:avLst/>
          </a:prstGeom>
          <a:noFill/>
        </p:spPr>
        <p:txBody>
          <a:bodyPr wrap="square" rtlCol="0" anchor="ctr" anchorCtr="0">
            <a:noAutofit/>
          </a:bodyPr>
          <a:lstStyle/>
          <a:p>
            <a:pPr algn="ctr"/>
            <a:r>
              <a:rPr lang="en-US" altLang="zh-CN" sz="4400" b="1" kern="100" dirty="0">
                <a:solidFill>
                  <a:schemeClr val="accent1"/>
                </a:solidFill>
                <a:uFillTx/>
                <a:latin typeface="Arial" panose="020B0604020202020204" pitchFamily="34" charset="0"/>
                <a:ea typeface="微软雅黑" panose="020B0503020204020204" charset="-122"/>
              </a:rPr>
              <a:t>02</a:t>
            </a:r>
            <a:endParaRPr lang="en-US" altLang="zh-CN" sz="4400" b="1" kern="100" dirty="0">
              <a:solidFill>
                <a:schemeClr val="accent1"/>
              </a:solidFill>
              <a:uFillTx/>
              <a:latin typeface="Arial" panose="020B0604020202020204" pitchFamily="34" charset="0"/>
              <a:ea typeface="微软雅黑" panose="020B0503020204020204" charset="-122"/>
            </a:endParaRPr>
          </a:p>
        </p:txBody>
      </p:sp>
      <p:sp>
        <p:nvSpPr>
          <p:cNvPr id="16" name="文本框 15"/>
          <p:cNvSpPr txBox="1"/>
          <p:nvPr>
            <p:custDataLst>
              <p:tags r:id="rId6"/>
            </p:custDataLst>
          </p:nvPr>
        </p:nvSpPr>
        <p:spPr>
          <a:xfrm>
            <a:off x="7261860" y="3904615"/>
            <a:ext cx="2621280" cy="460375"/>
          </a:xfrm>
          <a:prstGeom prst="rect">
            <a:avLst/>
          </a:prstGeom>
          <a:noFill/>
        </p:spPr>
        <p:txBody>
          <a:bodyPr wrap="square" rtlCol="0" anchor="ctr" anchorCtr="0">
            <a:normAutofit fontScale="87500"/>
          </a:bodyPr>
          <a:lstStyle/>
          <a:p>
            <a:pPr algn="ctr"/>
            <a:r>
              <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rPr>
              <a:t>不足之处和改进措施</a:t>
            </a:r>
            <a:endParaRPr lang="zh-CN" altLang="en-US" sz="240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7" name="淘宝店chenying0907 18"/>
          <p:cNvSpPr txBox="1"/>
          <p:nvPr>
            <p:custDataLst>
              <p:tags r:id="rId7"/>
            </p:custDataLst>
          </p:nvPr>
        </p:nvSpPr>
        <p:spPr>
          <a:xfrm>
            <a:off x="7803515" y="3429091"/>
            <a:ext cx="1538605" cy="460375"/>
          </a:xfrm>
          <a:prstGeom prst="rect">
            <a:avLst/>
          </a:prstGeom>
          <a:noFill/>
        </p:spPr>
        <p:txBody>
          <a:bodyPr wrap="square" rtlCol="0" anchor="ctr" anchorCtr="0">
            <a:noAutofit/>
          </a:bodyPr>
          <a:lstStyle/>
          <a:p>
            <a:pPr algn="ctr"/>
            <a:r>
              <a:rPr lang="en-US" altLang="zh-CN" sz="4400" b="1" kern="100" dirty="0">
                <a:solidFill>
                  <a:schemeClr val="accent1"/>
                </a:solidFill>
                <a:uFillTx/>
                <a:latin typeface="Arial" panose="020B0604020202020204" pitchFamily="34" charset="0"/>
                <a:ea typeface="微软雅黑" panose="020B0503020204020204" charset="-122"/>
              </a:rPr>
              <a:t>03</a:t>
            </a:r>
            <a:endParaRPr lang="en-US" altLang="zh-CN" sz="4400" b="1" kern="100" dirty="0">
              <a:solidFill>
                <a:schemeClr val="accent1"/>
              </a:solidFill>
              <a:uFillTx/>
              <a:latin typeface="Arial" panose="020B0604020202020204" pitchFamily="34" charset="0"/>
              <a:ea typeface="微软雅黑" panose="020B0503020204020204" charset="-122"/>
            </a:endParaRPr>
          </a:p>
        </p:txBody>
      </p:sp>
      <p:sp>
        <p:nvSpPr>
          <p:cNvPr id="4" name="文本框 3"/>
          <p:cNvSpPr txBox="1"/>
          <p:nvPr/>
        </p:nvSpPr>
        <p:spPr>
          <a:xfrm>
            <a:off x="2560320" y="1216660"/>
            <a:ext cx="2873375" cy="768350"/>
          </a:xfrm>
          <a:prstGeom prst="rect">
            <a:avLst/>
          </a:prstGeom>
          <a:noFill/>
        </p:spPr>
        <p:txBody>
          <a:bodyPr wrap="square" rtlCol="0">
            <a:spAutoFit/>
          </a:bodyPr>
          <a:lstStyle/>
          <a:p>
            <a:r>
              <a:rPr lang="zh-CN" altLang="en-US" sz="4400" b="1">
                <a:solidFill>
                  <a:schemeClr val="accent1">
                    <a:lumMod val="75000"/>
                  </a:schemeClr>
                </a:solidFill>
              </a:rPr>
              <a:t>目</a:t>
            </a:r>
            <a:r>
              <a:rPr lang="en-US" altLang="zh-CN" sz="4400" b="1">
                <a:solidFill>
                  <a:schemeClr val="accent1">
                    <a:lumMod val="75000"/>
                  </a:schemeClr>
                </a:solidFill>
              </a:rPr>
              <a:t>  </a:t>
            </a:r>
            <a:r>
              <a:rPr lang="zh-CN" altLang="en-US" sz="4400" b="1">
                <a:solidFill>
                  <a:schemeClr val="accent1">
                    <a:lumMod val="75000"/>
                  </a:schemeClr>
                </a:solidFill>
              </a:rPr>
              <a:t>录</a:t>
            </a:r>
            <a:endParaRPr lang="zh-CN" altLang="en-US" sz="4400" b="1">
              <a:solidFill>
                <a:schemeClr val="accent1">
                  <a:lumMod val="75000"/>
                </a:schemeClr>
              </a:solidFill>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8"/>
          <p:cNvSpPr txBox="1"/>
          <p:nvPr>
            <p:custDataLst>
              <p:tags r:id="rId1"/>
            </p:custDataLst>
          </p:nvPr>
        </p:nvSpPr>
        <p:spPr>
          <a:xfrm>
            <a:off x="4997027" y="1844248"/>
            <a:ext cx="2197946" cy="1200329"/>
          </a:xfrm>
          <a:prstGeom prst="rect">
            <a:avLst/>
          </a:prstGeom>
          <a:noFill/>
        </p:spPr>
        <p:txBody>
          <a:bodyPr wrap="square" rtlCol="0">
            <a:normAutofit fontScale="97500"/>
          </a:bodyPr>
          <a:lstStyle/>
          <a:p>
            <a:pPr algn="ctr"/>
            <a:r>
              <a:rPr lang="en-US" altLang="zh-CN" sz="7200" b="1">
                <a:solidFill>
                  <a:schemeClr val="accent1"/>
                </a:solidFill>
                <a:latin typeface="Arial" panose="020B0604020202020204" pitchFamily="34" charset="0"/>
                <a:ea typeface="微软雅黑" panose="020B0503020204020204" charset="-122"/>
              </a:rPr>
              <a:t>01</a:t>
            </a:r>
            <a:endParaRPr lang="en-US" altLang="zh-CN" sz="7200" b="1">
              <a:solidFill>
                <a:schemeClr val="accent1"/>
              </a:solidFill>
              <a:latin typeface="Arial" panose="020B0604020202020204" pitchFamily="34" charset="0"/>
              <a:ea typeface="微软雅黑" panose="020B0503020204020204" charset="-122"/>
            </a:endParaRPr>
          </a:p>
        </p:txBody>
      </p:sp>
      <p:sp>
        <p:nvSpPr>
          <p:cNvPr id="2" name="标题 1"/>
          <p:cNvSpPr>
            <a:spLocks noGrp="1"/>
          </p:cNvSpPr>
          <p:nvPr>
            <p:ph type="title"/>
            <p:custDataLst>
              <p:tags r:id="rId2"/>
            </p:custDataLst>
          </p:nvPr>
        </p:nvSpPr>
        <p:spPr>
          <a:xfrm>
            <a:off x="3002280" y="3044825"/>
            <a:ext cx="6187440" cy="985520"/>
          </a:xfrm>
        </p:spPr>
        <p:txBody>
          <a:bodyPr>
            <a:normAutofit/>
            <a:scene3d>
              <a:camera prst="orthographicFront"/>
              <a:lightRig rig="threePt" dir="t"/>
            </a:scene3d>
          </a:bodyPr>
          <a:lstStyle/>
          <a:p>
            <a:r>
              <a:rPr lang="zh-CN" altLang="en-US">
                <a:solidFill>
                  <a:schemeClr val="tx1"/>
                </a:solidFill>
                <a:effectLst>
                  <a:outerShdw blurRad="38100" dist="25400" dir="5400000" algn="ctr" rotWithShape="0">
                    <a:srgbClr val="6E747A">
                      <a:alpha val="43000"/>
                    </a:srgbClr>
                  </a:outerShdw>
                </a:effectLst>
                <a:ea typeface="微软雅黑" panose="020B0503020204020204" charset="-122"/>
                <a:sym typeface="+mn-ea"/>
              </a:rPr>
              <a:t>日常工作</a:t>
            </a:r>
            <a:endParaRPr lang="zh-CN" altLang="en-US">
              <a:solidFill>
                <a:schemeClr val="tx1"/>
              </a:solidFill>
              <a:effectLst>
                <a:outerShdw blurRad="38100" dist="25400" dir="5400000" algn="ctr" rotWithShape="0">
                  <a:srgbClr val="6E747A">
                    <a:alpha val="43000"/>
                  </a:srgbClr>
                </a:outerShdw>
              </a:effectLst>
              <a:ea typeface="微软雅黑" panose="020B0503020204020204" charset="-122"/>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2735" y="478155"/>
            <a:ext cx="5720715" cy="584835"/>
          </a:xfrm>
        </p:spPr>
        <p:txBody>
          <a:bodyPr/>
          <a:lstStyle/>
          <a:p>
            <a:r>
              <a:rPr lang="zh-CN" altLang="en-US"/>
              <a:t>日常工作</a:t>
            </a:r>
            <a:endParaRPr lang="zh-CN" altLang="en-US"/>
          </a:p>
        </p:txBody>
      </p:sp>
      <p:sp>
        <p:nvSpPr>
          <p:cNvPr id="3" name="内容占位符 2"/>
          <p:cNvSpPr>
            <a:spLocks noGrp="1"/>
          </p:cNvSpPr>
          <p:nvPr>
            <p:ph idx="1"/>
          </p:nvPr>
        </p:nvSpPr>
        <p:spPr>
          <a:xfrm>
            <a:off x="438150" y="1372870"/>
            <a:ext cx="10801985" cy="1122680"/>
          </a:xfrm>
        </p:spPr>
        <p:txBody>
          <a:bodyPr/>
          <a:lstStyle/>
          <a:p>
            <a:r>
              <a:rPr lang="zh-CN" altLang="en-US" sz="1600" dirty="0"/>
              <a:t>一、环境卫生</a:t>
            </a:r>
            <a:endParaRPr lang="zh-CN" altLang="en-US" sz="1600" dirty="0"/>
          </a:p>
          <a:p>
            <a:r>
              <a:rPr lang="en-US" altLang="zh-CN" sz="1600" dirty="0"/>
              <a:t>1</a:t>
            </a:r>
            <a:r>
              <a:rPr lang="zh-CN" altLang="en-US" sz="1600" dirty="0"/>
              <a:t>、楼宇</a:t>
            </a:r>
            <a:r>
              <a:rPr sz="1600" dirty="0"/>
              <a:t>公共区域、楼层、洗手间等</a:t>
            </a:r>
            <a:r>
              <a:rPr lang="zh-CN" altLang="en-US" sz="1600" dirty="0"/>
              <a:t>地方的</a:t>
            </a:r>
            <a:r>
              <a:rPr sz="1600" dirty="0"/>
              <a:t>卫生是我们保洁部日常的工作重点</a:t>
            </a:r>
            <a:r>
              <a:rPr lang="zh-CN" altLang="en-US" sz="1600" dirty="0"/>
              <a:t>。</a:t>
            </a:r>
            <a:r>
              <a:rPr sz="1600" dirty="0"/>
              <a:t>针对洗手间、地面和墙面蜘蛛网等问题，我们采取了</a:t>
            </a:r>
            <a:r>
              <a:rPr sz="1600" dirty="0">
                <a:solidFill>
                  <a:srgbClr val="C00000"/>
                </a:solidFill>
              </a:rPr>
              <a:t>日常清理和</a:t>
            </a:r>
            <a:r>
              <a:rPr lang="zh-CN" altLang="en-US" sz="1600" dirty="0">
                <a:solidFill>
                  <a:srgbClr val="C00000"/>
                </a:solidFill>
              </a:rPr>
              <a:t>定期深度化</a:t>
            </a:r>
            <a:r>
              <a:rPr sz="1600" dirty="0"/>
              <a:t>清洁等措施</a:t>
            </a:r>
            <a:r>
              <a:rPr lang="zh-CN" altLang="en-US" sz="1600" dirty="0"/>
              <a:t>。保洁部</a:t>
            </a:r>
            <a:r>
              <a:rPr sz="1600" dirty="0"/>
              <a:t>主管每日</a:t>
            </a:r>
            <a:r>
              <a:rPr lang="zh-CN" altLang="en-US" sz="1600" dirty="0"/>
              <a:t>对各楼宇进行</a:t>
            </a:r>
            <a:r>
              <a:rPr sz="1600" dirty="0"/>
              <a:t>检查，确保了楼宇环境的舒适与整洁。</a:t>
            </a:r>
            <a:endParaRPr sz="1600" dirty="0"/>
          </a:p>
        </p:txBody>
      </p:sp>
      <p:cxnSp>
        <p:nvCxnSpPr>
          <p:cNvPr id="5" name="直接连接符 4"/>
          <p:cNvCxnSpPr/>
          <p:nvPr/>
        </p:nvCxnSpPr>
        <p:spPr>
          <a:xfrm>
            <a:off x="0" y="1062990"/>
            <a:ext cx="12218670" cy="63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cstate="screen"/>
          <a:stretch>
            <a:fillRect/>
          </a:stretch>
        </p:blipFill>
        <p:spPr>
          <a:xfrm>
            <a:off x="7446010" y="3096260"/>
            <a:ext cx="1860550" cy="2623185"/>
          </a:xfrm>
          <a:prstGeom prst="rect">
            <a:avLst/>
          </a:prstGeom>
        </p:spPr>
      </p:pic>
      <p:pic>
        <p:nvPicPr>
          <p:cNvPr id="9" name="图片 8"/>
          <p:cNvPicPr>
            <a:picLocks noChangeAspect="1"/>
          </p:cNvPicPr>
          <p:nvPr/>
        </p:nvPicPr>
        <p:blipFill>
          <a:blip r:embed="rId2" cstate="screen"/>
          <a:stretch>
            <a:fillRect/>
          </a:stretch>
        </p:blipFill>
        <p:spPr>
          <a:xfrm>
            <a:off x="5404485" y="3096260"/>
            <a:ext cx="1777365" cy="2623185"/>
          </a:xfrm>
          <a:prstGeom prst="rect">
            <a:avLst/>
          </a:prstGeom>
        </p:spPr>
      </p:pic>
      <p:pic>
        <p:nvPicPr>
          <p:cNvPr id="12" name="图片 11"/>
          <p:cNvPicPr>
            <a:picLocks noChangeAspect="1"/>
          </p:cNvPicPr>
          <p:nvPr/>
        </p:nvPicPr>
        <p:blipFill>
          <a:blip r:embed="rId3" cstate="screen"/>
          <a:stretch>
            <a:fillRect/>
          </a:stretch>
        </p:blipFill>
        <p:spPr>
          <a:xfrm>
            <a:off x="9570720" y="3096260"/>
            <a:ext cx="2153920" cy="2623185"/>
          </a:xfrm>
          <a:prstGeom prst="rect">
            <a:avLst/>
          </a:prstGeom>
        </p:spPr>
      </p:pic>
      <p:pic>
        <p:nvPicPr>
          <p:cNvPr id="13" name="图片 12"/>
          <p:cNvPicPr>
            <a:picLocks noChangeAspect="1"/>
          </p:cNvPicPr>
          <p:nvPr/>
        </p:nvPicPr>
        <p:blipFill>
          <a:blip r:embed="rId4" cstate="screen"/>
          <a:stretch>
            <a:fillRect/>
          </a:stretch>
        </p:blipFill>
        <p:spPr>
          <a:xfrm>
            <a:off x="3108960" y="3096260"/>
            <a:ext cx="1970405" cy="2623185"/>
          </a:xfrm>
          <a:prstGeom prst="rect">
            <a:avLst/>
          </a:prstGeom>
        </p:spPr>
      </p:pic>
      <p:pic>
        <p:nvPicPr>
          <p:cNvPr id="4" name="图片 3"/>
          <p:cNvPicPr>
            <a:picLocks noChangeAspect="1"/>
          </p:cNvPicPr>
          <p:nvPr/>
        </p:nvPicPr>
        <p:blipFill>
          <a:blip r:embed="rId5" cstate="screen"/>
          <a:stretch>
            <a:fillRect/>
          </a:stretch>
        </p:blipFill>
        <p:spPr>
          <a:xfrm>
            <a:off x="682625" y="3096260"/>
            <a:ext cx="2026285" cy="2623820"/>
          </a:xfrm>
          <a:prstGeom prst="rect">
            <a:avLst/>
          </a:prstGeom>
        </p:spPr>
      </p:pic>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752" y="364494"/>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646430" y="1246505"/>
            <a:ext cx="10866301" cy="889000"/>
          </a:xfrm>
        </p:spPr>
        <p:txBody>
          <a:bodyPr/>
          <a:lstStyle/>
          <a:p>
            <a:r>
              <a:rPr lang="en-US" altLang="zh-CN" sz="1600" dirty="0"/>
              <a:t>2</a:t>
            </a:r>
            <a:r>
              <a:rPr lang="zh-CN" altLang="en-US" sz="1600" dirty="0"/>
              <a:t>、今年保洁区域新增了生医楼和寿南书院，我们及时安排人员对这两处的地面、墙面、楼梯、研讨室等进行</a:t>
            </a:r>
            <a:r>
              <a:rPr lang="zh-CN" altLang="en-US" sz="1600" dirty="0">
                <a:solidFill>
                  <a:srgbClr val="FF0000"/>
                </a:solidFill>
              </a:rPr>
              <a:t>精细化清洁，</a:t>
            </a:r>
            <a:r>
              <a:rPr lang="zh-CN" altLang="en-US" sz="1600" dirty="0"/>
              <a:t>快速提升环境卫生，同时制定了保洁要求并进行监督。</a:t>
            </a:r>
            <a:endParaRPr lang="zh-CN" altLang="en-US" sz="1600" dirty="0"/>
          </a:p>
        </p:txBody>
      </p:sp>
      <p:pic>
        <p:nvPicPr>
          <p:cNvPr id="7" name="图片 6"/>
          <p:cNvPicPr>
            <a:picLocks noChangeAspect="1"/>
          </p:cNvPicPr>
          <p:nvPr/>
        </p:nvPicPr>
        <p:blipFill>
          <a:blip r:embed="rId1" cstate="screen"/>
          <a:stretch>
            <a:fillRect/>
          </a:stretch>
        </p:blipFill>
        <p:spPr>
          <a:xfrm>
            <a:off x="2868295" y="2414905"/>
            <a:ext cx="2106930" cy="3295015"/>
          </a:xfrm>
          <a:prstGeom prst="rect">
            <a:avLst/>
          </a:prstGeom>
        </p:spPr>
      </p:pic>
      <p:cxnSp>
        <p:nvCxnSpPr>
          <p:cNvPr id="9" name="直接连接符 8"/>
          <p:cNvCxnSpPr/>
          <p:nvPr/>
        </p:nvCxnSpPr>
        <p:spPr>
          <a:xfrm>
            <a:off x="47625" y="1076960"/>
            <a:ext cx="11962130" cy="3175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screen"/>
          <a:stretch>
            <a:fillRect/>
          </a:stretch>
        </p:blipFill>
        <p:spPr>
          <a:xfrm>
            <a:off x="7217410" y="2414905"/>
            <a:ext cx="1932940" cy="3295650"/>
          </a:xfrm>
          <a:prstGeom prst="rect">
            <a:avLst/>
          </a:prstGeom>
        </p:spPr>
      </p:pic>
      <p:pic>
        <p:nvPicPr>
          <p:cNvPr id="5" name="图片 4"/>
          <p:cNvPicPr>
            <a:picLocks noChangeAspect="1"/>
          </p:cNvPicPr>
          <p:nvPr/>
        </p:nvPicPr>
        <p:blipFill>
          <a:blip r:embed="rId3" cstate="screen"/>
          <a:stretch>
            <a:fillRect/>
          </a:stretch>
        </p:blipFill>
        <p:spPr>
          <a:xfrm>
            <a:off x="9620885" y="2414905"/>
            <a:ext cx="2008505" cy="3293745"/>
          </a:xfrm>
          <a:prstGeom prst="rect">
            <a:avLst/>
          </a:prstGeom>
        </p:spPr>
      </p:pic>
      <p:pic>
        <p:nvPicPr>
          <p:cNvPr id="10" name="图片 9"/>
          <p:cNvPicPr>
            <a:picLocks noChangeAspect="1"/>
          </p:cNvPicPr>
          <p:nvPr/>
        </p:nvPicPr>
        <p:blipFill>
          <a:blip r:embed="rId4" cstate="screen"/>
          <a:srcRect t="19366"/>
          <a:stretch>
            <a:fillRect/>
          </a:stretch>
        </p:blipFill>
        <p:spPr>
          <a:xfrm>
            <a:off x="719455" y="2414270"/>
            <a:ext cx="1956435" cy="3294380"/>
          </a:xfrm>
          <a:prstGeom prst="rect">
            <a:avLst/>
          </a:prstGeom>
        </p:spPr>
      </p:pic>
      <p:pic>
        <p:nvPicPr>
          <p:cNvPr id="11" name="图片 10"/>
          <p:cNvPicPr>
            <a:picLocks noChangeAspect="1"/>
          </p:cNvPicPr>
          <p:nvPr/>
        </p:nvPicPr>
        <p:blipFill>
          <a:blip r:embed="rId5" cstate="screen"/>
          <a:srcRect t="12407" b="5710"/>
          <a:stretch>
            <a:fillRect/>
          </a:stretch>
        </p:blipFill>
        <p:spPr>
          <a:xfrm>
            <a:off x="5168265" y="2414905"/>
            <a:ext cx="1856105" cy="329501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日常工作</a:t>
            </a:r>
            <a:endParaRPr lang="zh-CN" altLang="en-US"/>
          </a:p>
        </p:txBody>
      </p:sp>
      <p:sp>
        <p:nvSpPr>
          <p:cNvPr id="3" name="内容占位符 2"/>
          <p:cNvSpPr>
            <a:spLocks noGrp="1"/>
          </p:cNvSpPr>
          <p:nvPr>
            <p:ph idx="1"/>
          </p:nvPr>
        </p:nvSpPr>
        <p:spPr>
          <a:xfrm>
            <a:off x="542925" y="1349375"/>
            <a:ext cx="10852150" cy="1222375"/>
          </a:xfrm>
        </p:spPr>
        <p:txBody>
          <a:bodyPr/>
          <a:lstStyle/>
          <a:p>
            <a:r>
              <a:rPr lang="en-US" altLang="zh-CN" sz="1600" dirty="0"/>
              <a:t>3</a:t>
            </a:r>
            <a:r>
              <a:rPr lang="zh-CN" altLang="en-US" sz="1600" dirty="0"/>
              <a:t>、</a:t>
            </a:r>
            <a:r>
              <a:rPr sz="1600" dirty="0">
                <a:latin typeface="宋体" panose="02010600030101010101" pitchFamily="2" charset="-122"/>
                <a:cs typeface="宋体" panose="02010600030101010101" pitchFamily="2" charset="-122"/>
                <a:sym typeface="+mn-ea"/>
              </a:rPr>
              <a:t>校区梧桐树较多，外场保洁员每日</a:t>
            </a:r>
            <a:r>
              <a:rPr lang="en-US" altLang="zh-CN" sz="1600" dirty="0">
                <a:latin typeface="宋体" panose="02010600030101010101" pitchFamily="2" charset="-122"/>
                <a:cs typeface="宋体" panose="02010600030101010101" pitchFamily="2" charset="-122"/>
                <a:sym typeface="+mn-ea"/>
              </a:rPr>
              <a:t>2</a:t>
            </a:r>
            <a:r>
              <a:rPr sz="1600" dirty="0">
                <a:latin typeface="宋体" panose="02010600030101010101" pitchFamily="2" charset="-122"/>
                <a:cs typeface="宋体" panose="02010600030101010101" pitchFamily="2" charset="-122"/>
                <a:sym typeface="+mn-ea"/>
              </a:rPr>
              <a:t>次清扫校区道路，今年新增加了高压清洗车，配合扫地车、人工清扫，效率也有所提升</a:t>
            </a:r>
            <a:r>
              <a:rPr lang="zh-CN" altLang="en-US" sz="1600" dirty="0">
                <a:latin typeface="宋体" panose="02010600030101010101" pitchFamily="2" charset="-122"/>
                <a:cs typeface="宋体" panose="02010600030101010101" pitchFamily="2" charset="-122"/>
                <a:sym typeface="+mn-ea"/>
              </a:rPr>
              <a:t>。</a:t>
            </a:r>
            <a:r>
              <a:rPr sz="1600" dirty="0">
                <a:solidFill>
                  <a:srgbClr val="00B050"/>
                </a:solidFill>
                <a:latin typeface="宋体" panose="02010600030101010101" pitchFamily="2" charset="-122"/>
                <a:cs typeface="宋体" panose="02010600030101010101" pitchFamily="2" charset="-122"/>
                <a:sym typeface="+mn-ea"/>
              </a:rPr>
              <a:t>秋冬季节迎来落叶高峰期</a:t>
            </a:r>
            <a:r>
              <a:rPr sz="1600" dirty="0">
                <a:latin typeface="宋体" panose="02010600030101010101" pitchFamily="2" charset="-122"/>
                <a:cs typeface="宋体" panose="02010600030101010101" pitchFamily="2" charset="-122"/>
                <a:sym typeface="+mn-ea"/>
              </a:rPr>
              <a:t>，保洁员天没亮就上班，</a:t>
            </a:r>
            <a:r>
              <a:rPr lang="zh-CN" altLang="en-US" sz="1600" dirty="0">
                <a:latin typeface="宋体" panose="02010600030101010101" pitchFamily="2" charset="-122"/>
                <a:cs typeface="宋体" panose="02010600030101010101" pitchFamily="2" charset="-122"/>
                <a:sym typeface="+mn-ea"/>
              </a:rPr>
              <a:t>确保每日</a:t>
            </a:r>
            <a:r>
              <a:rPr lang="en-US" altLang="zh-CN" sz="1600" dirty="0">
                <a:latin typeface="宋体" panose="02010600030101010101" pitchFamily="2" charset="-122"/>
                <a:cs typeface="宋体" panose="02010600030101010101" pitchFamily="2" charset="-122"/>
                <a:sym typeface="+mn-ea"/>
              </a:rPr>
              <a:t>7</a:t>
            </a:r>
            <a:r>
              <a:rPr lang="en-US" altLang="zh-CN" sz="1600" dirty="0">
                <a:latin typeface="宋体" panose="02010600030101010101" pitchFamily="2" charset="-122"/>
                <a:cs typeface="宋体" panose="02010600030101010101" pitchFamily="2" charset="-122"/>
              </a:rPr>
              <a:t>:40</a:t>
            </a:r>
            <a:r>
              <a:rPr lang="zh-CN" altLang="en-US" sz="1600" dirty="0">
                <a:latin typeface="宋体" panose="02010600030101010101" pitchFamily="2" charset="-122"/>
                <a:cs typeface="宋体" panose="02010600030101010101" pitchFamily="2" charset="-122"/>
              </a:rPr>
              <a:t>前主要道路清扫完成。异常天气时，</a:t>
            </a:r>
            <a:r>
              <a:rPr sz="1600" dirty="0">
                <a:latin typeface="宋体" panose="02010600030101010101" pitchFamily="2" charset="-122"/>
                <a:cs typeface="宋体" panose="02010600030101010101" pitchFamily="2" charset="-122"/>
                <a:sym typeface="+mn-ea"/>
              </a:rPr>
              <a:t>落叶</a:t>
            </a:r>
            <a:r>
              <a:rPr lang="zh-CN" altLang="en-US" sz="1600" dirty="0">
                <a:latin typeface="宋体" panose="02010600030101010101" pitchFamily="2" charset="-122"/>
                <a:cs typeface="宋体" panose="02010600030101010101" pitchFamily="2" charset="-122"/>
                <a:sym typeface="+mn-ea"/>
              </a:rPr>
              <a:t>较</a:t>
            </a:r>
            <a:r>
              <a:rPr sz="1600" dirty="0">
                <a:latin typeface="宋体" panose="02010600030101010101" pitchFamily="2" charset="-122"/>
                <a:cs typeface="宋体" panose="02010600030101010101" pitchFamily="2" charset="-122"/>
                <a:sym typeface="+mn-ea"/>
              </a:rPr>
              <a:t>多</a:t>
            </a:r>
            <a:r>
              <a:rPr lang="zh-CN" altLang="en-US" sz="1600" dirty="0">
                <a:latin typeface="宋体" panose="02010600030101010101" pitchFamily="2" charset="-122"/>
                <a:cs typeface="宋体" panose="02010600030101010101" pitchFamily="2" charset="-122"/>
                <a:sym typeface="+mn-ea"/>
              </a:rPr>
              <a:t>，我们</a:t>
            </a:r>
            <a:r>
              <a:rPr sz="1600" dirty="0">
                <a:latin typeface="宋体" panose="02010600030101010101" pitchFamily="2" charset="-122"/>
                <a:cs typeface="宋体" panose="02010600030101010101" pitchFamily="2" charset="-122"/>
                <a:sym typeface="+mn-ea"/>
              </a:rPr>
              <a:t>组织</a:t>
            </a:r>
            <a:r>
              <a:rPr lang="zh-CN" altLang="en-US" sz="1600" dirty="0">
                <a:latin typeface="宋体" panose="02010600030101010101" pitchFamily="2" charset="-122"/>
                <a:cs typeface="宋体" panose="02010600030101010101" pitchFamily="2" charset="-122"/>
                <a:sym typeface="+mn-ea"/>
              </a:rPr>
              <a:t>全体</a:t>
            </a:r>
            <a:r>
              <a:rPr sz="1600" dirty="0">
                <a:latin typeface="宋体" panose="02010600030101010101" pitchFamily="2" charset="-122"/>
                <a:cs typeface="宋体" panose="02010600030101010101" pitchFamily="2" charset="-122"/>
                <a:sym typeface="+mn-ea"/>
              </a:rPr>
              <a:t>员工进行突击清扫，</a:t>
            </a:r>
            <a:r>
              <a:rPr lang="zh-CN" altLang="en-US" sz="1600" dirty="0">
                <a:latin typeface="宋体" panose="02010600030101010101" pitchFamily="2" charset="-122"/>
                <a:cs typeface="宋体" panose="02010600030101010101" pitchFamily="2" charset="-122"/>
              </a:rPr>
              <a:t>竭尽全力</a:t>
            </a:r>
            <a:r>
              <a:rPr sz="1600" dirty="0">
                <a:latin typeface="宋体" panose="02010600030101010101" pitchFamily="2" charset="-122"/>
                <a:cs typeface="宋体" panose="02010600030101010101" pitchFamily="2" charset="-122"/>
                <a:sym typeface="+mn-ea"/>
              </a:rPr>
              <a:t>保证校园</a:t>
            </a:r>
            <a:r>
              <a:rPr lang="zh-CN" altLang="en-US" sz="1600" dirty="0">
                <a:latin typeface="宋体" panose="02010600030101010101" pitchFamily="2" charset="-122"/>
                <a:cs typeface="宋体" panose="02010600030101010101" pitchFamily="2" charset="-122"/>
                <a:sym typeface="+mn-ea"/>
              </a:rPr>
              <a:t>的</a:t>
            </a:r>
            <a:r>
              <a:rPr sz="1600" dirty="0">
                <a:latin typeface="宋体" panose="02010600030101010101" pitchFamily="2" charset="-122"/>
                <a:cs typeface="宋体" panose="02010600030101010101" pitchFamily="2" charset="-122"/>
                <a:sym typeface="+mn-ea"/>
              </a:rPr>
              <a:t>环境。</a:t>
            </a:r>
            <a:endParaRPr lang="en-US" altLang="zh-CN" sz="1600" dirty="0">
              <a:latin typeface="宋体" panose="02010600030101010101" pitchFamily="2" charset="-122"/>
              <a:cs typeface="宋体" panose="02010600030101010101" pitchFamily="2" charset="-122"/>
              <a:sym typeface="+mn-ea"/>
            </a:endParaRPr>
          </a:p>
        </p:txBody>
      </p:sp>
      <p:pic>
        <p:nvPicPr>
          <p:cNvPr id="5" name="图片 4"/>
          <p:cNvPicPr>
            <a:picLocks noChangeAspect="1"/>
          </p:cNvPicPr>
          <p:nvPr/>
        </p:nvPicPr>
        <p:blipFill>
          <a:blip r:embed="rId1" cstate="screen"/>
          <a:srcRect t="8354" b="9318"/>
          <a:stretch>
            <a:fillRect/>
          </a:stretch>
        </p:blipFill>
        <p:spPr>
          <a:xfrm>
            <a:off x="5773420" y="2663190"/>
            <a:ext cx="2128520" cy="3024505"/>
          </a:xfrm>
          <a:prstGeom prst="rect">
            <a:avLst/>
          </a:prstGeom>
        </p:spPr>
      </p:pic>
      <p:pic>
        <p:nvPicPr>
          <p:cNvPr id="7" name="图片 6"/>
          <p:cNvPicPr>
            <a:picLocks noChangeAspect="1"/>
          </p:cNvPicPr>
          <p:nvPr/>
        </p:nvPicPr>
        <p:blipFill>
          <a:blip r:embed="rId2" cstate="screen"/>
          <a:srcRect b="20483"/>
          <a:stretch>
            <a:fillRect/>
          </a:stretch>
        </p:blipFill>
        <p:spPr>
          <a:xfrm>
            <a:off x="669925" y="2664460"/>
            <a:ext cx="1922780" cy="2954020"/>
          </a:xfrm>
          <a:prstGeom prst="rect">
            <a:avLst/>
          </a:prstGeom>
        </p:spPr>
      </p:pic>
      <p:pic>
        <p:nvPicPr>
          <p:cNvPr id="8" name="图片 7"/>
          <p:cNvPicPr>
            <a:picLocks noChangeAspect="1"/>
          </p:cNvPicPr>
          <p:nvPr/>
        </p:nvPicPr>
        <p:blipFill>
          <a:blip r:embed="rId3" cstate="screen"/>
          <a:stretch>
            <a:fillRect/>
          </a:stretch>
        </p:blipFill>
        <p:spPr>
          <a:xfrm>
            <a:off x="8600440" y="2664460"/>
            <a:ext cx="2079625" cy="3023235"/>
          </a:xfrm>
          <a:prstGeom prst="rect">
            <a:avLst/>
          </a:prstGeom>
        </p:spPr>
      </p:pic>
      <p:cxnSp>
        <p:nvCxnSpPr>
          <p:cNvPr id="9" name="直接连接符 8"/>
          <p:cNvCxnSpPr/>
          <p:nvPr/>
        </p:nvCxnSpPr>
        <p:spPr>
          <a:xfrm flipV="1">
            <a:off x="0" y="1024890"/>
            <a:ext cx="12200890" cy="36195"/>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cstate="screen"/>
          <a:stretch>
            <a:fillRect/>
          </a:stretch>
        </p:blipFill>
        <p:spPr>
          <a:xfrm>
            <a:off x="3025775" y="2664460"/>
            <a:ext cx="2126615" cy="2954655"/>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762" y="490859"/>
            <a:ext cx="10852237" cy="441964"/>
          </a:xfrm>
        </p:spPr>
        <p:txBody>
          <a:bodyPr/>
          <a:lstStyle/>
          <a:p>
            <a:r>
              <a:rPr lang="zh-CN" altLang="en-US"/>
              <a:t>日常工作</a:t>
            </a:r>
            <a:endParaRPr lang="zh-CN" altLang="en-US"/>
          </a:p>
        </p:txBody>
      </p:sp>
      <p:sp>
        <p:nvSpPr>
          <p:cNvPr id="3" name="内容占位符 2"/>
          <p:cNvSpPr>
            <a:spLocks noGrp="1"/>
          </p:cNvSpPr>
          <p:nvPr>
            <p:ph idx="1"/>
          </p:nvPr>
        </p:nvSpPr>
        <p:spPr>
          <a:xfrm>
            <a:off x="876935" y="2291715"/>
            <a:ext cx="3113405" cy="2752725"/>
          </a:xfrm>
        </p:spPr>
        <p:txBody>
          <a:bodyPr/>
          <a:lstStyle/>
          <a:p>
            <a:pPr marL="0" indent="0">
              <a:lnSpc>
                <a:spcPts val="2880"/>
              </a:lnSpc>
              <a:buNone/>
            </a:pPr>
            <a:r>
              <a:rPr lang="en-US" altLang="zh-CN" spc="220" dirty="0">
                <a:solidFill>
                  <a:schemeClr val="tx1">
                    <a:lumMod val="85000"/>
                    <a:lumOff val="15000"/>
                  </a:schemeClr>
                </a:solidFill>
                <a:uFillTx/>
              </a:rPr>
              <a:t>     4</a:t>
            </a:r>
            <a:r>
              <a:rPr lang="zh-CN" altLang="en-US" sz="1600" spc="220" dirty="0">
                <a:solidFill>
                  <a:schemeClr val="tx1">
                    <a:lumMod val="85000"/>
                    <a:lumOff val="15000"/>
                  </a:schemeClr>
                </a:solidFill>
                <a:uFillTx/>
              </a:rPr>
              <a:t>、为改善夏季楼宇一楼卫生间的蚊虫问题，我们重新购买了</a:t>
            </a:r>
            <a:r>
              <a:rPr lang="zh-CN" altLang="en-US" sz="1600" spc="220" dirty="0">
                <a:solidFill>
                  <a:srgbClr val="00B050"/>
                </a:solidFill>
                <a:uFillTx/>
              </a:rPr>
              <a:t>安全的蚊香盒</a:t>
            </a:r>
            <a:r>
              <a:rPr lang="zh-CN" altLang="en-US" sz="1600" spc="220" dirty="0">
                <a:solidFill>
                  <a:schemeClr val="tx1">
                    <a:lumMod val="85000"/>
                    <a:lumOff val="15000"/>
                  </a:schemeClr>
                </a:solidFill>
                <a:uFillTx/>
              </a:rPr>
              <a:t>，保证燃烧蚊香的安全，同时增加消杀次数，还督促每周对校区进行</a:t>
            </a:r>
            <a:r>
              <a:rPr lang="zh-CN" altLang="en-US" sz="1600" spc="220" dirty="0">
                <a:solidFill>
                  <a:srgbClr val="00B050"/>
                </a:solidFill>
                <a:uFillTx/>
              </a:rPr>
              <a:t>蚊虫消杀</a:t>
            </a:r>
            <a:r>
              <a:rPr lang="zh-CN" altLang="en-US" sz="1600" spc="220" dirty="0">
                <a:solidFill>
                  <a:schemeClr val="tx1">
                    <a:lumMod val="85000"/>
                    <a:lumOff val="15000"/>
                  </a:schemeClr>
                </a:solidFill>
                <a:uFillTx/>
              </a:rPr>
              <a:t>，改善了卫生间蚊子多的问题。</a:t>
            </a:r>
            <a:endParaRPr lang="zh-CN" altLang="en-US" sz="1600" spc="220" dirty="0">
              <a:solidFill>
                <a:schemeClr val="tx1">
                  <a:lumMod val="85000"/>
                  <a:lumOff val="15000"/>
                </a:schemeClr>
              </a:solidFill>
              <a:uFillTx/>
            </a:endParaRPr>
          </a:p>
        </p:txBody>
      </p:sp>
      <p:pic>
        <p:nvPicPr>
          <p:cNvPr id="4" name="图片 3"/>
          <p:cNvPicPr>
            <a:picLocks noChangeAspect="1"/>
          </p:cNvPicPr>
          <p:nvPr/>
        </p:nvPicPr>
        <p:blipFill>
          <a:blip r:embed="rId1" cstate="screen"/>
          <a:stretch>
            <a:fillRect/>
          </a:stretch>
        </p:blipFill>
        <p:spPr>
          <a:xfrm flipH="1">
            <a:off x="5249545" y="1680845"/>
            <a:ext cx="2470785" cy="2284730"/>
          </a:xfrm>
          <a:prstGeom prst="rect">
            <a:avLst/>
          </a:prstGeom>
        </p:spPr>
      </p:pic>
      <p:pic>
        <p:nvPicPr>
          <p:cNvPr id="6" name="图片 5"/>
          <p:cNvPicPr>
            <a:picLocks noChangeAspect="1"/>
          </p:cNvPicPr>
          <p:nvPr/>
        </p:nvPicPr>
        <p:blipFill>
          <a:blip r:embed="rId2" cstate="screen"/>
          <a:stretch>
            <a:fillRect/>
          </a:stretch>
        </p:blipFill>
        <p:spPr>
          <a:xfrm>
            <a:off x="5270500" y="4154170"/>
            <a:ext cx="2449830" cy="1909445"/>
          </a:xfrm>
          <a:prstGeom prst="rect">
            <a:avLst/>
          </a:prstGeom>
        </p:spPr>
      </p:pic>
      <p:pic>
        <p:nvPicPr>
          <p:cNvPr id="7" name="图片 6"/>
          <p:cNvPicPr>
            <a:picLocks noChangeAspect="1"/>
          </p:cNvPicPr>
          <p:nvPr/>
        </p:nvPicPr>
        <p:blipFill>
          <a:blip r:embed="rId3" cstate="screen"/>
          <a:stretch>
            <a:fillRect/>
          </a:stretch>
        </p:blipFill>
        <p:spPr>
          <a:xfrm>
            <a:off x="7900670" y="4153535"/>
            <a:ext cx="2527935" cy="1910080"/>
          </a:xfrm>
          <a:prstGeom prst="rect">
            <a:avLst/>
          </a:prstGeom>
        </p:spPr>
      </p:pic>
      <p:cxnSp>
        <p:nvCxnSpPr>
          <p:cNvPr id="8" name="直接连接符 7"/>
          <p:cNvCxnSpPr/>
          <p:nvPr/>
        </p:nvCxnSpPr>
        <p:spPr>
          <a:xfrm flipV="1">
            <a:off x="0" y="1061720"/>
            <a:ext cx="11938000" cy="7620"/>
          </a:xfrm>
          <a:prstGeom prst="line">
            <a:avLst/>
          </a:prstGeom>
          <a:ln w="63500">
            <a:solidFill>
              <a:srgbClr val="C4AC6A"/>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cstate="screen"/>
          <a:stretch>
            <a:fillRect/>
          </a:stretch>
        </p:blipFill>
        <p:spPr>
          <a:xfrm>
            <a:off x="7900670" y="1680845"/>
            <a:ext cx="2639060" cy="222313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7.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258.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20_1*a*1"/>
  <p:tag name="KSO_WM_TEMPLATE_CATEGORY" val="custom"/>
  <p:tag name="KSO_WM_TEMPLATE_INDEX" val="20202620"/>
  <p:tag name="KSO_WM_UNIT_LAYERLEVEL" val="1"/>
  <p:tag name="KSO_WM_TAG_VERSION" val="1.0"/>
  <p:tag name="KSO_WM_BEAUTIFY_FLAG" val="#wm#"/>
  <p:tag name="KSO_WM_UNIT_PRESET_TEXT" val="简约工作汇报"/>
  <p:tag name="KSO_WM_UNIT_TEXT_FILL_FORE_SCHEMECOLOR_INDEX_BRIGHTNESS" val="0.15"/>
  <p:tag name="KSO_WM_UNIT_TEXT_FILL_FORE_SCHEMECOLOR_INDEX" val="13"/>
  <p:tag name="KSO_WM_UNIT_TEXT_FILL_TYPE" val="1"/>
</p:tagLst>
</file>

<file path=ppt/tags/tag2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620_1*b*2"/>
  <p:tag name="KSO_WM_TEMPLATE_CATEGORY" val="custom"/>
  <p:tag name="KSO_WM_TEMPLATE_INDEX" val="20202620"/>
  <p:tag name="KSO_WM_UNIT_LAYERLEVEL" val="1"/>
  <p:tag name="KSO_WM_TAG_VERSION" val="1.0"/>
  <p:tag name="KSO_WM_BEAUTIFY_FLAG" val="#wm#"/>
  <p:tag name="KSO_WM_UNIT_PRESET_TEXT" val="汇报人姓名"/>
  <p:tag name="KSO_WM_UNIT_TEXT_FILL_FORE_SCHEMECOLOR_INDEX_BRIGHTNESS" val="0.15"/>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2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3"/>
  <p:tag name="KSO_WM_UNIT_ID" val="custom20202620_1*b*3"/>
  <p:tag name="KSO_WM_TEMPLATE_CATEGORY" val="custom"/>
  <p:tag name="KSO_WM_TEMPLATE_INDEX" val="20202620"/>
  <p:tag name="KSO_WM_UNIT_LAYERLEVEL" val="1"/>
  <p:tag name="KSO_WM_TAG_VERSION" val="1.0"/>
  <p:tag name="KSO_WM_BEAUTIFY_FLAG" val="#wm#"/>
  <p:tag name="KSO_WM_UNIT_PRESET_TEXT" val="202X/01/01"/>
  <p:tag name="KSO_WM_UNIT_TEXT_FILL_FORE_SCHEMECOLOR_INDEX_BRIGHTNESS" val="0.15"/>
  <p:tag name="KSO_WM_UNIT_TEXT_FILL_FORE_SCHEMECOLOR_INDEX" val="13"/>
  <p:tag name="KSO_WM_UNIT_TEXT_FILL_TYPE" val="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TEMPLATE_THUMBS_INDEX" val="1、4、7、8、9、10、11、12、13、14、15"/>
  <p:tag name="KSO_WM_SLIDE_ID" val="custom2020262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20"/>
  <p:tag name="KSO_WM_SLIDE_LAYOUT" val="a_b"/>
  <p:tag name="KSO_WM_SLIDE_LAYOUT_CNT" val="1_3"/>
</p:tagLst>
</file>

<file path=ppt/tags/tag263.xml><?xml version="1.0" encoding="utf-8"?>
<p:tagLst xmlns:p="http://schemas.openxmlformats.org/presentationml/2006/main">
  <p:tag name="KSO_WM_UNIT_ISCONTENTSTITLE" val="1"/>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20_5*a*1"/>
  <p:tag name="KSO_WM_TEMPLATE_CATEGORY" val="custom"/>
  <p:tag name="KSO_WM_TEMPLATE_INDEX" val="20202620"/>
  <p:tag name="KSO_WM_UNIT_LAYERLEVEL" val="1"/>
  <p:tag name="KSO_WM_TAG_VERSION" val="1.0"/>
  <p:tag name="KSO_WM_BEAUTIFY_FLAG" val="#wm#"/>
  <p:tag name="KSO_WM_UNIT_PRESET_TEXT" val="CONTENTS"/>
  <p:tag name="KSO_WM_UNIT_TEXT_FILL_FORE_SCHEMECOLOR_INDEX" val="14"/>
  <p:tag name="KSO_WM_UNIT_TEXT_FILL_TYPE" val="1"/>
  <p:tag name="KSO_WM_UNIT_USESOURCEFORMAT_APPLY" val="1"/>
</p:tagLst>
</file>

<file path=ppt/tags/tag264.xml><?xml version="1.0" encoding="utf-8"?>
<p:tagLst xmlns:p="http://schemas.openxmlformats.org/presentationml/2006/main">
  <p:tag name="KSO_WM_SLIDE_ID" val="custom20202620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620"/>
  <p:tag name="KSO_WM_SLIDE_LAYOUT" val="a_l"/>
  <p:tag name="KSO_WM_SLIDE_LAYOUT_CNT" val="1_1"/>
</p:tagLst>
</file>

<file path=ppt/tags/tag265.xml><?xml version="1.0" encoding="utf-8"?>
<p:tagLst xmlns:p="http://schemas.openxmlformats.org/presentationml/2006/main">
  <p:tag name="KSO_WM_UNIT_ISCONTENTSTITLE" val="1"/>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20_5*a*1"/>
  <p:tag name="KSO_WM_TEMPLATE_CATEGORY" val="custom"/>
  <p:tag name="KSO_WM_TEMPLATE_INDEX" val="20202620"/>
  <p:tag name="KSO_WM_UNIT_LAYERLEVEL" val="1"/>
  <p:tag name="KSO_WM_TAG_VERSION" val="1.0"/>
  <p:tag name="KSO_WM_BEAUTIFY_FLAG" val="#wm#"/>
  <p:tag name="KSO_WM_UNIT_PRESET_TEXT" val="CONTENTS"/>
  <p:tag name="KSO_WM_UNIT_TEXT_FILL_FORE_SCHEMECOLOR_INDEX" val="14"/>
  <p:tag name="KSO_WM_UNIT_TEXT_FILL_TYPE" val="1"/>
  <p:tag name="KSO_WM_UNIT_USESOURCEFORMAT_APPLY" val="1"/>
</p:tagLst>
</file>

<file path=ppt/tags/tag266.xml><?xml version="1.0" encoding="utf-8"?>
<p:tagLst xmlns:p="http://schemas.openxmlformats.org/presentationml/2006/main">
  <p:tag name="KSO_WM_SLIDE_ID" val="custom20202620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620"/>
  <p:tag name="KSO_WM_SLIDE_LAYOUT" val="a_l"/>
  <p:tag name="KSO_WM_SLIDE_LAYOUT_CNT" val="1_1"/>
</p:tagLst>
</file>

<file path=ppt/tags/tag267.xml><?xml version="1.0" encoding="utf-8"?>
<p:tagLst xmlns:p="http://schemas.openxmlformats.org/presentationml/2006/main">
  <p:tag name="KSO_WM_UNIT_ISCONTENTSTITLE" val="1"/>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20_5*a*1"/>
  <p:tag name="KSO_WM_TEMPLATE_CATEGORY" val="custom"/>
  <p:tag name="KSO_WM_TEMPLATE_INDEX" val="20202620"/>
  <p:tag name="KSO_WM_UNIT_LAYERLEVEL" val="1"/>
  <p:tag name="KSO_WM_TAG_VERSION" val="1.0"/>
  <p:tag name="KSO_WM_BEAUTIFY_FLAG" val="#wm#"/>
  <p:tag name="KSO_WM_UNIT_PRESET_TEXT" val="CONTENTS"/>
  <p:tag name="KSO_WM_UNIT_TEXT_FILL_FORE_SCHEMECOLOR_INDEX" val="14"/>
  <p:tag name="KSO_WM_UNIT_TEXT_FILL_TYPE" val="1"/>
  <p:tag name="KSO_WM_UNIT_USESOURCEFORMAT_APPLY" val="1"/>
</p:tagLst>
</file>

<file path=ppt/tags/tag268.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20_5*l_h_a*1_1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20_5*l_h_i*1_1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20_5*l_h_a*1_2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20_5*l_h_i*1_2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72.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20_5*l_h_a*1_3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620_5*l_h_i*1_3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74.xml><?xml version="1.0" encoding="utf-8"?>
<p:tagLst xmlns:p="http://schemas.openxmlformats.org/presentationml/2006/main">
  <p:tag name="KSO_WM_SLIDE_ID" val="custom20202620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620"/>
  <p:tag name="KSO_WM_SLIDE_LAYOUT" val="a_l"/>
  <p:tag name="KSO_WM_SLIDE_LAYOUT_CNT" val="1_1"/>
</p:tagLst>
</file>

<file path=ppt/tags/tag275.xml><?xml version="1.0" encoding="utf-8"?>
<p:tagLst xmlns:p="http://schemas.openxmlformats.org/presentationml/2006/main">
  <p:tag name="KSO_WM_UNIT_ISCONTENTSTITLE" val="0"/>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620_7*e*1"/>
  <p:tag name="KSO_WM_TEMPLATE_CATEGORY" val="custom"/>
  <p:tag name="KSO_WM_TEMPLATE_INDEX" val="20202620"/>
  <p:tag name="KSO_WM_UNIT_LAYERLEVEL" val="1"/>
  <p:tag name="KSO_WM_TAG_VERSION" val="1.0"/>
  <p:tag name="KSO_WM_BEAUTIFY_FLAG" val="#wm#"/>
  <p:tag name="KSO_WM_UNIT_PRESET_TEXT" val="01"/>
</p:tagLst>
</file>

<file path=ppt/tags/tag27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620_7*a*1"/>
  <p:tag name="KSO_WM_TEMPLATE_CATEGORY" val="custom"/>
  <p:tag name="KSO_WM_TEMPLATE_INDEX" val="20202620"/>
  <p:tag name="KSO_WM_UNIT_LAYERLEVEL" val="1"/>
  <p:tag name="KSO_WM_TAG_VERSION" val="1.0"/>
  <p:tag name="KSO_WM_BEAUTIFY_FLAG" val="#wm#"/>
  <p:tag name="KSO_WM_UNIT_PRESET_TEXT" val="单击此处添加标题"/>
</p:tagLst>
</file>

<file path=ppt/tags/tag277.xml><?xml version="1.0" encoding="utf-8"?>
<p:tagLst xmlns:p="http://schemas.openxmlformats.org/presentationml/2006/main">
  <p:tag name="KSO_WM_SLIDE_ID" val="custom2020262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620"/>
  <p:tag name="KSO_WM_SLIDE_LAYOUT" val="a_b_e"/>
  <p:tag name="KSO_WM_SLIDE_LAYOUT_CNT" val="1_1_1"/>
</p:tagLst>
</file>

<file path=ppt/tags/tag278.xml><?xml version="1.0" encoding="utf-8"?>
<p:tagLst xmlns:p="http://schemas.openxmlformats.org/presentationml/2006/main">
  <p:tag name="KSO_WM_BEAUTIFY_FLAG" val="#wm#"/>
  <p:tag name="KSO_WM_TEMPLATE_CATEGORY" val="custom"/>
  <p:tag name="KSO_WM_TEMPLATE_INDEX" val="20202620"/>
</p:tagLst>
</file>

<file path=ppt/tags/tag279.xml><?xml version="1.0" encoding="utf-8"?>
<p:tagLst xmlns:p="http://schemas.openxmlformats.org/presentationml/2006/main">
  <p:tag name="KSO_WM_BEAUTIFY_FLAG" val="#wm#"/>
  <p:tag name="KSO_WM_TEMPLATE_CATEGORY" val="custom"/>
  <p:tag name="KSO_WM_TEMPLATE_INDEX" val="2020262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20202620"/>
</p:tagLst>
</file>

<file path=ppt/tags/tag281.xml><?xml version="1.0" encoding="utf-8"?>
<p:tagLst xmlns:p="http://schemas.openxmlformats.org/presentationml/2006/main">
  <p:tag name="KSO_WM_BEAUTIFY_FLAG" val="#wm#"/>
  <p:tag name="KSO_WM_TEMPLATE_CATEGORY" val="custom"/>
  <p:tag name="KSO_WM_TEMPLATE_INDEX" val="20202620"/>
</p:tagLst>
</file>

<file path=ppt/tags/tag282.xml><?xml version="1.0" encoding="utf-8"?>
<p:tagLst xmlns:p="http://schemas.openxmlformats.org/presentationml/2006/main">
  <p:tag name="KSO_WM_BEAUTIFY_FLAG" val="#wm#"/>
  <p:tag name="KSO_WM_TEMPLATE_CATEGORY" val="custom"/>
  <p:tag name="KSO_WM_TEMPLATE_INDEX" val="20202620"/>
</p:tagLst>
</file>

<file path=ppt/tags/tag283.xml><?xml version="1.0" encoding="utf-8"?>
<p:tagLst xmlns:p="http://schemas.openxmlformats.org/presentationml/2006/main">
  <p:tag name="KSO_WM_BEAUTIFY_FLAG" val="#wm#"/>
  <p:tag name="KSO_WM_TEMPLATE_CATEGORY" val="custom"/>
  <p:tag name="KSO_WM_TEMPLATE_INDEX" val="20202620"/>
</p:tagLst>
</file>

<file path=ppt/tags/tag284.xml><?xml version="1.0" encoding="utf-8"?>
<p:tagLst xmlns:p="http://schemas.openxmlformats.org/presentationml/2006/main">
  <p:tag name="KSO_WM_BEAUTIFY_FLAG" val="#wm#"/>
  <p:tag name="KSO_WM_TEMPLATE_CATEGORY" val="custom"/>
  <p:tag name="KSO_WM_TEMPLATE_INDEX" val="20202620"/>
</p:tagLst>
</file>

<file path=ppt/tags/tag285.xml><?xml version="1.0" encoding="utf-8"?>
<p:tagLst xmlns:p="http://schemas.openxmlformats.org/presentationml/2006/main">
  <p:tag name="KSO_WM_BEAUTIFY_FLAG" val="#wm#"/>
  <p:tag name="KSO_WM_TEMPLATE_CATEGORY" val="custom"/>
  <p:tag name="KSO_WM_TEMPLATE_INDEX" val="20202620"/>
</p:tagLst>
</file>

<file path=ppt/tags/tag286.xml><?xml version="1.0" encoding="utf-8"?>
<p:tagLst xmlns:p="http://schemas.openxmlformats.org/presentationml/2006/main">
  <p:tag name="KSO_WM_BEAUTIFY_FLAG" val="#wm#"/>
  <p:tag name="KSO_WM_TEMPLATE_CATEGORY" val="custom"/>
  <p:tag name="KSO_WM_TEMPLATE_INDEX" val="20202620"/>
</p:tagLst>
</file>

<file path=ppt/tags/tag287.xml><?xml version="1.0" encoding="utf-8"?>
<p:tagLst xmlns:p="http://schemas.openxmlformats.org/presentationml/2006/main">
  <p:tag name="KSO_WM_BEAUTIFY_FLAG" val="#wm#"/>
  <p:tag name="KSO_WM_TEMPLATE_CATEGORY" val="custom"/>
  <p:tag name="KSO_WM_TEMPLATE_INDEX" val="20202620"/>
</p:tagLst>
</file>

<file path=ppt/tags/tag288.xml><?xml version="1.0" encoding="utf-8"?>
<p:tagLst xmlns:p="http://schemas.openxmlformats.org/presentationml/2006/main">
  <p:tag name="KSO_WM_BEAUTIFY_FLAG" val="#wm#"/>
  <p:tag name="KSO_WM_TEMPLATE_CATEGORY" val="custom"/>
  <p:tag name="KSO_WM_TEMPLATE_INDEX" val="20202620"/>
</p:tagLst>
</file>

<file path=ppt/tags/tag289.xml><?xml version="1.0" encoding="utf-8"?>
<p:tagLst xmlns:p="http://schemas.openxmlformats.org/presentationml/2006/main">
  <p:tag name="KSO_WM_BEAUTIFY_FLAG" val="#wm#"/>
  <p:tag name="KSO_WM_TEMPLATE_CATEGORY" val="custom"/>
  <p:tag name="KSO_WM_TEMPLATE_INDEX" val="2020262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TEMPLATE_CATEGORY" val="custom"/>
  <p:tag name="KSO_WM_TEMPLATE_INDEX" val="20202620"/>
</p:tagLst>
</file>

<file path=ppt/tags/tag291.xml><?xml version="1.0" encoding="utf-8"?>
<p:tagLst xmlns:p="http://schemas.openxmlformats.org/presentationml/2006/main">
  <p:tag name="KSO_WM_BEAUTIFY_FLAG" val="#wm#"/>
  <p:tag name="KSO_WM_TEMPLATE_CATEGORY" val="custom"/>
  <p:tag name="KSO_WM_TEMPLATE_INDEX" val="20202620"/>
</p:tagLst>
</file>

<file path=ppt/tags/tag292.xml><?xml version="1.0" encoding="utf-8"?>
<p:tagLst xmlns:p="http://schemas.openxmlformats.org/presentationml/2006/main">
  <p:tag name="KSO_WM_BEAUTIFY_FLAG" val="#wm#"/>
  <p:tag name="KSO_WM_TEMPLATE_CATEGORY" val="custom"/>
  <p:tag name="KSO_WM_TEMPLATE_INDEX" val="20202620"/>
</p:tagLst>
</file>

<file path=ppt/tags/tag293.xml><?xml version="1.0" encoding="utf-8"?>
<p:tagLst xmlns:p="http://schemas.openxmlformats.org/presentationml/2006/main">
  <p:tag name="KSO_WM_UNIT_ISCONTENTSTITLE" val="0"/>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620_7*e*1"/>
  <p:tag name="KSO_WM_TEMPLATE_CATEGORY" val="custom"/>
  <p:tag name="KSO_WM_TEMPLATE_INDEX" val="20202620"/>
  <p:tag name="KSO_WM_UNIT_LAYERLEVEL" val="1"/>
  <p:tag name="KSO_WM_TAG_VERSION" val="1.0"/>
  <p:tag name="KSO_WM_BEAUTIFY_FLAG" val="#wm#"/>
  <p:tag name="KSO_WM_UNIT_PRESET_TEXT" val="01"/>
</p:tagLst>
</file>

<file path=ppt/tags/tag29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620_7*a*1"/>
  <p:tag name="KSO_WM_TEMPLATE_CATEGORY" val="custom"/>
  <p:tag name="KSO_WM_TEMPLATE_INDEX" val="20202620"/>
  <p:tag name="KSO_WM_UNIT_LAYERLEVEL" val="1"/>
  <p:tag name="KSO_WM_TAG_VERSION" val="1.0"/>
  <p:tag name="KSO_WM_BEAUTIFY_FLAG" val="#wm#"/>
  <p:tag name="KSO_WM_UNIT_PRESET_TEXT" val="单击此处添加标题"/>
</p:tagLst>
</file>

<file path=ppt/tags/tag295.xml><?xml version="1.0" encoding="utf-8"?>
<p:tagLst xmlns:p="http://schemas.openxmlformats.org/presentationml/2006/main">
  <p:tag name="KSO_WM_SLIDE_ID" val="custom2020262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620"/>
  <p:tag name="KSO_WM_SLIDE_LAYOUT" val="a_b_e"/>
  <p:tag name="KSO_WM_SLIDE_LAYOUT_CNT" val="1_1_1"/>
</p:tagLst>
</file>

<file path=ppt/tags/tag296.xml><?xml version="1.0" encoding="utf-8"?>
<p:tagLst xmlns:p="http://schemas.openxmlformats.org/presentationml/2006/main">
  <p:tag name="KSO_WM_BEAUTIFY_FLAG" val="#wm#"/>
  <p:tag name="KSO_WM_TEMPLATE_CATEGORY" val="custom"/>
  <p:tag name="KSO_WM_TEMPLATE_INDEX" val="20202620"/>
</p:tagLst>
</file>

<file path=ppt/tags/tag297.xml><?xml version="1.0" encoding="utf-8"?>
<p:tagLst xmlns:p="http://schemas.openxmlformats.org/presentationml/2006/main">
  <p:tag name="KSO_WM_BEAUTIFY_FLAG" val="#wm#"/>
  <p:tag name="KSO_WM_TEMPLATE_CATEGORY" val="custom"/>
  <p:tag name="KSO_WM_TEMPLATE_INDEX" val="20202620"/>
</p:tagLst>
</file>

<file path=ppt/tags/tag298.xml><?xml version="1.0" encoding="utf-8"?>
<p:tagLst xmlns:p="http://schemas.openxmlformats.org/presentationml/2006/main">
  <p:tag name="KSO_WM_BEAUTIFY_FLAG" val="#wm#"/>
  <p:tag name="KSO_WM_TEMPLATE_CATEGORY" val="custom"/>
  <p:tag name="KSO_WM_TEMPLATE_INDEX" val="20202620"/>
</p:tagLst>
</file>

<file path=ppt/tags/tag299.xml><?xml version="1.0" encoding="utf-8"?>
<p:tagLst xmlns:p="http://schemas.openxmlformats.org/presentationml/2006/main">
  <p:tag name="KSO_WM_BEAUTIFY_FLAG" val="#wm#"/>
  <p:tag name="KSO_WM_TEMPLATE_CATEGORY" val="custom"/>
  <p:tag name="KSO_WM_TEMPLATE_INDEX" val="2020262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02620"/>
</p:tagLst>
</file>

<file path=ppt/tags/tag301.xml><?xml version="1.0" encoding="utf-8"?>
<p:tagLst xmlns:p="http://schemas.openxmlformats.org/presentationml/2006/main">
  <p:tag name="KSO_WM_BEAUTIFY_FLAG" val="#wm#"/>
  <p:tag name="KSO_WM_TEMPLATE_CATEGORY" val="custom"/>
  <p:tag name="KSO_WM_TEMPLATE_INDEX" val="20202620"/>
</p:tagLst>
</file>

<file path=ppt/tags/tag302.xml><?xml version="1.0" encoding="utf-8"?>
<p:tagLst xmlns:p="http://schemas.openxmlformats.org/presentationml/2006/main">
  <p:tag name="KSO_WM_BEAUTIFY_FLAG" val="#wm#"/>
  <p:tag name="KSO_WM_TEMPLATE_CATEGORY" val="custom"/>
  <p:tag name="KSO_WM_TEMPLATE_INDEX" val="20202620"/>
</p:tagLst>
</file>

<file path=ppt/tags/tag303.xml><?xml version="1.0" encoding="utf-8"?>
<p:tagLst xmlns:p="http://schemas.openxmlformats.org/presentationml/2006/main">
  <p:tag name="KSO_WM_BEAUTIFY_FLAG" val="#wm#"/>
  <p:tag name="KSO_WM_TEMPLATE_CATEGORY" val="custom"/>
  <p:tag name="KSO_WM_TEMPLATE_INDEX" val="20202620"/>
</p:tagLst>
</file>

<file path=ppt/tags/tag304.xml><?xml version="1.0" encoding="utf-8"?>
<p:tagLst xmlns:p="http://schemas.openxmlformats.org/presentationml/2006/main">
  <p:tag name="KSO_WM_UNIT_ISCONTENTSTITLE" val="0"/>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620_7*e*1"/>
  <p:tag name="KSO_WM_TEMPLATE_CATEGORY" val="custom"/>
  <p:tag name="KSO_WM_TEMPLATE_INDEX" val="20202620"/>
  <p:tag name="KSO_WM_UNIT_LAYERLEVEL" val="1"/>
  <p:tag name="KSO_WM_TAG_VERSION" val="1.0"/>
  <p:tag name="KSO_WM_BEAUTIFY_FLAG" val="#wm#"/>
  <p:tag name="KSO_WM_UNIT_PRESET_TEXT" val="01"/>
</p:tagLst>
</file>

<file path=ppt/tags/tag30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620_7*a*1"/>
  <p:tag name="KSO_WM_TEMPLATE_CATEGORY" val="custom"/>
  <p:tag name="KSO_WM_TEMPLATE_INDEX" val="20202620"/>
  <p:tag name="KSO_WM_UNIT_LAYERLEVEL" val="1"/>
  <p:tag name="KSO_WM_TAG_VERSION" val="1.0"/>
  <p:tag name="KSO_WM_BEAUTIFY_FLAG" val="#wm#"/>
  <p:tag name="KSO_WM_UNIT_PRESET_TEXT" val="单击此处添加标题"/>
</p:tagLst>
</file>

<file path=ppt/tags/tag306.xml><?xml version="1.0" encoding="utf-8"?>
<p:tagLst xmlns:p="http://schemas.openxmlformats.org/presentationml/2006/main">
  <p:tag name="KSO_WM_SLIDE_ID" val="custom2020262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620"/>
  <p:tag name="KSO_WM_SLIDE_LAYOUT" val="a_b_e"/>
  <p:tag name="KSO_WM_SLIDE_LAYOUT_CNT" val="1_1_1"/>
</p:tagLst>
</file>

<file path=ppt/tags/tag307.xml><?xml version="1.0" encoding="utf-8"?>
<p:tagLst xmlns:p="http://schemas.openxmlformats.org/presentationml/2006/main">
  <p:tag name="KSO_WM_BEAUTIFY_FLAG" val="#wm#"/>
  <p:tag name="KSO_WM_TEMPLATE_CATEGORY" val="custom"/>
  <p:tag name="KSO_WM_TEMPLATE_INDEX" val="20202620"/>
</p:tagLst>
</file>

<file path=ppt/tags/tag30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620_7*a*1"/>
  <p:tag name="KSO_WM_TEMPLATE_CATEGORY" val="custom"/>
  <p:tag name="KSO_WM_TEMPLATE_INDEX" val="20202620"/>
  <p:tag name="KSO_WM_UNIT_LAYERLEVEL" val="1"/>
  <p:tag name="KSO_WM_TAG_VERSION" val="1.0"/>
  <p:tag name="KSO_WM_BEAUTIFY_FLAG" val="#wm#"/>
  <p:tag name="KSO_WM_UNIT_PRESET_TEXT" val="单击此处添加标题"/>
</p:tagLst>
</file>

<file path=ppt/tags/tag309.xml><?xml version="1.0" encoding="utf-8"?>
<p:tagLst xmlns:p="http://schemas.openxmlformats.org/presentationml/2006/main">
  <p:tag name="KSO_WM_SLIDE_ID" val="custom2020262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620"/>
  <p:tag name="KSO_WM_SLIDE_LAYOUT" val="a_b_e"/>
  <p:tag name="KSO_WM_SLIDE_LAYOUT_CNT" val="1_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COMMONDATA" val="eyJoZGlkIjoiN2RiODA4NDk0MWFiMjMxMzBhYzdkY2Y2YWRlNWE3MDcifQ=="/>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ppt/theme/themeOverride2.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ppt/theme/themeOverride3.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ppt/theme/themeOverride4.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2846</Words>
  <Application>WPS 演示</Application>
  <PresentationFormat>宽屏</PresentationFormat>
  <Paragraphs>172</Paragraphs>
  <Slides>32</Slides>
  <Notes>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32</vt:i4>
      </vt:variant>
    </vt:vector>
  </HeadingPairs>
  <TitlesOfParts>
    <vt:vector size="46" baseType="lpstr">
      <vt:lpstr>Arial</vt:lpstr>
      <vt:lpstr>宋体</vt:lpstr>
      <vt:lpstr>Wingdings</vt:lpstr>
      <vt:lpstr>微软雅黑</vt:lpstr>
      <vt:lpstr>汉仪旗黑-85S</vt:lpstr>
      <vt:lpstr>黑体</vt:lpstr>
      <vt:lpstr>楷体_GB2312</vt:lpstr>
      <vt:lpstr>新宋体</vt:lpstr>
      <vt:lpstr>Arial Unicode MS</vt:lpstr>
      <vt:lpstr>Calibri</vt:lpstr>
      <vt:lpstr>微软雅黑 Light</vt:lpstr>
      <vt:lpstr>楷体</vt:lpstr>
      <vt:lpstr>WPS</vt:lpstr>
      <vt:lpstr>1_Office 主题​​</vt:lpstr>
      <vt:lpstr>丁家桥校区物业年终报告</vt:lpstr>
      <vt:lpstr>PowerPoint 演示文稿</vt:lpstr>
      <vt:lpstr>PowerPoint 演示文稿</vt:lpstr>
      <vt:lpstr>PowerPoint 演示文稿</vt:lpstr>
      <vt:lpstr>日常工作</vt:lpstr>
      <vt:lpstr>日常工作</vt:lpstr>
      <vt:lpstr>日常工作</vt:lpstr>
      <vt:lpstr>日常工作</vt:lpstr>
      <vt:lpstr>日常工作</vt:lpstr>
      <vt:lpstr>PowerPoint 演示文稿</vt:lpstr>
      <vt:lpstr>日常工作</vt:lpstr>
      <vt:lpstr>日常工作</vt:lpstr>
      <vt:lpstr>日常工作</vt:lpstr>
      <vt:lpstr>日常工作</vt:lpstr>
      <vt:lpstr>日常工作</vt:lpstr>
      <vt:lpstr>日常工作</vt:lpstr>
      <vt:lpstr>日常工作</vt:lpstr>
      <vt:lpstr>日常工作</vt:lpstr>
      <vt:lpstr>日常工作</vt:lpstr>
      <vt:lpstr>日常工作</vt:lpstr>
      <vt:lpstr>特色创新举措</vt:lpstr>
      <vt:lpstr>特色创新工作</vt:lpstr>
      <vt:lpstr>特色创新工作</vt:lpstr>
      <vt:lpstr>特色创新工作</vt:lpstr>
      <vt:lpstr>特色创新工作</vt:lpstr>
      <vt:lpstr>特色创新工作</vt:lpstr>
      <vt:lpstr>特色创新举措</vt:lpstr>
      <vt:lpstr>特色创新举措</vt:lpstr>
      <vt:lpstr>特色创新举措</vt:lpstr>
      <vt:lpstr>不足之处及改善措施</vt:lpstr>
      <vt:lpstr>不足及整改措施</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丁家桥校区物业年终报告</dc:title>
  <dc:creator/>
  <cp:lastModifiedBy>WPS_1654239823</cp:lastModifiedBy>
  <cp:revision>25</cp:revision>
  <dcterms:created xsi:type="dcterms:W3CDTF">2023-08-09T12:44:00Z</dcterms:created>
  <dcterms:modified xsi:type="dcterms:W3CDTF">2023-12-07T08:58:17Z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2052-12.1.0.15990</vt:lpwstr>
  </property>
</Properties>
</file>