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3"/>
  </p:notesMasterIdLst>
  <p:handoutMasterIdLst>
    <p:handoutMasterId r:id="rId44"/>
  </p:handoutMasterIdLst>
  <p:sldIdLst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 userDrawn="1">
          <p15:clr>
            <a:srgbClr val="A4A3A4"/>
          </p15:clr>
        </p15:guide>
        <p15:guide id="2" pos="28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02"/>
      </p:cViewPr>
      <p:guideLst>
        <p:guide orient="horz" pos="1626"/>
        <p:guide pos="2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2023/12/8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/>
        </p:nvSpPr>
        <p:spPr>
          <a:xfrm rot="5400000">
            <a:off x="3486424" y="-514076"/>
            <a:ext cx="2171153" cy="9144000"/>
          </a:xfrm>
          <a:custGeom>
            <a:avLst/>
            <a:gdLst>
              <a:gd name="connsiteX0" fmla="*/ 0 w 2171153"/>
              <a:gd name="connsiteY0" fmla="*/ 9144000 h 9144000"/>
              <a:gd name="connsiteX1" fmla="*/ 2146 w 2171153"/>
              <a:gd name="connsiteY1" fmla="*/ 9140695 h 9144000"/>
              <a:gd name="connsiteX2" fmla="*/ 1348011 w 2171153"/>
              <a:gd name="connsiteY2" fmla="*/ 4430486 h 9144000"/>
              <a:gd name="connsiteX3" fmla="*/ 323816 w 2171153"/>
              <a:gd name="connsiteY3" fmla="*/ 279753 h 9144000"/>
              <a:gd name="connsiteX4" fmla="*/ 169646 w 2171153"/>
              <a:gd name="connsiteY4" fmla="*/ 0 h 9144000"/>
              <a:gd name="connsiteX5" fmla="*/ 2171153 w 2171153"/>
              <a:gd name="connsiteY5" fmla="*/ 0 h 9144000"/>
              <a:gd name="connsiteX6" fmla="*/ 2171153 w 2171153"/>
              <a:gd name="connsiteY6" fmla="*/ 9144000 h 9144000"/>
              <a:gd name="connsiteX7" fmla="*/ 1488817 w 2171153"/>
              <a:gd name="connsiteY7" fmla="*/ 9144000 h 9144000"/>
              <a:gd name="connsiteX8" fmla="*/ 1026998 w 2171153"/>
              <a:gd name="connsiteY8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153" h="9144000">
                <a:moveTo>
                  <a:pt x="0" y="9144000"/>
                </a:moveTo>
                <a:lnTo>
                  <a:pt x="2146" y="9140695"/>
                </a:lnTo>
                <a:cubicBezTo>
                  <a:pt x="855119" y="7774286"/>
                  <a:pt x="1348011" y="6159948"/>
                  <a:pt x="1348011" y="4430486"/>
                </a:cubicBezTo>
                <a:cubicBezTo>
                  <a:pt x="1348011" y="2931621"/>
                  <a:pt x="977795" y="1519227"/>
                  <a:pt x="323816" y="279753"/>
                </a:cubicBezTo>
                <a:lnTo>
                  <a:pt x="169646" y="0"/>
                </a:lnTo>
                <a:lnTo>
                  <a:pt x="2171153" y="0"/>
                </a:lnTo>
                <a:lnTo>
                  <a:pt x="2171153" y="9144000"/>
                </a:lnTo>
                <a:lnTo>
                  <a:pt x="1488817" y="9144000"/>
                </a:lnTo>
                <a:lnTo>
                  <a:pt x="1026998" y="9144000"/>
                </a:lnTo>
                <a:close/>
              </a:path>
            </a:pathLst>
          </a:custGeom>
          <a:gradFill flip="none" rotWithShape="1">
            <a:gsLst>
              <a:gs pos="36000">
                <a:srgbClr val="CF4332"/>
              </a:gs>
              <a:gs pos="100000">
                <a:srgbClr val="D2574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 rot="5400000">
            <a:off x="3525652" y="-418189"/>
            <a:ext cx="2092697" cy="9144000"/>
          </a:xfrm>
          <a:custGeom>
            <a:avLst/>
            <a:gdLst>
              <a:gd name="connsiteX0" fmla="*/ 0 w 2092697"/>
              <a:gd name="connsiteY0" fmla="*/ 0 h 9144000"/>
              <a:gd name="connsiteX1" fmla="*/ 2092697 w 2092697"/>
              <a:gd name="connsiteY1" fmla="*/ 0 h 9144000"/>
              <a:gd name="connsiteX2" fmla="*/ 2092697 w 2092697"/>
              <a:gd name="connsiteY2" fmla="*/ 9144000 h 9144000"/>
              <a:gd name="connsiteX3" fmla="*/ 13053 w 2092697"/>
              <a:gd name="connsiteY3" fmla="*/ 9144000 h 9144000"/>
              <a:gd name="connsiteX4" fmla="*/ 89445 w 2092697"/>
              <a:gd name="connsiteY4" fmla="*/ 9016547 h 9144000"/>
              <a:gd name="connsiteX5" fmla="*/ 1269555 w 2092697"/>
              <a:gd name="connsiteY5" fmla="*/ 4582886 h 9144000"/>
              <a:gd name="connsiteX6" fmla="*/ 89443 w 2092697"/>
              <a:gd name="connsiteY6" fmla="*/ 14923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697" h="9144000">
                <a:moveTo>
                  <a:pt x="0" y="0"/>
                </a:moveTo>
                <a:lnTo>
                  <a:pt x="2092697" y="0"/>
                </a:lnTo>
                <a:lnTo>
                  <a:pt x="2092697" y="9144000"/>
                </a:lnTo>
                <a:lnTo>
                  <a:pt x="13053" y="9144000"/>
                </a:lnTo>
                <a:lnTo>
                  <a:pt x="89445" y="9016547"/>
                </a:lnTo>
                <a:cubicBezTo>
                  <a:pt x="840191" y="7710930"/>
                  <a:pt x="1269555" y="6197051"/>
                  <a:pt x="1269555" y="4582886"/>
                </a:cubicBezTo>
                <a:cubicBezTo>
                  <a:pt x="1269555" y="2968724"/>
                  <a:pt x="840192" y="1454847"/>
                  <a:pt x="89443" y="149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cs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/>
        </p:nvSpPr>
        <p:spPr>
          <a:xfrm rot="5400000">
            <a:off x="3528914" y="-208099"/>
            <a:ext cx="2086173" cy="9144000"/>
          </a:xfrm>
          <a:custGeom>
            <a:avLst/>
            <a:gdLst>
              <a:gd name="connsiteX0" fmla="*/ 0 w 2086173"/>
              <a:gd name="connsiteY0" fmla="*/ 0 h 9144000"/>
              <a:gd name="connsiteX1" fmla="*/ 2086173 w 2086173"/>
              <a:gd name="connsiteY1" fmla="*/ 0 h 9144000"/>
              <a:gd name="connsiteX2" fmla="*/ 2086173 w 2086173"/>
              <a:gd name="connsiteY2" fmla="*/ 9144000 h 9144000"/>
              <a:gd name="connsiteX3" fmla="*/ 613877 w 2086173"/>
              <a:gd name="connsiteY3" fmla="*/ 9144000 h 9144000"/>
              <a:gd name="connsiteX4" fmla="*/ 5 w 2086173"/>
              <a:gd name="connsiteY4" fmla="*/ 9144000 h 9144000"/>
              <a:gd name="connsiteX5" fmla="*/ 82920 w 2086173"/>
              <a:gd name="connsiteY5" fmla="*/ 9005661 h 9144000"/>
              <a:gd name="connsiteX6" fmla="*/ 1263031 w 2086173"/>
              <a:gd name="connsiteY6" fmla="*/ 4572000 h 9144000"/>
              <a:gd name="connsiteX7" fmla="*/ 82919 w 2086173"/>
              <a:gd name="connsiteY7" fmla="*/ 138344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173" h="9144000">
                <a:moveTo>
                  <a:pt x="0" y="0"/>
                </a:moveTo>
                <a:lnTo>
                  <a:pt x="2086173" y="0"/>
                </a:lnTo>
                <a:lnTo>
                  <a:pt x="2086173" y="9144000"/>
                </a:lnTo>
                <a:lnTo>
                  <a:pt x="613877" y="9144000"/>
                </a:lnTo>
                <a:lnTo>
                  <a:pt x="5" y="9144000"/>
                </a:lnTo>
                <a:lnTo>
                  <a:pt x="82920" y="9005661"/>
                </a:lnTo>
                <a:cubicBezTo>
                  <a:pt x="833667" y="7700044"/>
                  <a:pt x="1263031" y="6186165"/>
                  <a:pt x="1263031" y="4572000"/>
                </a:cubicBezTo>
                <a:cubicBezTo>
                  <a:pt x="1263031" y="2957838"/>
                  <a:pt x="833668" y="1443961"/>
                  <a:pt x="82919" y="138344"/>
                </a:cubicBezTo>
                <a:close/>
              </a:path>
            </a:pathLst>
          </a:custGeom>
          <a:gradFill flip="none" rotWithShape="1">
            <a:gsLst>
              <a:gs pos="36000">
                <a:srgbClr val="CF4332"/>
              </a:gs>
              <a:gs pos="100000">
                <a:srgbClr val="D2574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: 空心 1"/>
          <p:cNvSpPr/>
          <p:nvPr userDrawn="1"/>
        </p:nvSpPr>
        <p:spPr>
          <a:xfrm>
            <a:off x="492593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3" name="圆: 空心 2"/>
          <p:cNvSpPr/>
          <p:nvPr userDrawn="1"/>
        </p:nvSpPr>
        <p:spPr>
          <a:xfrm>
            <a:off x="3483131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4" name="圆: 空心 3"/>
          <p:cNvSpPr/>
          <p:nvPr userDrawn="1"/>
        </p:nvSpPr>
        <p:spPr>
          <a:xfrm>
            <a:off x="6473669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0"/>
          </p:nvPr>
        </p:nvSpPr>
        <p:spPr>
          <a:xfrm>
            <a:off x="355600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277016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67555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949569"/>
            <a:ext cx="9144000" cy="175846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4407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249562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024716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: 空心 1"/>
          <p:cNvSpPr/>
          <p:nvPr userDrawn="1"/>
        </p:nvSpPr>
        <p:spPr>
          <a:xfrm>
            <a:off x="492593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3" name="圆: 空心 2"/>
          <p:cNvSpPr/>
          <p:nvPr userDrawn="1"/>
        </p:nvSpPr>
        <p:spPr>
          <a:xfrm>
            <a:off x="3483131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4" name="圆: 空心 3"/>
          <p:cNvSpPr/>
          <p:nvPr userDrawn="1"/>
        </p:nvSpPr>
        <p:spPr>
          <a:xfrm>
            <a:off x="6473669" y="1245120"/>
            <a:ext cx="2177738" cy="2177738"/>
          </a:xfrm>
          <a:prstGeom prst="donut">
            <a:avLst>
              <a:gd name="adj" fmla="val 22445"/>
            </a:avLst>
          </a:prstGeom>
          <a:gradFill flip="none" rotWithShape="1">
            <a:gsLst>
              <a:gs pos="36000">
                <a:srgbClr val="CF4332"/>
              </a:gs>
              <a:gs pos="100000">
                <a:srgbClr val="D2574A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0"/>
          </p:nvPr>
        </p:nvSpPr>
        <p:spPr>
          <a:xfrm>
            <a:off x="355600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277016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67555" y="1539611"/>
            <a:ext cx="2589967" cy="1466095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949569"/>
            <a:ext cx="9144000" cy="175846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4407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249562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024716" y="1269789"/>
            <a:ext cx="2644876" cy="1497177"/>
          </a:xfrm>
          <a:prstGeom prst="roundRect">
            <a:avLst>
              <a:gd name="adj" fmla="val 8130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/>
        </p:nvSpPr>
        <p:spPr>
          <a:xfrm rot="5400000">
            <a:off x="3486424" y="-514076"/>
            <a:ext cx="2171153" cy="9144000"/>
          </a:xfrm>
          <a:custGeom>
            <a:avLst/>
            <a:gdLst>
              <a:gd name="connsiteX0" fmla="*/ 0 w 2171153"/>
              <a:gd name="connsiteY0" fmla="*/ 9144000 h 9144000"/>
              <a:gd name="connsiteX1" fmla="*/ 2146 w 2171153"/>
              <a:gd name="connsiteY1" fmla="*/ 9140695 h 9144000"/>
              <a:gd name="connsiteX2" fmla="*/ 1348011 w 2171153"/>
              <a:gd name="connsiteY2" fmla="*/ 4430486 h 9144000"/>
              <a:gd name="connsiteX3" fmla="*/ 323816 w 2171153"/>
              <a:gd name="connsiteY3" fmla="*/ 279753 h 9144000"/>
              <a:gd name="connsiteX4" fmla="*/ 169646 w 2171153"/>
              <a:gd name="connsiteY4" fmla="*/ 0 h 9144000"/>
              <a:gd name="connsiteX5" fmla="*/ 2171153 w 2171153"/>
              <a:gd name="connsiteY5" fmla="*/ 0 h 9144000"/>
              <a:gd name="connsiteX6" fmla="*/ 2171153 w 2171153"/>
              <a:gd name="connsiteY6" fmla="*/ 9144000 h 9144000"/>
              <a:gd name="connsiteX7" fmla="*/ 1488817 w 2171153"/>
              <a:gd name="connsiteY7" fmla="*/ 9144000 h 9144000"/>
              <a:gd name="connsiteX8" fmla="*/ 1026998 w 2171153"/>
              <a:gd name="connsiteY8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153" h="9144000">
                <a:moveTo>
                  <a:pt x="0" y="9144000"/>
                </a:moveTo>
                <a:lnTo>
                  <a:pt x="2146" y="9140695"/>
                </a:lnTo>
                <a:cubicBezTo>
                  <a:pt x="855119" y="7774286"/>
                  <a:pt x="1348011" y="6159948"/>
                  <a:pt x="1348011" y="4430486"/>
                </a:cubicBezTo>
                <a:cubicBezTo>
                  <a:pt x="1348011" y="2931621"/>
                  <a:pt x="977795" y="1519227"/>
                  <a:pt x="323816" y="279753"/>
                </a:cubicBezTo>
                <a:lnTo>
                  <a:pt x="169646" y="0"/>
                </a:lnTo>
                <a:lnTo>
                  <a:pt x="2171153" y="0"/>
                </a:lnTo>
                <a:lnTo>
                  <a:pt x="2171153" y="9144000"/>
                </a:lnTo>
                <a:lnTo>
                  <a:pt x="1488817" y="9144000"/>
                </a:lnTo>
                <a:lnTo>
                  <a:pt x="1026998" y="9144000"/>
                </a:lnTo>
                <a:close/>
              </a:path>
            </a:pathLst>
          </a:custGeom>
          <a:gradFill flip="none" rotWithShape="1">
            <a:gsLst>
              <a:gs pos="36000">
                <a:srgbClr val="CF4332"/>
              </a:gs>
              <a:gs pos="100000">
                <a:srgbClr val="D2574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 rot="5400000">
            <a:off x="3525652" y="-418189"/>
            <a:ext cx="2092697" cy="9144000"/>
          </a:xfrm>
          <a:custGeom>
            <a:avLst/>
            <a:gdLst>
              <a:gd name="connsiteX0" fmla="*/ 0 w 2092697"/>
              <a:gd name="connsiteY0" fmla="*/ 0 h 9144000"/>
              <a:gd name="connsiteX1" fmla="*/ 2092697 w 2092697"/>
              <a:gd name="connsiteY1" fmla="*/ 0 h 9144000"/>
              <a:gd name="connsiteX2" fmla="*/ 2092697 w 2092697"/>
              <a:gd name="connsiteY2" fmla="*/ 9144000 h 9144000"/>
              <a:gd name="connsiteX3" fmla="*/ 13053 w 2092697"/>
              <a:gd name="connsiteY3" fmla="*/ 9144000 h 9144000"/>
              <a:gd name="connsiteX4" fmla="*/ 89445 w 2092697"/>
              <a:gd name="connsiteY4" fmla="*/ 9016547 h 9144000"/>
              <a:gd name="connsiteX5" fmla="*/ 1269555 w 2092697"/>
              <a:gd name="connsiteY5" fmla="*/ 4582886 h 9144000"/>
              <a:gd name="connsiteX6" fmla="*/ 89443 w 2092697"/>
              <a:gd name="connsiteY6" fmla="*/ 14923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697" h="9144000">
                <a:moveTo>
                  <a:pt x="0" y="0"/>
                </a:moveTo>
                <a:lnTo>
                  <a:pt x="2092697" y="0"/>
                </a:lnTo>
                <a:lnTo>
                  <a:pt x="2092697" y="9144000"/>
                </a:lnTo>
                <a:lnTo>
                  <a:pt x="13053" y="9144000"/>
                </a:lnTo>
                <a:lnTo>
                  <a:pt x="89445" y="9016547"/>
                </a:lnTo>
                <a:cubicBezTo>
                  <a:pt x="840191" y="7710930"/>
                  <a:pt x="1269555" y="6197051"/>
                  <a:pt x="1269555" y="4582886"/>
                </a:cubicBezTo>
                <a:cubicBezTo>
                  <a:pt x="1269555" y="2968724"/>
                  <a:pt x="840192" y="1454847"/>
                  <a:pt x="89443" y="149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/>
        </p:nvSpPr>
        <p:spPr>
          <a:xfrm rot="5400000">
            <a:off x="3528914" y="-208099"/>
            <a:ext cx="2086173" cy="9144000"/>
          </a:xfrm>
          <a:custGeom>
            <a:avLst/>
            <a:gdLst>
              <a:gd name="connsiteX0" fmla="*/ 0 w 2086173"/>
              <a:gd name="connsiteY0" fmla="*/ 0 h 9144000"/>
              <a:gd name="connsiteX1" fmla="*/ 2086173 w 2086173"/>
              <a:gd name="connsiteY1" fmla="*/ 0 h 9144000"/>
              <a:gd name="connsiteX2" fmla="*/ 2086173 w 2086173"/>
              <a:gd name="connsiteY2" fmla="*/ 9144000 h 9144000"/>
              <a:gd name="connsiteX3" fmla="*/ 613877 w 2086173"/>
              <a:gd name="connsiteY3" fmla="*/ 9144000 h 9144000"/>
              <a:gd name="connsiteX4" fmla="*/ 5 w 2086173"/>
              <a:gd name="connsiteY4" fmla="*/ 9144000 h 9144000"/>
              <a:gd name="connsiteX5" fmla="*/ 82920 w 2086173"/>
              <a:gd name="connsiteY5" fmla="*/ 9005661 h 9144000"/>
              <a:gd name="connsiteX6" fmla="*/ 1263031 w 2086173"/>
              <a:gd name="connsiteY6" fmla="*/ 4572000 h 9144000"/>
              <a:gd name="connsiteX7" fmla="*/ 82919 w 2086173"/>
              <a:gd name="connsiteY7" fmla="*/ 138344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173" h="9144000">
                <a:moveTo>
                  <a:pt x="0" y="0"/>
                </a:moveTo>
                <a:lnTo>
                  <a:pt x="2086173" y="0"/>
                </a:lnTo>
                <a:lnTo>
                  <a:pt x="2086173" y="9144000"/>
                </a:lnTo>
                <a:lnTo>
                  <a:pt x="613877" y="9144000"/>
                </a:lnTo>
                <a:lnTo>
                  <a:pt x="5" y="9144000"/>
                </a:lnTo>
                <a:lnTo>
                  <a:pt x="82920" y="9005661"/>
                </a:lnTo>
                <a:cubicBezTo>
                  <a:pt x="833667" y="7700044"/>
                  <a:pt x="1263031" y="6186165"/>
                  <a:pt x="1263031" y="4572000"/>
                </a:cubicBezTo>
                <a:cubicBezTo>
                  <a:pt x="1263031" y="2957838"/>
                  <a:pt x="833668" y="1443961"/>
                  <a:pt x="82919" y="138344"/>
                </a:cubicBezTo>
                <a:close/>
              </a:path>
            </a:pathLst>
          </a:custGeom>
          <a:gradFill flip="none" rotWithShape="1">
            <a:gsLst>
              <a:gs pos="36000">
                <a:srgbClr val="CF4332"/>
              </a:gs>
              <a:gs pos="100000">
                <a:srgbClr val="D2574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CD4535"/>
            </a:gs>
            <a:gs pos="100000">
              <a:srgbClr val="D939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9FD2595-A949-43B4-8CB6-38946B7E816C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6583F44A-A897-42F9-9EB8-82D020BD4E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9FD2595-A949-43B4-8CB6-38946B7E816C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6583F44A-A897-42F9-9EB8-82D020BD4E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7.jpeg"/><Relationship Id="rId5" Type="http://schemas.openxmlformats.org/officeDocument/2006/relationships/tags" Target="../tags/tag41.xml"/><Relationship Id="rId10" Type="http://schemas.openxmlformats.org/officeDocument/2006/relationships/image" Target="../media/image26.jpeg"/><Relationship Id="rId4" Type="http://schemas.openxmlformats.org/officeDocument/2006/relationships/tags" Target="../tags/tag40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45.xml"/><Relationship Id="rId7" Type="http://schemas.openxmlformats.org/officeDocument/2006/relationships/image" Target="../media/image30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4.jpeg"/><Relationship Id="rId5" Type="http://schemas.openxmlformats.org/officeDocument/2006/relationships/tags" Target="../tags/tag47.xml"/><Relationship Id="rId10" Type="http://schemas.openxmlformats.org/officeDocument/2006/relationships/image" Target="../media/image33.jpeg"/><Relationship Id="rId4" Type="http://schemas.openxmlformats.org/officeDocument/2006/relationships/tags" Target="../tags/tag46.xm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7.jpe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6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5.jpeg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1.jpe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9.jpeg"/><Relationship Id="rId5" Type="http://schemas.openxmlformats.org/officeDocument/2006/relationships/tags" Target="../tags/tag61.xml"/><Relationship Id="rId15" Type="http://schemas.openxmlformats.org/officeDocument/2006/relationships/image" Target="../media/image43.jpeg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7.jpe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6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45.jpeg"/><Relationship Id="rId5" Type="http://schemas.openxmlformats.org/officeDocument/2006/relationships/tags" Target="../tags/tag70.xml"/><Relationship Id="rId10" Type="http://schemas.openxmlformats.org/officeDocument/2006/relationships/image" Target="../media/image44.jpe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49.jpe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48.jpeg"/><Relationship Id="rId2" Type="http://schemas.openxmlformats.org/officeDocument/2006/relationships/tags" Target="../tags/tag75.xml"/><Relationship Id="rId16" Type="http://schemas.openxmlformats.org/officeDocument/2006/relationships/image" Target="../media/image52.jpe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78.xml"/><Relationship Id="rId15" Type="http://schemas.openxmlformats.org/officeDocument/2006/relationships/image" Target="../media/image51.jpeg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54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tags" Target="../tags/tag85.xml"/><Relationship Id="rId16" Type="http://schemas.openxmlformats.org/officeDocument/2006/relationships/image" Target="../media/image57.jpe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88.xml"/><Relationship Id="rId15" Type="http://schemas.openxmlformats.org/officeDocument/2006/relationships/image" Target="../media/image56.jpeg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61.jpeg"/><Relationship Id="rId5" Type="http://schemas.openxmlformats.org/officeDocument/2006/relationships/tags" Target="../tags/tag99.xml"/><Relationship Id="rId10" Type="http://schemas.openxmlformats.org/officeDocument/2006/relationships/image" Target="../media/image60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6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65.jpeg"/><Relationship Id="rId5" Type="http://schemas.openxmlformats.org/officeDocument/2006/relationships/tags" Target="../tags/tag107.xml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tags" Target="../tags/tag106.xml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74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73.jpeg"/><Relationship Id="rId5" Type="http://schemas.openxmlformats.org/officeDocument/2006/relationships/tags" Target="../tags/tag113.xml"/><Relationship Id="rId10" Type="http://schemas.openxmlformats.org/officeDocument/2006/relationships/image" Target="../media/image72.jpeg"/><Relationship Id="rId4" Type="http://schemas.openxmlformats.org/officeDocument/2006/relationships/tags" Target="../tags/tag112.xml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79.jpe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78.jpeg"/><Relationship Id="rId2" Type="http://schemas.openxmlformats.org/officeDocument/2006/relationships/tags" Target="../tags/tag116.xml"/><Relationship Id="rId16" Type="http://schemas.openxmlformats.org/officeDocument/2006/relationships/image" Target="../media/image77.jpe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76.jpeg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tags" Target="../tags/tag129.xml"/><Relationship Id="rId7" Type="http://schemas.openxmlformats.org/officeDocument/2006/relationships/image" Target="../media/image80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84.jpeg"/><Relationship Id="rId5" Type="http://schemas.openxmlformats.org/officeDocument/2006/relationships/tags" Target="../tags/tag131.xml"/><Relationship Id="rId10" Type="http://schemas.openxmlformats.org/officeDocument/2006/relationships/image" Target="../media/image83.jpeg"/><Relationship Id="rId4" Type="http://schemas.openxmlformats.org/officeDocument/2006/relationships/tags" Target="../tags/tag130.xml"/><Relationship Id="rId9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86.jpe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85.jpeg"/><Relationship Id="rId17" Type="http://schemas.openxmlformats.org/officeDocument/2006/relationships/image" Target="../media/image90.jpeg"/><Relationship Id="rId2" Type="http://schemas.openxmlformats.org/officeDocument/2006/relationships/tags" Target="../tags/tag133.xml"/><Relationship Id="rId16" Type="http://schemas.openxmlformats.org/officeDocument/2006/relationships/image" Target="../media/image89.jpe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136.xml"/><Relationship Id="rId15" Type="http://schemas.openxmlformats.org/officeDocument/2006/relationships/image" Target="../media/image88.jpe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tags" Target="../tags/tag144.xml"/><Relationship Id="rId7" Type="http://schemas.openxmlformats.org/officeDocument/2006/relationships/image" Target="../media/image91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46.xml"/><Relationship Id="rId10" Type="http://schemas.openxmlformats.org/officeDocument/2006/relationships/image" Target="../media/image94.jpeg"/><Relationship Id="rId4" Type="http://schemas.openxmlformats.org/officeDocument/2006/relationships/tags" Target="../tags/tag145.xml"/><Relationship Id="rId9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tags" Target="../tags/tag149.xml"/><Relationship Id="rId7" Type="http://schemas.openxmlformats.org/officeDocument/2006/relationships/image" Target="../media/image96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99.jpeg"/><Relationship Id="rId4" Type="http://schemas.openxmlformats.org/officeDocument/2006/relationships/tags" Target="../tags/tag150.xml"/><Relationship Id="rId9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tags" Target="../tags/tag153.xml"/><Relationship Id="rId7" Type="http://schemas.openxmlformats.org/officeDocument/2006/relationships/image" Target="../media/image102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05.jpeg"/><Relationship Id="rId4" Type="http://schemas.openxmlformats.org/officeDocument/2006/relationships/tags" Target="../tags/tag154.xml"/><Relationship Id="rId9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5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slideLayout" Target="../slideLayouts/slideLayout9.xml"/><Relationship Id="rId18" Type="http://schemas.openxmlformats.org/officeDocument/2006/relationships/image" Target="../media/image111.jpe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110.jpeg"/><Relationship Id="rId2" Type="http://schemas.openxmlformats.org/officeDocument/2006/relationships/tags" Target="../tags/tag157.xml"/><Relationship Id="rId16" Type="http://schemas.openxmlformats.org/officeDocument/2006/relationships/image" Target="../media/image109.jpe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108.jpeg"/><Relationship Id="rId10" Type="http://schemas.openxmlformats.org/officeDocument/2006/relationships/tags" Target="../tags/tag165.xml"/><Relationship Id="rId19" Type="http://schemas.openxmlformats.org/officeDocument/2006/relationships/image" Target="../media/image112.jpe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10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14.jpeg"/><Relationship Id="rId18" Type="http://schemas.openxmlformats.org/officeDocument/2006/relationships/image" Target="../media/image119.jpe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13.jpeg"/><Relationship Id="rId17" Type="http://schemas.openxmlformats.org/officeDocument/2006/relationships/image" Target="../media/image118.jpeg"/><Relationship Id="rId2" Type="http://schemas.openxmlformats.org/officeDocument/2006/relationships/tags" Target="../tags/tag169.xml"/><Relationship Id="rId16" Type="http://schemas.openxmlformats.org/officeDocument/2006/relationships/image" Target="../media/image117.jpe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172.xml"/><Relationship Id="rId15" Type="http://schemas.openxmlformats.org/officeDocument/2006/relationships/image" Target="../media/image116.jpeg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1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image" Target="../media/image122.jpeg"/><Relationship Id="rId3" Type="http://schemas.openxmlformats.org/officeDocument/2006/relationships/tags" Target="../tags/tag180.xml"/><Relationship Id="rId21" Type="http://schemas.openxmlformats.org/officeDocument/2006/relationships/image" Target="../media/image125.jpe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image" Target="../media/image121.jpeg"/><Relationship Id="rId2" Type="http://schemas.openxmlformats.org/officeDocument/2006/relationships/tags" Target="../tags/tag179.xml"/><Relationship Id="rId16" Type="http://schemas.openxmlformats.org/officeDocument/2006/relationships/image" Target="../media/image120.jpeg"/><Relationship Id="rId20" Type="http://schemas.openxmlformats.org/officeDocument/2006/relationships/image" Target="../media/image124.jpe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slideLayout" Target="../slideLayouts/slideLayout9.xml"/><Relationship Id="rId23" Type="http://schemas.openxmlformats.org/officeDocument/2006/relationships/image" Target="../media/image127.jpeg"/><Relationship Id="rId10" Type="http://schemas.openxmlformats.org/officeDocument/2006/relationships/tags" Target="../tags/tag187.xml"/><Relationship Id="rId19" Type="http://schemas.openxmlformats.org/officeDocument/2006/relationships/image" Target="../media/image123.jpe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1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28.jpe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132.jpeg"/><Relationship Id="rId2" Type="http://schemas.openxmlformats.org/officeDocument/2006/relationships/tags" Target="../tags/tag193.xml"/><Relationship Id="rId16" Type="http://schemas.openxmlformats.org/officeDocument/2006/relationships/image" Target="../media/image131.jpe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130.jpeg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2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tags" Target="../tags/tag205.xml"/><Relationship Id="rId7" Type="http://schemas.openxmlformats.org/officeDocument/2006/relationships/image" Target="../media/image133.jpe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37.jpeg"/><Relationship Id="rId5" Type="http://schemas.openxmlformats.org/officeDocument/2006/relationships/tags" Target="../tags/tag207.xml"/><Relationship Id="rId10" Type="http://schemas.openxmlformats.org/officeDocument/2006/relationships/image" Target="../media/image136.jpeg"/><Relationship Id="rId4" Type="http://schemas.openxmlformats.org/officeDocument/2006/relationships/tags" Target="../tags/tag206.xml"/><Relationship Id="rId9" Type="http://schemas.openxmlformats.org/officeDocument/2006/relationships/image" Target="../media/image1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39.jpe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138.jpeg"/><Relationship Id="rId17" Type="http://schemas.openxmlformats.org/officeDocument/2006/relationships/image" Target="../media/image143.jpeg"/><Relationship Id="rId2" Type="http://schemas.openxmlformats.org/officeDocument/2006/relationships/tags" Target="../tags/tag209.xml"/><Relationship Id="rId16" Type="http://schemas.openxmlformats.org/officeDocument/2006/relationships/image" Target="../media/image142.jpe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12.xml"/><Relationship Id="rId15" Type="http://schemas.openxmlformats.org/officeDocument/2006/relationships/image" Target="../media/image141.jpeg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image" Target="../media/image14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tags" Target="../tags/tag220.xml"/><Relationship Id="rId7" Type="http://schemas.openxmlformats.org/officeDocument/2006/relationships/image" Target="../media/image144.jpeg"/><Relationship Id="rId12" Type="http://schemas.openxmlformats.org/officeDocument/2006/relationships/image" Target="../media/image149.jpe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48.jpeg"/><Relationship Id="rId5" Type="http://schemas.openxmlformats.org/officeDocument/2006/relationships/tags" Target="../tags/tag222.xml"/><Relationship Id="rId10" Type="http://schemas.openxmlformats.org/officeDocument/2006/relationships/image" Target="../media/image147.jpeg"/><Relationship Id="rId4" Type="http://schemas.openxmlformats.org/officeDocument/2006/relationships/tags" Target="../tags/tag221.xml"/><Relationship Id="rId9" Type="http://schemas.openxmlformats.org/officeDocument/2006/relationships/image" Target="../media/image14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tags" Target="../tags/tag225.xml"/><Relationship Id="rId7" Type="http://schemas.openxmlformats.org/officeDocument/2006/relationships/image" Target="../media/image150.jpe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27.xml"/><Relationship Id="rId10" Type="http://schemas.openxmlformats.org/officeDocument/2006/relationships/image" Target="../media/image153.jpeg"/><Relationship Id="rId4" Type="http://schemas.openxmlformats.org/officeDocument/2006/relationships/tags" Target="../tags/tag226.xml"/><Relationship Id="rId9" Type="http://schemas.openxmlformats.org/officeDocument/2006/relationships/image" Target="../media/image15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image" Target="../media/image160.jpeg"/><Relationship Id="rId3" Type="http://schemas.openxmlformats.org/officeDocument/2006/relationships/tags" Target="../tags/tag230.xml"/><Relationship Id="rId7" Type="http://schemas.openxmlformats.org/officeDocument/2006/relationships/image" Target="../media/image154.jpeg"/><Relationship Id="rId12" Type="http://schemas.openxmlformats.org/officeDocument/2006/relationships/image" Target="../media/image159.jpe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58.jpeg"/><Relationship Id="rId5" Type="http://schemas.openxmlformats.org/officeDocument/2006/relationships/tags" Target="../tags/tag232.xml"/><Relationship Id="rId10" Type="http://schemas.openxmlformats.org/officeDocument/2006/relationships/image" Target="../media/image157.jpeg"/><Relationship Id="rId4" Type="http://schemas.openxmlformats.org/officeDocument/2006/relationships/tags" Target="../tags/tag231.xml"/><Relationship Id="rId9" Type="http://schemas.openxmlformats.org/officeDocument/2006/relationships/image" Target="../media/image15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tags" Target="../tags/tag235.xml"/><Relationship Id="rId7" Type="http://schemas.openxmlformats.org/officeDocument/2006/relationships/image" Target="../media/image161.jpe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37.xml"/><Relationship Id="rId10" Type="http://schemas.openxmlformats.org/officeDocument/2006/relationships/image" Target="../media/image164.jpeg"/><Relationship Id="rId4" Type="http://schemas.openxmlformats.org/officeDocument/2006/relationships/tags" Target="../tags/tag236.xml"/><Relationship Id="rId9" Type="http://schemas.openxmlformats.org/officeDocument/2006/relationships/image" Target="../media/image1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8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5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6.jpeg"/><Relationship Id="rId2" Type="http://schemas.openxmlformats.org/officeDocument/2006/relationships/tags" Target="../tags/tag10.xml"/><Relationship Id="rId16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4.jpe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7.xml"/><Relationship Id="rId7" Type="http://schemas.openxmlformats.org/officeDocument/2006/relationships/image" Target="../media/image9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2.jpeg"/><Relationship Id="rId4" Type="http://schemas.openxmlformats.org/officeDocument/2006/relationships/tags" Target="../tags/tag28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1.xml"/><Relationship Id="rId7" Type="http://schemas.openxmlformats.org/officeDocument/2006/relationships/image" Target="../media/image15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2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5.xml"/><Relationship Id="rId7" Type="http://schemas.openxmlformats.org/officeDocument/2006/relationships/image" Target="../media/image19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2.png"/><Relationship Id="rId4" Type="http://schemas.openxmlformats.org/officeDocument/2006/relationships/tags" Target="../tags/tag36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7" name="PA_文本框 14" descr="7b0a2020202022776f7264617274223a20227b5c2269645c223a32353030343336322c5c227469645c223a31333532317d220a7d0a"/>
          <p:cNvSpPr txBox="1"/>
          <p:nvPr>
            <p:custDataLst>
              <p:tags r:id="rId1"/>
            </p:custDataLst>
          </p:nvPr>
        </p:nvSpPr>
        <p:spPr>
          <a:xfrm>
            <a:off x="803910" y="1203960"/>
            <a:ext cx="7536180" cy="1433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>
              <a:defRPr sz="8800" spc="-300">
                <a:ln w="38100">
                  <a:noFill/>
                </a:ln>
                <a:gradFill>
                  <a:gsLst>
                    <a:gs pos="0">
                      <a:srgbClr val="F6E0CB"/>
                    </a:gs>
                    <a:gs pos="100000">
                      <a:srgbClr val="E29B6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sz="6000" b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橘园食堂年终工作总结</a:t>
            </a:r>
          </a:p>
        </p:txBody>
      </p:sp>
      <p:sp>
        <p:nvSpPr>
          <p:cNvPr id="2" name="矩形: 圆角 1"/>
          <p:cNvSpPr/>
          <p:nvPr>
            <p:custDataLst>
              <p:tags r:id="rId2"/>
            </p:custDataLst>
          </p:nvPr>
        </p:nvSpPr>
        <p:spPr>
          <a:xfrm>
            <a:off x="3639820" y="2787650"/>
            <a:ext cx="1864360" cy="7308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吁斌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5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6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734695"/>
            <a:ext cx="2520000" cy="190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0" y="734695"/>
            <a:ext cx="2163445" cy="19081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2860040"/>
            <a:ext cx="2530475" cy="190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2787650"/>
            <a:ext cx="1985645" cy="21361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40" y="2787650"/>
            <a:ext cx="2025015" cy="2136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266700" y="411480"/>
            <a:ext cx="798195" cy="4476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日常管理照片展示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0" y="734060"/>
            <a:ext cx="2084705" cy="1908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772795"/>
            <a:ext cx="2652395" cy="197993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图片 1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90" y="2865120"/>
            <a:ext cx="2654300" cy="198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90" y="771525"/>
            <a:ext cx="2654300" cy="19812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6" name="图片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2860040"/>
            <a:ext cx="2653030" cy="197993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8" name="图片 1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771525"/>
            <a:ext cx="2653200" cy="198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012180" y="3004185"/>
            <a:ext cx="2523490" cy="1811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副食库管理</a:t>
            </a:r>
          </a:p>
          <a:p>
            <a:pPr algn="ctr"/>
            <a:r>
              <a:rPr lang="zh-CN" altLang="en-US" sz="360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原材料进货验收台账</a:t>
            </a:r>
            <a:endParaRPr lang="zh-CN" altLang="en-US" sz="320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320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8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9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6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7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" y="699770"/>
            <a:ext cx="1728000" cy="220320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702310"/>
            <a:ext cx="1727200" cy="220218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701675"/>
            <a:ext cx="1731645" cy="220154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60" y="702310"/>
            <a:ext cx="1639570" cy="220154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519430" y="3075940"/>
            <a:ext cx="814832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原材料验收</a:t>
            </a:r>
          </a:p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每日由三位经理联合三名专职库管员进行分类专项验收，定岗定责，杜绝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问题原料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进入食堂，从源头保障食品安全！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8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9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6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7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771525"/>
            <a:ext cx="2319655" cy="1739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85" y="771525"/>
            <a:ext cx="2327275" cy="1739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85" y="2860040"/>
            <a:ext cx="2327910" cy="1744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771525"/>
            <a:ext cx="2320290" cy="1739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467360" y="512445"/>
            <a:ext cx="736600" cy="4373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灭四害消杀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5" y="2860040"/>
            <a:ext cx="2319655" cy="174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298565" y="2581910"/>
            <a:ext cx="2372360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邀请学生监管团队共同参与灭四害消杀工作，现场讲解灭杀方法，近距离观看工作流程，让同学们了解食堂平时如何开展灭四害工作。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5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6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987425"/>
            <a:ext cx="1980000" cy="1800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" y="980440"/>
            <a:ext cx="19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10" y="987425"/>
            <a:ext cx="19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5" y="980440"/>
            <a:ext cx="198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矩形 16" descr="7b0a2020202022776f7264617274223a2022220a7d0a"/>
          <p:cNvSpPr/>
          <p:nvPr/>
        </p:nvSpPr>
        <p:spPr>
          <a:xfrm>
            <a:off x="1160145" y="2931795"/>
            <a:ext cx="7029450" cy="1878965"/>
          </a:xfrm>
          <a:prstGeom prst="rect">
            <a:avLst/>
          </a:prstGeom>
          <a:noFill/>
        </p:spPr>
        <p:txBody>
          <a:bodyPr wrap="square" lIns="90170" tIns="46990" rIns="90170" bIns="469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学生监管团队监督检查</a:t>
            </a:r>
          </a:p>
          <a:p>
            <a:pPr algn="l"/>
            <a:r>
              <a:rPr lang="zh-CN" altLang="en-US" sz="24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每日都有研会以及机械学院同学两次监督检查，现场对食堂管理进行评价、给予建议，起到很好的监督作用。同时，也加深了同学们对食堂的了解。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" y="2802255"/>
            <a:ext cx="1837690" cy="216000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2804160"/>
            <a:ext cx="1836000" cy="216000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0" y="2798445"/>
            <a:ext cx="1836000" cy="216000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0" y="2804160"/>
            <a:ext cx="1836000" cy="216000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80" y="699135"/>
            <a:ext cx="2557780" cy="1918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446405" y="659130"/>
            <a:ext cx="5099685" cy="19926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“江苏省高校燃气安全整治工作”为契机，彻查了所有窗口燃气安全隐患。做好排查记录后，联系相关专业人员按照问题清单制定整改实施方案，以最快的整改速度完成了食堂燃气专项整治工作。现已形成燃气安全隐患排查机制，能迅速响应和解决日常工作中的燃气安全问题，确保燃气安全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5" y="659130"/>
            <a:ext cx="2152015" cy="169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5" y="2482215"/>
            <a:ext cx="2152015" cy="1700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/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5" y="659130"/>
            <a:ext cx="2152800" cy="169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/>
          <p:cNvPicPr/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5" y="2482215"/>
            <a:ext cx="2152800" cy="169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659130"/>
            <a:ext cx="2152800" cy="169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482215"/>
            <a:ext cx="2152800" cy="169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1379220" y="4305300"/>
            <a:ext cx="6385560" cy="70675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zh-CN" altLang="en-US" sz="4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水质检测、餐具检测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41767" y="895429"/>
            <a:ext cx="346046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3800" b="1" spc="0">
                <a:gradFill flip="none" rotWithShape="1">
                  <a:gsLst>
                    <a:gs pos="13000">
                      <a:srgbClr val="CD4535">
                        <a:alpha val="0"/>
                      </a:srgbClr>
                    </a:gs>
                    <a:gs pos="100000">
                      <a:srgbClr val="D93923"/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2325287" y="2787630"/>
            <a:ext cx="44934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-30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菜品展示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88338" y="3852985"/>
            <a:ext cx="367323" cy="0"/>
          </a:xfrm>
          <a:prstGeom prst="line">
            <a:avLst/>
          </a:prstGeom>
          <a:ln w="38100">
            <a:solidFill>
              <a:srgbClr val="CF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51435"/>
            <a:ext cx="735965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5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6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353185" y="1862455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660515" y="659130"/>
            <a:ext cx="2117725" cy="42214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l"/>
            <a:r>
              <a:rPr lang="zh-CN" altLang="en-US" sz="2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本学期，橘园私房菜全面升级！更新餐具搭配全新推出包含湖北特色菜品的菜谱，供师生参考，满足不同需求，同时更有东大专属定制便当餐具，用东大专属餐具为接待用餐提供不一样的就餐体验！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" y="771525"/>
            <a:ext cx="3103880" cy="3796030"/>
          </a:xfrm>
          <a:prstGeom prst="round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772160"/>
            <a:ext cx="3103200" cy="3796030"/>
          </a:xfrm>
          <a:prstGeom prst="round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4" name="等腰三角形 3"/>
            <p:cNvSpPr/>
            <p:nvPr>
              <p:custDataLst>
                <p:tags r:id="rId5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6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6995" y="701040"/>
            <a:ext cx="1839595" cy="182689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705" y="692785"/>
            <a:ext cx="1839600" cy="182689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415" y="699770"/>
            <a:ext cx="1839600" cy="18252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9770"/>
            <a:ext cx="1839600" cy="182562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46680"/>
            <a:ext cx="1839595" cy="1825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6995" y="2644140"/>
            <a:ext cx="1839595" cy="18275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780" y="2643505"/>
            <a:ext cx="1839595" cy="18256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705" y="2649855"/>
            <a:ext cx="1838960" cy="182181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1382395" y="4587875"/>
            <a:ext cx="6416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橘园私房菜部分菜品展示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0870" y="339090"/>
            <a:ext cx="7921625" cy="3010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微软雅黑" panose="020B0503020204020204" charset="-122"/>
              <a:buChar char="•"/>
            </a:pPr>
            <a:r>
              <a:rPr lang="zh-CN" altLang="en-US" sz="24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尊敬的各位领导、老师和同学，大家好！首先感谢大家一直以来对橘园食堂工作的大力支持与帮助。</a:t>
            </a: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微软雅黑" panose="020B0503020204020204" charset="-122"/>
              <a:buChar char="•"/>
            </a:pPr>
            <a:r>
              <a:rPr lang="zh-CN" altLang="en-US" sz="24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下半年开学至今橘园食堂在总务处的关心指导下，严格落实各项安全工作，为师生提供放心、安心的餐饮服务保障。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4" name="等腰三角形 3"/>
            <p:cNvSpPr/>
            <p:nvPr>
              <p:custDataLst>
                <p:tags r:id="rId5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6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1382395" y="4587875"/>
            <a:ext cx="6416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橘园私房菜部分菜品展示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9770"/>
            <a:ext cx="1888490" cy="1882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935" y="700405"/>
            <a:ext cx="1881505" cy="1882140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2185" y="699770"/>
            <a:ext cx="2152015" cy="188214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644140"/>
            <a:ext cx="1889760" cy="189000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5" y="2637790"/>
            <a:ext cx="1889760" cy="189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4" name="等腰三角形 3"/>
            <p:cNvSpPr/>
            <p:nvPr>
              <p:custDataLst>
                <p:tags r:id="rId1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  <a:solidFill>
            <a:schemeClr val="bg1"/>
          </a:solidFill>
        </p:grpSpPr>
        <p:sp>
          <p:nvSpPr>
            <p:cNvPr id="7" name="等腰三角形 6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843915"/>
            <a:ext cx="1901190" cy="19011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30" y="843915"/>
            <a:ext cx="1902460" cy="19005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844550"/>
            <a:ext cx="1899285" cy="19005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70" y="887730"/>
            <a:ext cx="1813560" cy="181356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975995" y="2816860"/>
            <a:ext cx="88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东坡肉</a:t>
            </a: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2915920" y="2816860"/>
            <a:ext cx="1339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排骨煨藕汤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5076190" y="2816860"/>
            <a:ext cx="133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沔阳三蒸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7150100" y="2816860"/>
            <a:ext cx="1409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原汤汆鱼丸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3363595"/>
            <a:ext cx="2539365" cy="1673860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3563620" y="3507740"/>
            <a:ext cx="42818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橘园食堂首度推出湖北地方特色菜品，武汉华工用菜品向师生问好！同时也能让各地师生品尝湖北特色，还可以让湖北师生吃到来自家乡的味道！</a:t>
            </a:r>
          </a:p>
        </p:txBody>
      </p: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343535" y="3185160"/>
            <a:ext cx="8549005" cy="342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prstClr val="black"/>
          </a:lnRef>
          <a:fillRef idx="0">
            <a:prstClr val="black"/>
          </a:fillRef>
          <a:effectRef idx="1">
            <a:prstClr val="black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594995"/>
            <a:ext cx="3300730" cy="2385695"/>
          </a:xfrm>
          <a:prstGeom prst="rect">
            <a:avLst/>
          </a:prstGeom>
          <a:ln w="158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55" y="798830"/>
            <a:ext cx="2188210" cy="2042160"/>
          </a:xfrm>
          <a:prstGeom prst="snip2Diag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15" y="798830"/>
            <a:ext cx="2190115" cy="2042160"/>
          </a:xfrm>
          <a:prstGeom prst="snip2Diag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55" y="2980690"/>
            <a:ext cx="2188845" cy="1966595"/>
          </a:xfrm>
          <a:prstGeom prst="snip2Diag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15" y="2980690"/>
            <a:ext cx="2190115" cy="1966595"/>
          </a:xfrm>
          <a:prstGeom prst="snip2DiagRect">
            <a:avLst/>
          </a:prstGeom>
          <a:ln w="15875">
            <a:solidFill>
              <a:srgbClr val="C00000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611505" y="3163570"/>
            <a:ext cx="2965450" cy="17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纯手工蟹黄汤包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挑选肥大的母蟹手工提取饱满的蟹黄和鲜美的蟹肉，再由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聘请的专业师傅手工擀皮包制，蒸熟后晶莹剔透，每一口都是精华！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844550"/>
            <a:ext cx="1701800" cy="227012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615" y="483870"/>
            <a:ext cx="2268000" cy="2232000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5" name="图片 14"/>
          <p:cNvPicPr/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5" y="3256915"/>
            <a:ext cx="2138045" cy="147891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/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3256915"/>
            <a:ext cx="2138400" cy="147574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252095" y="339090"/>
            <a:ext cx="613410" cy="4685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每日三白供应</a:t>
            </a:r>
            <a:r>
              <a:rPr lang="en-US" altLang="zh-CN" sz="280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免费小菜供应</a:t>
            </a:r>
          </a:p>
        </p:txBody>
      </p:sp>
      <p:pic>
        <p:nvPicPr>
          <p:cNvPr id="18" name="图片 17"/>
          <p:cNvPicPr/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4550"/>
            <a:ext cx="1702800" cy="227160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/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1820" y="2715895"/>
            <a:ext cx="2269490" cy="2239010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5752465" y="915035"/>
            <a:ext cx="521335" cy="1539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免费绿豆粥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28305" y="3171825"/>
            <a:ext cx="551815" cy="1327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免费白粥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99770"/>
            <a:ext cx="3460750" cy="2162810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625" y="2667590"/>
            <a:ext cx="2023200" cy="2696210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5" y="699770"/>
            <a:ext cx="3461385" cy="2169160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直接连接符 18"/>
          <p:cNvCxnSpPr/>
          <p:nvPr>
            <p:custDataLst>
              <p:tags r:id="rId1"/>
            </p:custDataLst>
          </p:nvPr>
        </p:nvCxnSpPr>
        <p:spPr>
          <a:xfrm>
            <a:off x="4606290" y="848995"/>
            <a:ext cx="37465" cy="38112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45890" y="659130"/>
            <a:ext cx="554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江南美食档口特色生煎包和小笼包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16595" y="562610"/>
            <a:ext cx="459740" cy="4383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精品特色菜档口新疆特色烤包子和手抓饭</a:t>
            </a:r>
          </a:p>
        </p:txBody>
      </p:sp>
      <p:pic>
        <p:nvPicPr>
          <p:cNvPr id="15" name="图片 1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7063" y="2666633"/>
            <a:ext cx="2023200" cy="2696400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0459" y="551624"/>
            <a:ext cx="1726727" cy="230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0164" y="551619"/>
            <a:ext cx="1727372" cy="230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9592" y="551337"/>
            <a:ext cx="1727301" cy="230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642" y="2427867"/>
            <a:ext cx="1727727" cy="230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0140" y="2428240"/>
            <a:ext cx="1727373" cy="230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4615" y="2427605"/>
            <a:ext cx="1727200" cy="230378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1767205" y="4443095"/>
            <a:ext cx="5646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基本大伙部分菜品展示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菜品展示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163" y="2861068"/>
            <a:ext cx="1726830" cy="230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0" y="3149600"/>
            <a:ext cx="2304000" cy="172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图片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4422" y="2859377"/>
            <a:ext cx="1728000" cy="230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" y="1236345"/>
            <a:ext cx="2303780" cy="17316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0" y="1236980"/>
            <a:ext cx="2303780" cy="17310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5885" y="948055"/>
            <a:ext cx="1731645" cy="23088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1043940" y="591185"/>
            <a:ext cx="708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大伙精品菜部分菜品展示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41767" y="895429"/>
            <a:ext cx="346046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3800" b="1" spc="0">
                <a:gradFill flip="none" rotWithShape="1">
                  <a:gsLst>
                    <a:gs pos="13000">
                      <a:srgbClr val="CD4535">
                        <a:alpha val="0"/>
                      </a:srgbClr>
                    </a:gs>
                    <a:gs pos="100000">
                      <a:srgbClr val="D93923"/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</a:p>
        </p:txBody>
      </p:sp>
      <p:sp>
        <p:nvSpPr>
          <p:cNvPr id="17" name="矩形 16"/>
          <p:cNvSpPr/>
          <p:nvPr/>
        </p:nvSpPr>
        <p:spPr>
          <a:xfrm>
            <a:off x="2325287" y="2787630"/>
            <a:ext cx="44934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-30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文化建设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88338" y="3852985"/>
            <a:ext cx="367323" cy="0"/>
          </a:xfrm>
          <a:prstGeom prst="line">
            <a:avLst/>
          </a:prstGeom>
          <a:ln w="38100">
            <a:solidFill>
              <a:srgbClr val="CF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51435"/>
            <a:ext cx="735965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1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/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699770"/>
            <a:ext cx="2423160" cy="181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2715895"/>
            <a:ext cx="2423160" cy="1819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0" y="699770"/>
            <a:ext cx="2385695" cy="203009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/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0" y="2859405"/>
            <a:ext cx="2386800" cy="20304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/>
          <p:nvPr>
            <p:custDataLst>
              <p:tags r:id="rId5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70" y="699770"/>
            <a:ext cx="2422800" cy="181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/>
          <p:nvPr>
            <p:custDataLst>
              <p:tags r:id="rId6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21610"/>
            <a:ext cx="2422800" cy="181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700010" y="843280"/>
            <a:ext cx="116776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</a:t>
            </a:r>
          </a:p>
          <a:p>
            <a:pPr algn="ctr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</a:t>
            </a:r>
          </a:p>
          <a:p>
            <a:pPr algn="ctr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</a:p>
          <a:p>
            <a:pPr algn="ctr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</a:t>
            </a:r>
          </a:p>
          <a:p>
            <a:pPr algn="ctr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5408295" y="4659630"/>
            <a:ext cx="2197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教师节活动花絮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以心相迎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627380"/>
            <a:ext cx="2334895" cy="1497965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H="1">
            <a:off x="5795645" y="620395"/>
            <a:ext cx="27940" cy="43992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2240915"/>
            <a:ext cx="2337435" cy="1496695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628015"/>
            <a:ext cx="2333625" cy="149733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5" y="2240915"/>
            <a:ext cx="2326005" cy="149733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179070" y="3795395"/>
            <a:ext cx="5542915" cy="1282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日迎新当天，在橘园食堂东门设置迎新点，为新生及家长提供免费的酸梅汤和绿豆汤，</a:t>
            </a:r>
            <a:r>
              <a:rPr lang="zh-CN" altLang="en-US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让新生和家长们在迎新日得到一份清凉和舒适</a:t>
            </a:r>
            <a:r>
              <a:rPr lang="zh-CN" altLang="en-US" sz="13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这个迎新点不仅是提供饮品的地方，更是新生和家长们交流、休息的场所。为表达对新生的欢迎和祝福，食堂向每位新生赠送一份印有东南大学校训“止于至善”的绿豆糕。这份小礼物在新生进入橘园食堂的时候送出，让他们在感受到大学温暖的同时，也能体会到橘园食堂的用心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90" y="2571750"/>
            <a:ext cx="1451610" cy="11855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图片 1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20" y="2571750"/>
            <a:ext cx="1456690" cy="11855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567055"/>
            <a:ext cx="1581785" cy="1926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5795645" y="3795395"/>
            <a:ext cx="3347720" cy="1287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满足来自不同地区的新生的口味需求，橘园推出迎新菜品，如橘园荷香鸡、避风塘蒜香排骨、黑椒牛排套餐等。这些菜品由经验丰富的厨师精心制作，选用新鲜的食材，以独特的烹饪方式呈现给新生。通过这些创新菜品的推出，让新生在橘园食堂找到属于自己的口味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" name="PA_文本框 14" descr="e7d195523061f1c09e9d68d7cf438b91ef959ecb14fc25d26BBA7F7DBC18E55DFF4014AF651F0BF2569D4B6C1DA7F1A4683A481403BD872FC687266AD13265C1DE7C373772FD8728ABDD69ADD03BFF5BE2862BC891DBB79E0D855F2165124532C029E22D810EE753A4A293A4BAD8CFCC3C5125F55104B44C27F287D598D5434A3A16684EDBC778334F8E8D522DA64EC3"/>
          <p:cNvSpPr txBox="1"/>
          <p:nvPr>
            <p:custDataLst>
              <p:tags r:id="rId1"/>
            </p:custDataLst>
          </p:nvPr>
        </p:nvSpPr>
        <p:spPr>
          <a:xfrm>
            <a:off x="3408696" y="569652"/>
            <a:ext cx="1503647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spc="-300">
                <a:ln w="38100">
                  <a:noFill/>
                </a:ln>
                <a:gradFill>
                  <a:gsLst>
                    <a:gs pos="0">
                      <a:srgbClr val="F6E0CB"/>
                    </a:gs>
                    <a:gs pos="100000">
                      <a:srgbClr val="E29B6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dist"/>
            <a:r>
              <a:rPr lang="zh-CN" altLang="en-US" sz="4800"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目录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204342" y="267305"/>
            <a:ext cx="192251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dist"/>
            <a:r>
              <a:rPr lang="en-US" altLang="zh-CN" sz="2000">
                <a:gradFill flip="none" rotWithShape="1">
                  <a:gsLst>
                    <a:gs pos="13000">
                      <a:srgbClr val="CD4535">
                        <a:alpha val="0"/>
                      </a:srgbClr>
                    </a:gs>
                    <a:gs pos="100000">
                      <a:srgbClr val="D93923"/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12410" y="1574679"/>
            <a:ext cx="678426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800" b="1" spc="-1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</a:p>
        </p:txBody>
      </p:sp>
      <p:sp>
        <p:nvSpPr>
          <p:cNvPr id="39" name="矩形 38"/>
          <p:cNvSpPr/>
          <p:nvPr/>
        </p:nvSpPr>
        <p:spPr>
          <a:xfrm>
            <a:off x="1426886" y="1605457"/>
            <a:ext cx="1981793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-15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日常管理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2410" y="2662127"/>
            <a:ext cx="678426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800" b="1" spc="-150">
                <a:solidFill>
                  <a:srgbClr val="000000"/>
                </a:solidFill>
                <a:cs typeface="微软雅黑" panose="020B0503020204020204" charset="-122"/>
              </a:rPr>
              <a:t>03</a:t>
            </a:r>
          </a:p>
        </p:txBody>
      </p:sp>
      <p:sp>
        <p:nvSpPr>
          <p:cNvPr id="56" name="矩形 55"/>
          <p:cNvSpPr/>
          <p:nvPr/>
        </p:nvSpPr>
        <p:spPr>
          <a:xfrm>
            <a:off x="1426886" y="2692905"/>
            <a:ext cx="1981793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-15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文化建设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521008" y="1574679"/>
            <a:ext cx="678427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800" b="1" spc="-150">
                <a:solidFill>
                  <a:srgbClr val="000000"/>
                </a:solidFill>
                <a:cs typeface="微软雅黑" panose="020B0503020204020204" charset="-122"/>
              </a:rPr>
              <a:t>02</a:t>
            </a:r>
          </a:p>
        </p:txBody>
      </p:sp>
      <p:sp>
        <p:nvSpPr>
          <p:cNvPr id="60" name="矩形 59"/>
          <p:cNvSpPr/>
          <p:nvPr/>
        </p:nvSpPr>
        <p:spPr>
          <a:xfrm>
            <a:off x="6135484" y="1605457"/>
            <a:ext cx="191901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-15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菜品展示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521008" y="2662127"/>
            <a:ext cx="678426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2800" b="1" spc="-150">
                <a:solidFill>
                  <a:srgbClr val="000000"/>
                </a:solidFill>
                <a:cs typeface="微软雅黑" panose="020B0503020204020204" charset="-122"/>
              </a:rPr>
              <a:t>04</a:t>
            </a:r>
          </a:p>
        </p:txBody>
      </p:sp>
      <p:sp>
        <p:nvSpPr>
          <p:cNvPr id="64" name="矩形 63"/>
          <p:cNvSpPr/>
          <p:nvPr/>
        </p:nvSpPr>
        <p:spPr>
          <a:xfrm>
            <a:off x="6135485" y="2692905"/>
            <a:ext cx="2011378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-15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工作计划</a:t>
            </a: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1420972" y="1752021"/>
            <a:ext cx="0" cy="1685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3"/>
            </p:custDataLst>
          </p:nvPr>
        </p:nvCxnSpPr>
        <p:spPr>
          <a:xfrm>
            <a:off x="1420972" y="2839469"/>
            <a:ext cx="0" cy="1685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4"/>
            </p:custDataLst>
          </p:nvPr>
        </p:nvCxnSpPr>
        <p:spPr>
          <a:xfrm>
            <a:off x="6142523" y="1752021"/>
            <a:ext cx="0" cy="1685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5"/>
            </p:custDataLst>
          </p:nvPr>
        </p:nvCxnSpPr>
        <p:spPr>
          <a:xfrm>
            <a:off x="6142523" y="2830923"/>
            <a:ext cx="0" cy="1685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1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1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803910"/>
            <a:ext cx="1568450" cy="1179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7560" y="2115185"/>
            <a:ext cx="1594485" cy="1194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630" y="2114550"/>
            <a:ext cx="1594485" cy="1195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7490" y="2114550"/>
            <a:ext cx="1586230" cy="1195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/>
          <p:cNvPicPr/>
          <p:nvPr>
            <p:custDataLst>
              <p:tags r:id="rId5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42490"/>
            <a:ext cx="1594485" cy="119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5" y="785495"/>
            <a:ext cx="1593850" cy="120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95" y="799465"/>
            <a:ext cx="1593850" cy="120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03910"/>
            <a:ext cx="1594485" cy="119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15060" y="3651250"/>
            <a:ext cx="6627495" cy="1084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橘园食堂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日开展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秋韵味觉之旅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美食评鉴活动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，厨师们大展身手，准备了五十余道特色菜品供师生免费品鉴并进行投票，现场气氛热烈。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171815" y="512445"/>
            <a:ext cx="859790" cy="403606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秋韵味觉之旅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10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1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8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9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70" y="3074670"/>
            <a:ext cx="2302510" cy="170370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0" y="843915"/>
            <a:ext cx="2265680" cy="165608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843915"/>
            <a:ext cx="2264410" cy="165608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55" y="843915"/>
            <a:ext cx="2259965" cy="165608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075305"/>
            <a:ext cx="2316480" cy="170307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90830" y="78740"/>
            <a:ext cx="536575" cy="5008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300" b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秋韵味觉之旅美食品鉴活动颁奖仪式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30350" y="2540000"/>
            <a:ext cx="1210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一等奖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42740" y="2540000"/>
            <a:ext cx="1010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二等奖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46215" y="2540000"/>
            <a:ext cx="1227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三等奖</a:t>
            </a: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6155690" y="2948305"/>
            <a:ext cx="2714625" cy="19577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7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活动结束后根据收到的有效票数统计结果评选一等奖一名、二等奖两名、三等奖三名，分别给予奖励，让员工有强烈的归属感和成就感。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3795" y="2461260"/>
            <a:ext cx="1952625" cy="2605405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0" y="2787650"/>
            <a:ext cx="2599055" cy="1952625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52145"/>
            <a:ext cx="2602865" cy="1916430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9825" y="309245"/>
            <a:ext cx="1901825" cy="2598420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751205"/>
            <a:ext cx="3018790" cy="2263775"/>
          </a:xfrm>
          <a:prstGeom prst="ellipse">
            <a:avLst/>
          </a:prstGeom>
          <a:ln w="127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文本框 18"/>
          <p:cNvSpPr txBox="1"/>
          <p:nvPr/>
        </p:nvSpPr>
        <p:spPr>
          <a:xfrm>
            <a:off x="3491865" y="3147695"/>
            <a:ext cx="2293620" cy="14452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10月25日橘园食堂举办2023年下半学期第一次“劳动育人 第二课堂”活动，本次教学内容为：糯香麻薯以及葡式蛋挞的制作，两种均是平时非常受师生欢迎的点心，原材料简单易采购，实操性和实用性更强。课堂上同学们热情高涨，引来了就餐师生的围观！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9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0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7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8395" y="697865"/>
            <a:ext cx="1868170" cy="216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843280"/>
            <a:ext cx="1993900" cy="244284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843915"/>
            <a:ext cx="2326005" cy="1926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2868295"/>
            <a:ext cx="2325370" cy="1950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3363595"/>
            <a:ext cx="1994535" cy="1455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4779645" y="2782570"/>
            <a:ext cx="4119245" cy="21551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月1日橘园食堂举办2023下半学期第二次“第二课堂劳动育人活动”，本次活动内容为淮扬蟹粉狮子头的制作，师傅将肉馅配比展示后，由同学们自行动手挑取蟹肉，摔打肉丁，此手法学会后同学们还可以在家中制作肉丸、狮子头等，非常实用。明年的第二课堂橘园食堂会更加注重实操性和实用性，让“第二课堂”成为劳动育人的主阵地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0" y="844550"/>
            <a:ext cx="1801495" cy="1871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" y="659130"/>
            <a:ext cx="2403475" cy="1802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20" y="659765"/>
            <a:ext cx="2404800" cy="18021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659765"/>
            <a:ext cx="2404800" cy="18021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270" y="2238375"/>
            <a:ext cx="1737360" cy="24041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20" y="2609215"/>
            <a:ext cx="2404745" cy="16998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2609215"/>
            <a:ext cx="2404110" cy="16998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78740" y="4443730"/>
            <a:ext cx="89433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橘园食堂联合物理学院联合举办</a:t>
            </a:r>
            <a:r>
              <a:rPr lang="en-US" altLang="zh-CN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理遇中秋</a:t>
            </a:r>
            <a:r>
              <a:rPr lang="en-US" altLang="zh-CN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饼承心意</a:t>
            </a:r>
            <a:r>
              <a:rPr lang="en-US" altLang="zh-CN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20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中秋特别活动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71525"/>
            <a:ext cx="2660650" cy="17741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15" y="771525"/>
            <a:ext cx="2658110" cy="17767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"/>
          <a:stretch>
            <a:fillRect/>
          </a:stretch>
        </p:blipFill>
        <p:spPr>
          <a:xfrm>
            <a:off x="252730" y="3003550"/>
            <a:ext cx="2802890" cy="201676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80" y="771525"/>
            <a:ext cx="2668905" cy="17938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745490" y="2643505"/>
            <a:ext cx="1817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东南大学物理学院赠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77235" y="2644140"/>
            <a:ext cx="2388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东南大学信息学院学生会赠</a:t>
            </a: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6012180" y="2643505"/>
            <a:ext cx="2673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东南大学信息科学与工程学院赠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68015" y="3435985"/>
            <a:ext cx="5739130" cy="1713230"/>
          </a:xfrm>
          <a:prstGeom prst="rect">
            <a:avLst/>
          </a:prstGeom>
          <a:ln w="6350" cap="flat" cmpd="sng" algn="ctr">
            <a:noFill/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收获到的信任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627380"/>
            <a:ext cx="2282400" cy="176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30" y="627380"/>
            <a:ext cx="1689735" cy="22542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45" y="627380"/>
            <a:ext cx="1680845" cy="225361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" y="2499995"/>
            <a:ext cx="2280920" cy="17640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图片 1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0" y="627380"/>
            <a:ext cx="2282400" cy="176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0" y="2499995"/>
            <a:ext cx="2281555" cy="17640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140" y="1995170"/>
            <a:ext cx="3207385" cy="2268855"/>
          </a:xfrm>
          <a:prstGeom prst="ellipse">
            <a:avLst/>
          </a:prstGeom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" name="文本框 18"/>
          <p:cNvSpPr txBox="1"/>
          <p:nvPr/>
        </p:nvSpPr>
        <p:spPr>
          <a:xfrm>
            <a:off x="1043940" y="4372610"/>
            <a:ext cx="7192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员工集体生日会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" y="699770"/>
            <a:ext cx="2635885" cy="197675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" y="2863850"/>
            <a:ext cx="2636520" cy="197612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699135"/>
            <a:ext cx="2635885" cy="197739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2863850"/>
            <a:ext cx="2635885" cy="197548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588125" y="915670"/>
            <a:ext cx="1950085" cy="385762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64910" y="915670"/>
            <a:ext cx="2527300" cy="34296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zh-CN" altLang="en-US" sz="360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联合能环学院举办为期一个月的</a:t>
            </a:r>
            <a:r>
              <a:rPr lang="en-US" altLang="zh-CN" sz="360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360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知劳知味</a:t>
            </a:r>
            <a:r>
              <a:rPr lang="en-US" altLang="zh-CN" sz="360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360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劳动育人活动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41767" y="895429"/>
            <a:ext cx="346046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3800" b="1" spc="0">
                <a:gradFill flip="none" rotWithShape="1">
                  <a:gsLst>
                    <a:gs pos="13000">
                      <a:srgbClr val="CD4535">
                        <a:alpha val="0"/>
                      </a:srgbClr>
                    </a:gs>
                    <a:gs pos="100000">
                      <a:srgbClr val="D93923"/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2325287" y="2787630"/>
            <a:ext cx="44934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-30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工作计划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88338" y="3852985"/>
            <a:ext cx="367323" cy="0"/>
          </a:xfrm>
          <a:prstGeom prst="line">
            <a:avLst/>
          </a:prstGeom>
          <a:ln w="38100">
            <a:solidFill>
              <a:srgbClr val="CF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51435"/>
            <a:ext cx="735965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1259840" y="123190"/>
          <a:ext cx="6638290" cy="264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cs typeface="微软雅黑" panose="020B0503020204020204" charset="-122"/>
                        </a:rPr>
                        <a:t>序号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cs typeface="微软雅黑" panose="020B0503020204020204" charset="-122"/>
                        </a:rPr>
                        <a:t>计划内容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计划一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继续认真开展员工习惯养成培训，促使养成良好的工作习惯，提高全员专业能力和工作素质。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计划二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继续将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三防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工作列为重点工作，务必将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三防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工作要求逐一落实到位，</a:t>
                      </a:r>
                      <a:r>
                        <a:rPr lang="zh-CN">
                          <a:cs typeface="微软雅黑" panose="020B0503020204020204" charset="-122"/>
                        </a:rPr>
                        <a:t>让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“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三防</a:t>
                      </a:r>
                      <a:r>
                        <a:rPr lang="en-US" altLang="zh-CN">
                          <a:cs typeface="微软雅黑" panose="020B0503020204020204" charset="-122"/>
                        </a:rPr>
                        <a:t>”</a:t>
                      </a:r>
                      <a:r>
                        <a:rPr lang="zh-CN" altLang="en-US">
                          <a:cs typeface="微软雅黑" panose="020B0503020204020204" charset="-122"/>
                        </a:rPr>
                        <a:t>工作要求成为员工行为准则。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计划三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了解师生需求，适时调整窗口设置，增设低盐少油专窗，使供餐保障工作尽可能贴近师生需求。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计划四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cs typeface="微软雅黑" panose="020B0503020204020204" charset="-122"/>
                        </a:rPr>
                        <a:t>积极与各院系互动，增加食堂文化建设活动的频次，增进师生对食堂日常工作的了解。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51435"/>
            <a:ext cx="735965" cy="652145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>
            <p:custDataLst>
              <p:tags r:id="rId3"/>
            </p:custDataLst>
          </p:nvPr>
        </p:nvGraphicFramePr>
        <p:xfrm>
          <a:off x="1259840" y="2703195"/>
          <a:ext cx="6630035" cy="69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effectLst/>
                          <a:cs typeface="微软雅黑" panose="020B0503020204020204" charset="-122"/>
                        </a:rPr>
                        <a:t>计划五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cs typeface="微软雅黑" panose="020B0503020204020204" charset="-122"/>
                        </a:rPr>
                        <a:t>投入资金，修缮老旧基础设施，完善就餐环境硬件条件，改善师生就餐体验。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41767" y="895429"/>
            <a:ext cx="346046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spc="-300">
                <a:ln w="38100">
                  <a:noFill/>
                </a:ln>
                <a:solidFill>
                  <a:srgbClr val="D53D2A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13800" b="1" spc="0">
                <a:gradFill flip="none" rotWithShape="1">
                  <a:gsLst>
                    <a:gs pos="13000">
                      <a:srgbClr val="CD4535">
                        <a:alpha val="0"/>
                      </a:srgbClr>
                    </a:gs>
                    <a:gs pos="100000">
                      <a:srgbClr val="D93923"/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</a:p>
        </p:txBody>
      </p:sp>
      <p:sp>
        <p:nvSpPr>
          <p:cNvPr id="17" name="矩形 16"/>
          <p:cNvSpPr/>
          <p:nvPr/>
        </p:nvSpPr>
        <p:spPr>
          <a:xfrm>
            <a:off x="2325287" y="2787630"/>
            <a:ext cx="44934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-300">
                <a:ln w="38100">
                  <a:noFill/>
                </a:ln>
                <a:solidFill>
                  <a:srgbClr val="000000"/>
                </a:solidFill>
                <a:effectLst>
                  <a:outerShdw blurRad="127000" dist="127000" dir="5400000" algn="t" rotWithShape="0">
                    <a:srgbClr val="D53D2A">
                      <a:alpha val="2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日常管理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88338" y="3852985"/>
            <a:ext cx="367323" cy="0"/>
          </a:xfrm>
          <a:prstGeom prst="line">
            <a:avLst/>
          </a:prstGeom>
          <a:ln w="38100">
            <a:solidFill>
              <a:srgbClr val="CF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1505" y="267335"/>
            <a:ext cx="7922260" cy="3112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/>
            <a:r>
              <a:rPr lang="zh-CN" altLang="en-US" sz="2800" b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再次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感谢各位领导，老师和同学对食堂工作的信任和支持，橘园食堂全体员工将继续做好各项工作，尽心尽力为东大师生服务。虚心接受各类意见建议，及时整改落实，努力提高管理水平和服务水平。</a:t>
            </a:r>
          </a:p>
          <a:p>
            <a:endParaRPr lang="zh-CN" altLang="zh-CN" sz="2800" b="1" noProof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457200"/>
            <a:r>
              <a:rPr lang="zh-CN" altLang="zh-CN" sz="2800" b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10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11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8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9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A-图片 8" descr="几何拼接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" y="843915"/>
            <a:ext cx="2322195" cy="3241675"/>
          </a:xfrm>
          <a:prstGeom prst="roundRect">
            <a:avLst/>
          </a:prstGeom>
          <a:ln w="12700"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2" name="PA-图片 7" descr="字体感觉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915670"/>
            <a:ext cx="1212850" cy="161734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1" name="PA-图片 3" descr="几何拼接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4840" y="915670"/>
            <a:ext cx="1210945" cy="161734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61" name="PA-图片 3" descr="几何拼接1"/>
          <p:cNvPicPr/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915035"/>
            <a:ext cx="1209600" cy="161734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7" name="PA-图片 3" descr="几何拼接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4850" y="915670"/>
            <a:ext cx="1213485" cy="161734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78740" y="4227830"/>
            <a:ext cx="2668270" cy="432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智能食品留样柜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2676525" y="2571750"/>
            <a:ext cx="613346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智慧食安智能管理系统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/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新一代智能“食安”智慧管理系统本学期已正式投入使用。该系统功能比较全面，具备以下功能：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、智能晨检；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、人员健康信息实时公示；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、智能食品留样，对食品留样的规范性多角度实时监控；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、冰箱存储、餐具消毒温度数据智能监控预警；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、开餐环境消杀自动化；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、智能驱鼠等等。所有数据后台均连网管理人员手机进行实时更新，为食堂规范、高效管理提供了强有力的支撑，对进一步优化食堂管理，提升食堂整体安全把控能力起到了预期作用。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9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4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5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771525"/>
            <a:ext cx="4572000" cy="342900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179705" y="627380"/>
            <a:ext cx="3674110" cy="397827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indent="381635" algn="l"/>
            <a:r>
              <a:rPr lang="zh-CN" altLang="en-US" sz="17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重点开展安全</a:t>
            </a:r>
            <a:r>
              <a:rPr lang="en-US" altLang="zh-CN" sz="17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7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三防</a:t>
            </a:r>
            <a:r>
              <a:rPr lang="en-US" altLang="zh-CN" sz="17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7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工作，即大力开展</a:t>
            </a:r>
            <a:r>
              <a:rPr 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防异物、防食物中毒、防燃气安全事故工作。从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三防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检查细则入手，坚持开展员工安全培训，着重员工安全习惯养成工作的督导。重点实施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三防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巡查、互检，对检查中的问题注重整改、复检；对整改不到位的责任人严格按相关制度追究责任，力求检查有目的、有标准、有响应、有警示和示范效果。</a:t>
            </a:r>
          </a:p>
          <a:p>
            <a:pPr indent="381635" algn="l"/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三防</a:t>
            </a:r>
            <a:r>
              <a:rPr lang="en-US" altLang="zh-CN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工作的持续有效推进，促使食堂各项安全管理工作得到较大提升。</a:t>
            </a:r>
          </a:p>
        </p:txBody>
      </p:sp>
      <p:sp>
        <p:nvSpPr>
          <p:cNvPr id="14" name="矩形 13" descr="7b0a2020202022776f7264617274223a2022220a7d0a"/>
          <p:cNvSpPr/>
          <p:nvPr/>
        </p:nvSpPr>
        <p:spPr>
          <a:xfrm>
            <a:off x="4917440" y="4227830"/>
            <a:ext cx="3017520" cy="720725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三防</a:t>
            </a:r>
            <a:r>
              <a:rPr lang="en-US" altLang="zh-CN" sz="32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20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工作宣传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699770"/>
            <a:ext cx="2196000" cy="154813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1" name="图片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95" y="2355850"/>
            <a:ext cx="2196000" cy="154800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4" name="图片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20" y="699770"/>
            <a:ext cx="2200275" cy="154813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5" name="图片 1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15" y="2355850"/>
            <a:ext cx="2202180" cy="154813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6" name="图片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" y="2355850"/>
            <a:ext cx="2196000" cy="1548000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pic>
        <p:nvPicPr>
          <p:cNvPr id="17" name="图片 1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699770"/>
            <a:ext cx="2196000" cy="1556385"/>
          </a:xfrm>
          <a:prstGeom prst="rect">
            <a:avLst/>
          </a:prstGeom>
          <a:ln w="15875">
            <a:solidFill>
              <a:srgbClr val="C00000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721995" y="4084320"/>
            <a:ext cx="1833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三防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防异物</a:t>
            </a:r>
          </a:p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专项培训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55060" y="4084320"/>
            <a:ext cx="1833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三防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防火灾</a:t>
            </a:r>
          </a:p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专项培训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17970" y="4084320"/>
            <a:ext cx="1833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区域三防互查</a:t>
            </a:r>
          </a:p>
          <a:p>
            <a:pPr algn="ctr"/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问题总结会议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85" y="1938020"/>
            <a:ext cx="1908000" cy="278320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4" name="图片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45" y="843280"/>
            <a:ext cx="2016000" cy="278320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6" name="图片 1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15" y="843915"/>
            <a:ext cx="2016000" cy="2782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7" name="图片 1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" y="1938020"/>
            <a:ext cx="1908000" cy="2782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234315" y="957580"/>
            <a:ext cx="3852545" cy="681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周清大扫除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56430" y="3795395"/>
            <a:ext cx="4277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让标准成为习惯</a:t>
            </a:r>
          </a:p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让习惯成为标准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776" y="198735"/>
            <a:ext cx="228321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71789" y="346387"/>
            <a:ext cx="199925" cy="166360"/>
            <a:chOff x="4058778" y="4728939"/>
            <a:chExt cx="116644" cy="97061"/>
          </a:xfrm>
        </p:grpSpPr>
        <p:sp>
          <p:nvSpPr>
            <p:cNvPr id="4" name="等腰三角形 3"/>
            <p:cNvSpPr/>
            <p:nvPr>
              <p:custDataLst>
                <p:tags r:id="rId3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4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5609057" y="346387"/>
            <a:ext cx="199925" cy="166360"/>
            <a:chOff x="4058778" y="4728939"/>
            <a:chExt cx="116644" cy="97061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 rot="16200000">
              <a:off x="4085055" y="4735633"/>
              <a:ext cx="97061" cy="836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 rot="16200000">
              <a:off x="4052084" y="4735633"/>
              <a:ext cx="97061" cy="83673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 flipV="1">
            <a:off x="1709767" y="425799"/>
            <a:ext cx="1662022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800218" y="425799"/>
            <a:ext cx="1662023" cy="7536"/>
          </a:xfrm>
          <a:prstGeom prst="line">
            <a:avLst/>
          </a:prstGeom>
          <a:ln>
            <a:solidFill>
              <a:srgbClr val="F7D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35" y="2853690"/>
            <a:ext cx="2701290" cy="194373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图片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2853690"/>
            <a:ext cx="2700000" cy="1944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711835"/>
            <a:ext cx="2705100" cy="194754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12445"/>
            <a:ext cx="1863725" cy="24917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185" y="3075940"/>
            <a:ext cx="1863090" cy="18395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323850" y="541655"/>
            <a:ext cx="490220" cy="4373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日常检查通报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根据处罚细则开具罚单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35" y="712470"/>
            <a:ext cx="2701290" cy="1946910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aac7a44-917c-4290-8ba8-2d0c596bf4c8"/>
  <p:tag name="COMMONDATA" val="eyJoZGlkIjoiYTc2ZGZiNzZiNDVlOGViOWVmM2JhOTY0NGJkNjUyYzgifQ=="/>
  <p:tag name="FULLTEXTBEAUTIFY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965"/>
  <p:tag name="KSO_WM_UNIT_VALUE" val="1504*11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30_1*ζ_h_d*1_2_1"/>
  <p:tag name="KSO_WM_TEMPLATE_CATEGORY" val="mixed"/>
  <p:tag name="KSO_WM_TEMPLATE_INDEX" val="20199730"/>
  <p:tag name="KSO_WM_UNIT_LAYERLEVEL" val="1_1_1"/>
  <p:tag name="KSO_WM_TAG_VERSION" val="1.0"/>
  <p:tag name="PA" val="v5.2.4"/>
  <p:tag name="KSO_WM_UNIT_FLASH_PICTURE_RATE" val="4"/>
  <p:tag name="KSO_WM_UNIT_LINE_FORE_SCHEMECOLOR_INDEX_BRIGHTNESS" val="0"/>
  <p:tag name="KSO_WM_UNIT_LINE_FORE_SCHEMECOLOR_INDEX" val="5"/>
  <p:tag name="KSO_WM_UNIT_LINE_FILL_TYP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965"/>
  <p:tag name="KSO_WM_UNIT_VALUE" val="1504*11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30_1*ζ_h_d*1_1_1"/>
  <p:tag name="KSO_WM_TEMPLATE_CATEGORY" val="mixed"/>
  <p:tag name="KSO_WM_TEMPLATE_INDEX" val="20199730"/>
  <p:tag name="KSO_WM_UNIT_LAYERLEVEL" val="1_1_1"/>
  <p:tag name="KSO_WM_TAG_VERSION" val="1.0"/>
  <p:tag name="PA" val="v5.2.4"/>
  <p:tag name="KSO_WM_UNIT_FLASH_PICTURE_RATE" val="4"/>
  <p:tag name="KSO_WM_UNIT_LINE_FORE_SCHEMECOLOR_INDEX_BRIGHTNESS" val="0"/>
  <p:tag name="KSO_WM_UNIT_LINE_FORE_SCHEMECOLOR_INDEX" val="5"/>
  <p:tag name="KSO_WM_UNIT_LINE_FILL_TYPE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965"/>
  <p:tag name="KSO_WM_UNIT_VALUE" val="1504*11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30_1*ζ_h_d*1_6_1"/>
  <p:tag name="KSO_WM_TEMPLATE_CATEGORY" val="mixed"/>
  <p:tag name="KSO_WM_TEMPLATE_INDEX" val="20199730"/>
  <p:tag name="KSO_WM_UNIT_LAYERLEVEL" val="1_1_1"/>
  <p:tag name="KSO_WM_TAG_VERSION" val="1.0"/>
  <p:tag name="PA" val="v5.2.4"/>
  <p:tag name="KSO_WM_UNIT_FLASH_PICTURE_RATE" val="4"/>
  <p:tag name="KSO_WM_UNIT_PLACING_PICTURE_USER_VIEWPORT" val="{&quot;height&quot;:5078.330708661418,&quot;width&quot;:3808.4503937007876}"/>
  <p:tag name="KSO_WM_UNIT_LINE_FORE_SCHEMECOLOR_INDEX_BRIGHTNESS" val="0"/>
  <p:tag name="KSO_WM_UNIT_LINE_FORE_SCHEMECOLOR_INDEX" val="5"/>
  <p:tag name="KSO_WM_UNIT_LINE_FILL_TYPE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GLOW_SCHEMECOLOR_INDEX_BRIGHTNESS" val="0"/>
  <p:tag name="KSO_WM_UNIT_GLOW_SCHEMECOLOR_INDEX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965"/>
  <p:tag name="KSO_WM_UNIT_VALUE" val="1504*11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30_1*ζ_h_d*1_4_1"/>
  <p:tag name="KSO_WM_TEMPLATE_CATEGORY" val="mixed"/>
  <p:tag name="KSO_WM_TEMPLATE_INDEX" val="20199730"/>
  <p:tag name="KSO_WM_UNIT_LAYERLEVEL" val="1_1_1"/>
  <p:tag name="KSO_WM_TAG_VERSION" val="1.0"/>
  <p:tag name="PA" val="v5.2.4"/>
  <p:tag name="KSO_WM_UNIT_FLASH_PICTURE_RATE" val="4"/>
  <p:tag name="KSO_WM_UNIT_LINE_FORE_SCHEMECOLOR_INDEX_BRIGHTNESS" val="0"/>
  <p:tag name="KSO_WM_UNIT_LINE_FORE_SCHEMECOLOR_INDEX" val="5"/>
  <p:tag name="KSO_WM_UNIT_LINE_FILL_TYPE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UNIT_TEXT_GLOW_SCHEMECOLOR_INDEX_BRIGHTNESS" val="0"/>
  <p:tag name="KSO_WM_UNIT_TEXT_GLOW_SCHEMECOLOR_INDEX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ORE_SCHEMECOLOR_INDEX_BRIGHTNESS" val="0"/>
  <p:tag name="KSO_WM_UNIT_TEXT_FORE_SCHEMECOLOR_INDEX" val="6"/>
  <p:tag name="KSO_WM_UNIT_TEXT_LINE_FILL_TYPE" val="2"/>
  <p:tag name="KSO_WM_UNIT_TEXT_SHADOW_SCHEMECOLOR_INDEX_BRIGHTNESS" val="0"/>
  <p:tag name="KSO_WM_UNIT_TEXT_SHADOW_SCHEMECOLOR_INDEX" val="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GLOW_SCHEMECOLOR_INDEX_BRIGHTNESS" val="0"/>
  <p:tag name="KSO_WM_UNIT_TEXT_GLOW_SCHEMECOLOR_INDEX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ORE_SCHEMECOLOR_INDEX_BRIGHTNESS" val="0"/>
  <p:tag name="KSO_WM_UNIT_TEXT_FORE_SCHEMECOLOR_INDEX" val="5"/>
  <p:tag name="KSO_WM_UNIT_TEXT_LINE_FILL_TYPE" val="2"/>
  <p:tag name="KSO_WM_UNIT_TEXT_GLOW_SCHEMECOLOR_INDEX_BRIGHTNESS" val="0"/>
  <p:tag name="KSO_WM_UNIT_TEXT_GLOW_SCHEMECOLOR_INDEX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  <p:tag name="KSO_WM_UNIT_TEXT_FILL_FORE_SCHEMECOLOR_INDEX_BRIGHTNESS" val="0"/>
  <p:tag name="KSO_WM_UNIT_TEXT_FILL_FORE_SCHEMECOLOR_INDEX" val="5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GLOW_SCHEMECOLOR_INDEX_BRIGHTNESS" val="0"/>
  <p:tag name="KSO_WM_UNIT_GLOW_SCHEMECOLOR_INDEX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GLOW_SCHEMECOLOR_INDEX_BRIGHTNESS" val="0"/>
  <p:tag name="KSO_WM_UNIT_TEXT_GLOW_SCHEMECOLOR_INDEX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GLOW_SCHEMECOLOR_INDEX_BRIGHTNESS" val="0"/>
  <p:tag name="KSO_WM_UNIT_GLOW_SCHEMECOLOR_INDEX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198"/>
  <p:tag name="TABLE_ENDDRAG_RECT" val="99*9*522*198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54"/>
  <p:tag name="TABLE_ENDDRAG_RECT" val="99*212*522*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GLOW_SCHEMECOLOR_INDEX_BRIGHTNESS" val="0"/>
  <p:tag name="KSO_WM_UNIT_TEXT_GLOW_SCHEMECOLOR_INDEX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965"/>
  <p:tag name="KSO_WM_UNIT_DIAGRAM_MODELTYPE" val="flashPicture"/>
  <p:tag name="KSO_WM_UNIT_VALUE" val="1504*11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0_1*ζ_h_d*1_3_1"/>
  <p:tag name="KSO_WM_TEMPLATE_CATEGORY" val="mixed"/>
  <p:tag name="KSO_WM_TEMPLATE_INDEX" val="20199730"/>
  <p:tag name="KSO_WM_UNIT_LAYERLEVEL" val="1_1_1"/>
  <p:tag name="KSO_WM_TAG_VERSION" val="1.0"/>
  <p:tag name="KSO_WM_BEAUTIFY_FLAG" val=""/>
  <p:tag name="PA" val="v5.2.4"/>
  <p:tag name="KSO_WM_UNIT_FLASH_PICTURE_RATE" val="4"/>
  <p:tag name="KSO_WM_UNIT_LINE_FORE_SCHEMECOLOR_INDEX_BRIGHTNESS" val="0"/>
  <p:tag name="KSO_WM_UNIT_LINE_FORE_SCHEMECOLOR_INDEX" val="5"/>
  <p:tag name="KSO_WM_UNIT_LINE_FILL_TYPE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027,&quot;width&quot;:1159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1_Office 主题​​">
  <a:themeElements>
    <a:clrScheme name="自定义 7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53D2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EE6E2"/>
      </a:dk2>
      <a:lt2>
        <a:srgbClr val="FFFFFF"/>
      </a:lt2>
      <a:accent1>
        <a:srgbClr val="ED8D67"/>
      </a:accent1>
      <a:accent2>
        <a:srgbClr val="EBA35B"/>
      </a:accent2>
      <a:accent3>
        <a:srgbClr val="EBC763"/>
      </a:accent3>
      <a:accent4>
        <a:srgbClr val="D1D12F"/>
      </a:accent4>
      <a:accent5>
        <a:srgbClr val="A7DA4A"/>
      </a:accent5>
      <a:accent6>
        <a:srgbClr val="78BE9E"/>
      </a:accent6>
      <a:hlink>
        <a:srgbClr val="658BD5"/>
      </a:hlink>
      <a:folHlink>
        <a:srgbClr val="A16AA5"/>
      </a:folHlink>
    </a:clrScheme>
    <a:fontScheme name="自定义 10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全屏显示(16:9)</PresentationFormat>
  <Paragraphs>136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3" baseType="lpstr">
      <vt:lpstr>微软雅黑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橘园食堂年终工作总结</dc:title>
  <dc:creator>吁斌</dc:creator>
  <cp:lastModifiedBy>mqf</cp:lastModifiedBy>
  <cp:revision>34</cp:revision>
  <dcterms:created xsi:type="dcterms:W3CDTF">2023-11-09T01:10:00Z</dcterms:created>
  <dcterms:modified xsi:type="dcterms:W3CDTF">2023-12-08T14:01:56Z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4F35D5EFA41546F286796C60A3F6CDF3_13</vt:lpwstr>
  </property>
</Properties>
</file>