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1" r:id="rId3"/>
    <p:sldId id="479" r:id="rId5"/>
    <p:sldId id="395" r:id="rId6"/>
    <p:sldId id="483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85" r:id="rId15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938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46B"/>
    <a:srgbClr val="D35C5F"/>
    <a:srgbClr val="6CAECE"/>
    <a:srgbClr val="0E7EB5"/>
    <a:srgbClr val="6F6F6F"/>
    <a:srgbClr val="A6937B"/>
    <a:srgbClr val="414455"/>
    <a:srgbClr val="FD4A53"/>
    <a:srgbClr val="F2F2F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 showGuides="1">
      <p:cViewPr varScale="1">
        <p:scale>
          <a:sx n="142" d="100"/>
          <a:sy n="142" d="100"/>
        </p:scale>
        <p:origin x="-102" y="-342"/>
      </p:cViewPr>
      <p:guideLst>
        <p:guide orient="horz" pos="259"/>
        <p:guide pos="2880"/>
        <p:guide orient="horz" pos="1938"/>
        <p:guide orient="horz" pos="162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6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ibenben\Desktop\未标题-1 2副本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67"/>
            <a:ext cx="9144000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123477"/>
            <a:ext cx="9144001" cy="4870648"/>
            <a:chOff x="0" y="123478"/>
            <a:chExt cx="9144001" cy="4870648"/>
          </a:xfrm>
        </p:grpSpPr>
        <p:pic>
          <p:nvPicPr>
            <p:cNvPr id="2050" name="Picture 2" descr="C:\Users\Maibenben\Desktop\未标题-1 副本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" y="1149918"/>
              <a:ext cx="9134710" cy="286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Maibenben\Desktop\未标题-2151 副本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00944" y="-1077466"/>
              <a:ext cx="838200" cy="324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Maibenben\Desktop\未标题-2151 副本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200944" y="2954982"/>
              <a:ext cx="838200" cy="324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95536" y="1995686"/>
            <a:ext cx="6264696" cy="1353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2023</a:t>
            </a:r>
            <a:r>
              <a:rPr lang="zh-CN" altLang="en-US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年水电服务</a:t>
            </a:r>
            <a:endParaRPr lang="en-US" altLang="zh-CN" sz="44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 年  终  总  结</a:t>
            </a:r>
            <a:endParaRPr lang="zh-CN" altLang="en-US" sz="4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123477"/>
            <a:ext cx="672978" cy="6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10" y="2427734"/>
            <a:ext cx="9165810" cy="27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3478"/>
            <a:ext cx="739808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419872" y="474227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四      </a:t>
            </a:r>
            <a:r>
              <a:rPr lang="zh-CN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总结</a:t>
            </a:r>
            <a:r>
              <a:rPr lang="zh-CN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不足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提升服务</a:t>
            </a:r>
            <a:endParaRPr lang="zh-CN" altLang="zh-CN" sz="12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1158593"/>
            <a:ext cx="7510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，中心顺利完成了今年的迎新任务，重大活动保电，对院系搬迁公房调整后的水电需求提供尽可能的帮助，认真总结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服务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满意度测评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结果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，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分析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每项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满意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与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不满意的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人数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，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对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同学们提出的问题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协助解决，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今后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更加体现文明规范服务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，加强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安全供用水电、注重节能宣传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、防止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滴漏跑冒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，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完善水电智慧化管理体系。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5245" y="3130713"/>
            <a:ext cx="1591382" cy="13375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36" y="3003798"/>
            <a:ext cx="1397666" cy="15913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31906"/>
            <a:ext cx="1368152" cy="159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10" y="2427734"/>
            <a:ext cx="9165810" cy="27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3478"/>
            <a:ext cx="739808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427634" y="298852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四       </a:t>
            </a:r>
            <a:r>
              <a:rPr lang="zh-CN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总结</a:t>
            </a:r>
            <a:r>
              <a:rPr lang="zh-CN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不足 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提升服务</a:t>
            </a:r>
            <a:endParaRPr lang="zh-CN" altLang="zh-CN" sz="12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837350"/>
            <a:ext cx="7510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zh-CN" altLang="zh-CN" sz="1400" b="1" dirty="0">
                <a:solidFill>
                  <a:schemeClr val="tx2">
                    <a:lumMod val="75000"/>
                  </a:schemeClr>
                </a:solidFill>
              </a:rPr>
              <a:t>，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聚焦主题教育“学思想、强党性、重实践、建新功”的总要求，积极发挥“三全育人”功能，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开展“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生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为首位”教育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理念学习实践的活动不够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，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局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限于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校园节能宣传教育，今后可以组织相关专业同学展开“头脑风暴”，前往中心配电间、户外环网柜、低压配电间等实地参观，在同学们熟悉的校园环境中，演示电能“输、变、配、用”全过程，实地模拟“大学英语四六级考试”“毕业典礼”等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重大活动保电，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同学们深入了解如何调度上下级电网、怎样实施应急预案、怎样规范执行调令迅速恢复供电等工作流程，沉浸式体验值班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电工的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责任、专业、坚守。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78" y="3053453"/>
            <a:ext cx="1221638" cy="16396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53453"/>
            <a:ext cx="1296144" cy="1639660"/>
          </a:xfrm>
          <a:prstGeom prst="rect">
            <a:avLst/>
          </a:prstGeom>
        </p:spPr>
      </p:pic>
      <p:pic>
        <p:nvPicPr>
          <p:cNvPr id="11" name="图片 10" descr="2082448880648234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053453"/>
            <a:ext cx="1518937" cy="1639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23478"/>
            <a:ext cx="9144001" cy="4870648"/>
            <a:chOff x="0" y="123478"/>
            <a:chExt cx="9144001" cy="4870648"/>
          </a:xfrm>
        </p:grpSpPr>
        <p:pic>
          <p:nvPicPr>
            <p:cNvPr id="2050" name="Picture 2" descr="C:\Users\Maibenben\Desktop\未标题-1 副本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" y="1149918"/>
              <a:ext cx="9134710" cy="286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Maibenben\Desktop\未标题-2151 副本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00944" y="-1077466"/>
              <a:ext cx="838200" cy="324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Maibenben\Desktop\未标题-2151 副本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200944" y="2954982"/>
              <a:ext cx="838200" cy="324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51520" y="1887185"/>
            <a:ext cx="626469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感谢您的聆听</a:t>
            </a:r>
            <a:endParaRPr lang="zh-CN" altLang="en-US" sz="5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226546"/>
            <a:ext cx="56166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Technology Style Business Template </a:t>
            </a:r>
            <a:endParaRPr lang="zh-CN" altLang="en-US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5220072" y="4686349"/>
            <a:ext cx="3960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：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李道真    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2023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年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12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月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15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日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n-ea"/>
              <a:sym typeface="+mn-lt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157665"/>
            <a:ext cx="672978" cy="6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148064" y="3112020"/>
            <a:ext cx="3322573" cy="468262"/>
            <a:chOff x="4711094" y="3112958"/>
            <a:chExt cx="3322573" cy="468262"/>
          </a:xfrm>
        </p:grpSpPr>
        <p:sp>
          <p:nvSpPr>
            <p:cNvPr id="28" name="Diamond 26"/>
            <p:cNvSpPr/>
            <p:nvPr/>
          </p:nvSpPr>
          <p:spPr>
            <a:xfrm>
              <a:off x="4711094" y="3112958"/>
              <a:ext cx="468262" cy="46826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48"/>
            <p:cNvSpPr txBox="1"/>
            <p:nvPr/>
          </p:nvSpPr>
          <p:spPr>
            <a:xfrm>
              <a:off x="5061737" y="3256015"/>
              <a:ext cx="2971930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zh-CN" altLang="zh-CN" sz="2000" dirty="0" smtClean="0">
                  <a:solidFill>
                    <a:schemeClr val="tx2">
                      <a:lumMod val="75000"/>
                    </a:schemeClr>
                  </a:solidFill>
                </a:rPr>
                <a:t>总结</a:t>
              </a:r>
              <a:r>
                <a:rPr lang="zh-CN" altLang="zh-CN" sz="2000" dirty="0">
                  <a:solidFill>
                    <a:schemeClr val="tx2">
                      <a:lumMod val="75000"/>
                    </a:schemeClr>
                  </a:solidFill>
                </a:rPr>
                <a:t>不足 </a:t>
              </a:r>
              <a:r>
                <a:rPr lang="zh-CN" alt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提升服务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148064" y="2283718"/>
            <a:ext cx="3394177" cy="468262"/>
            <a:chOff x="4711094" y="2454026"/>
            <a:chExt cx="3394177" cy="468262"/>
          </a:xfrm>
        </p:grpSpPr>
        <p:sp>
          <p:nvSpPr>
            <p:cNvPr id="33" name="Diamond 28"/>
            <p:cNvSpPr/>
            <p:nvPr/>
          </p:nvSpPr>
          <p:spPr>
            <a:xfrm>
              <a:off x="4711094" y="2454026"/>
              <a:ext cx="468262" cy="46826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9"/>
            <p:cNvSpPr txBox="1"/>
            <p:nvPr/>
          </p:nvSpPr>
          <p:spPr>
            <a:xfrm>
              <a:off x="5133341" y="2597083"/>
              <a:ext cx="2971930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zh-CN" sz="2000" dirty="0">
                  <a:solidFill>
                    <a:schemeClr val="tx2">
                      <a:lumMod val="75000"/>
                    </a:schemeClr>
                  </a:solidFill>
                </a:rPr>
                <a:t>安全教育 注重实际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7380" y="2407636"/>
            <a:ext cx="3435214" cy="468262"/>
            <a:chOff x="4711094" y="1795094"/>
            <a:chExt cx="3435214" cy="468262"/>
          </a:xfrm>
        </p:grpSpPr>
        <p:sp>
          <p:nvSpPr>
            <p:cNvPr id="38" name="Diamond 30"/>
            <p:cNvSpPr/>
            <p:nvPr/>
          </p:nvSpPr>
          <p:spPr>
            <a:xfrm>
              <a:off x="4711094" y="1795094"/>
              <a:ext cx="468262" cy="46826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37"/>
            <p:cNvSpPr txBox="1"/>
            <p:nvPr/>
          </p:nvSpPr>
          <p:spPr>
            <a:xfrm>
              <a:off x="5174378" y="2025445"/>
              <a:ext cx="2971930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pPr lvl="0"/>
              <a:r>
                <a:rPr lang="zh-CN" altLang="zh-CN" sz="2000" dirty="0">
                  <a:solidFill>
                    <a:schemeClr val="tx2">
                      <a:lumMod val="75000"/>
                    </a:schemeClr>
                  </a:solidFill>
                </a:rPr>
                <a:t>业务学习</a:t>
              </a:r>
              <a:r>
                <a:rPr lang="en-US" altLang="zh-CN" sz="2000" dirty="0">
                  <a:solidFill>
                    <a:schemeClr val="tx2">
                      <a:lumMod val="75000"/>
                    </a:schemeClr>
                  </a:solidFill>
                </a:rPr>
                <a:t>  </a:t>
              </a:r>
              <a:r>
                <a:rPr lang="zh-CN" altLang="zh-CN" sz="2000" dirty="0">
                  <a:solidFill>
                    <a:schemeClr val="tx2">
                      <a:lumMod val="75000"/>
                    </a:schemeClr>
                  </a:solidFill>
                </a:rPr>
                <a:t>打牢基础</a:t>
              </a:r>
              <a:endParaRPr lang="zh-CN" altLang="zh-CN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17380" y="1563638"/>
            <a:ext cx="3475986" cy="468262"/>
            <a:chOff x="4711096" y="1136162"/>
            <a:chExt cx="3475986" cy="468262"/>
          </a:xfrm>
        </p:grpSpPr>
        <p:sp>
          <p:nvSpPr>
            <p:cNvPr id="43" name="Diamond 32"/>
            <p:cNvSpPr/>
            <p:nvPr/>
          </p:nvSpPr>
          <p:spPr>
            <a:xfrm>
              <a:off x="4711096" y="1136162"/>
              <a:ext cx="468262" cy="46826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34"/>
            <p:cNvSpPr txBox="1"/>
            <p:nvPr/>
          </p:nvSpPr>
          <p:spPr>
            <a:xfrm>
              <a:off x="5215152" y="1334052"/>
              <a:ext cx="2971930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pPr lvl="0"/>
              <a:r>
                <a:rPr lang="zh-CN" altLang="zh-CN" sz="2000" dirty="0">
                  <a:solidFill>
                    <a:schemeClr val="tx2">
                      <a:lumMod val="75000"/>
                    </a:schemeClr>
                  </a:solidFill>
                </a:rPr>
                <a:t>节水校园</a:t>
              </a:r>
              <a:r>
                <a:rPr lang="en-US" altLang="zh-CN" sz="2000" dirty="0">
                  <a:solidFill>
                    <a:schemeClr val="tx2">
                      <a:lumMod val="75000"/>
                    </a:schemeClr>
                  </a:solidFill>
                </a:rPr>
                <a:t>  </a:t>
              </a:r>
              <a:r>
                <a:rPr lang="zh-CN" altLang="zh-CN" sz="2000" dirty="0">
                  <a:solidFill>
                    <a:schemeClr val="tx2">
                      <a:lumMod val="75000"/>
                    </a:schemeClr>
                  </a:solidFill>
                </a:rPr>
                <a:t>你我同行</a:t>
              </a:r>
              <a:endParaRPr lang="zh-CN" altLang="zh-CN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0" name="Oval 1"/>
          <p:cNvSpPr/>
          <p:nvPr/>
        </p:nvSpPr>
        <p:spPr bwMode="auto">
          <a:xfrm>
            <a:off x="5652120" y="595448"/>
            <a:ext cx="2808312" cy="1976302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ctr"/>
            <a:r>
              <a:rPr lang="zh-CN" altLang="en-US" sz="4400" b="1" spc="3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  <a:br>
              <a:rPr lang="zh-CN" altLang="en-US" sz="4400" b="1" spc="3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4400" b="1" spc="3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4" name="Picture 2" descr="C:\Users\Maibenben\Desktop\未标题-1 副本副本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54165"/>
            <a:ext cx="1371600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95536" y="-20538"/>
            <a:ext cx="8410693" cy="5197819"/>
            <a:chOff x="395536" y="-20538"/>
            <a:chExt cx="8410693" cy="5197819"/>
          </a:xfrm>
        </p:grpSpPr>
        <p:pic>
          <p:nvPicPr>
            <p:cNvPr id="48" name="Picture 3" descr="C:\Users\Maibenben\Desktop\未标251 副本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163116" y="3748077"/>
              <a:ext cx="3643113" cy="1429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C:\Users\Maibenben\Desktop\未标251 副本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-20538"/>
              <a:ext cx="3643113" cy="1429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123477"/>
            <a:ext cx="672978" cy="6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2" y="1131590"/>
            <a:ext cx="9165810" cy="287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2"/>
          <p:cNvSpPr txBox="1">
            <a:spLocks noChangeArrowheads="1"/>
          </p:cNvSpPr>
          <p:nvPr/>
        </p:nvSpPr>
        <p:spPr bwMode="auto">
          <a:xfrm>
            <a:off x="4499992" y="1491630"/>
            <a:ext cx="4536621" cy="222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   </a:t>
            </a:r>
            <a:r>
              <a:rPr lang="zh-CN" altLang="en-US" dirty="0" smtClean="0">
                <a:latin typeface="+mj-ea"/>
                <a:ea typeface="+mj-ea"/>
              </a:rPr>
              <a:t>     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水电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中心承担学校水电的运行、管理，监控和巡检，变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配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电房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24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小时值班、水泵房日常运行巡视，执行对学校水电计量、水电费收支，计划指标监控管理，推进落实校园节能。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2023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年工作按部就班提供保障服务，全年水电供应正常，无安全事故。</a:t>
            </a:r>
            <a:endParaRPr lang="zh-CN" altLang="en-US" sz="2000" b="1" spc="300" dirty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14" y="123477"/>
            <a:ext cx="739808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10" y="2427734"/>
            <a:ext cx="9165810" cy="27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3478"/>
            <a:ext cx="739808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3888" y="298852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ea"/>
              <a:buAutoNum type="ea1JpnKorPlain"/>
            </a:pPr>
            <a:r>
              <a:rPr lang="zh-CN" altLang="zh-CN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节水校园</a:t>
            </a:r>
            <a:r>
              <a:rPr lang="en-US" altLang="zh-CN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你我同行</a:t>
            </a:r>
            <a:endParaRPr lang="zh-CN" altLang="zh-CN" sz="12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848802"/>
            <a:ext cx="7416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4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4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，中心联合能环学院志愿者同学参加了江苏省暨南京市第三十二个</a:t>
            </a:r>
            <a:r>
              <a:rPr lang="en-US" altLang="zh-CN" sz="14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14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全国城市节水宣传周</a:t>
            </a:r>
            <a:r>
              <a:rPr lang="en-US" altLang="zh-CN" sz="14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1400" kern="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启</a:t>
            </a:r>
            <a:endParaRPr lang="en-US" altLang="zh-CN" sz="1400" kern="1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altLang="zh-CN" sz="1400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1400" kern="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动</a:t>
            </a:r>
            <a:r>
              <a:rPr lang="zh-CN" altLang="zh-CN" sz="14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仪式，此次活动主题为</a:t>
            </a:r>
            <a:r>
              <a:rPr lang="en-US" altLang="zh-CN" sz="14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14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推进城市节水、建设宜居城市</a:t>
            </a:r>
            <a:r>
              <a:rPr lang="en-US" altLang="zh-CN" sz="14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14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zh-CN" sz="1400" kern="100" dirty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400" kern="100" dirty="0" smtClean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同时</a:t>
            </a:r>
            <a:r>
              <a:rPr lang="zh-CN" altLang="zh-CN" sz="1400" kern="100" dirty="0" smtClean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1400" kern="100" dirty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九龙湖，丁家桥校区</a:t>
            </a:r>
            <a:r>
              <a:rPr lang="zh-CN" altLang="zh-CN" sz="1400" kern="100" dirty="0" smtClean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利用</a:t>
            </a:r>
            <a:endParaRPr lang="en-US" altLang="zh-CN" sz="1400" kern="100" dirty="0" smtClean="0">
              <a:solidFill>
                <a:schemeClr val="tx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400" kern="100" dirty="0" smtClean="0">
              <a:solidFill>
                <a:schemeClr val="tx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1400" kern="100" dirty="0" smtClean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电子显示屏</a:t>
            </a:r>
            <a:r>
              <a:rPr lang="zh-CN" altLang="zh-CN" sz="1400" kern="100" dirty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播放节水宣传标语。</a:t>
            </a:r>
            <a:endParaRPr lang="zh-CN" altLang="zh-CN" sz="1400" kern="100" dirty="0">
              <a:solidFill>
                <a:schemeClr val="tx2">
                  <a:lumMod val="75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47814"/>
            <a:ext cx="2160240" cy="14676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7813"/>
            <a:ext cx="2195736" cy="1467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10" y="2427734"/>
            <a:ext cx="9165810" cy="27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3478"/>
            <a:ext cx="739808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3888" y="352270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ea"/>
              <a:buAutoNum type="ea1JpnKorPlain"/>
            </a:pPr>
            <a:r>
              <a:rPr lang="zh-CN" altLang="zh-CN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节水校园</a:t>
            </a:r>
            <a:r>
              <a:rPr lang="en-US" altLang="zh-CN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你我同行</a:t>
            </a:r>
            <a:endParaRPr lang="zh-CN" altLang="zh-CN" sz="12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29130"/>
            <a:ext cx="7416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kern="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400" kern="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参加 江宁区水务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局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据报道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水务经理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业务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培训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及开展的“强化依法治水、携手共护母亲河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US" altLang="zh-CN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en-US" altLang="zh-CN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的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主题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水务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经理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宣誓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活动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。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配合江宁区水务局走进校园拍摄宣传片，致敬平凡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岗位的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水务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经</a:t>
            </a:r>
            <a:endParaRPr lang="en-US" altLang="zh-CN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en-US" altLang="zh-CN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理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、水务工作者。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配合南京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市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节水办组织能环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学院研究生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志愿者拍摄节水第三季视频。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39" y="3003797"/>
            <a:ext cx="2088232" cy="16475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03797"/>
            <a:ext cx="1152128" cy="759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9903"/>
            <a:ext cx="1152128" cy="7114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0" y="3003796"/>
            <a:ext cx="1041069" cy="75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0" y="3939903"/>
            <a:ext cx="1089505" cy="735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10" y="2427734"/>
            <a:ext cx="9165810" cy="27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3478"/>
            <a:ext cx="739808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3888" y="298852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ea"/>
              <a:buAutoNum type="ea1JpnKorPlain"/>
            </a:pPr>
            <a:r>
              <a:rPr lang="zh-CN" altLang="zh-CN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节水校园</a:t>
            </a:r>
            <a:r>
              <a:rPr lang="en-US" altLang="zh-CN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你我同行</a:t>
            </a:r>
            <a:endParaRPr lang="zh-CN" altLang="zh-CN" sz="12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668184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kern="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400" kern="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节水中国、你我同行，在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2023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年世界水日、中国水周中心联合能环学院、信息学院开展“节水校园、你我同行”系列活动：组织参加全国节约用水知识大赛，获水利部宣教中心电子证书及志愿时长；邀请对节水感兴趣的同学开展节水沙龙，集思广益想对策、出妙招，学习积极建言校园节水；在九龙湖校区、四牌楼校区同时举行节水团建活动：知识竞赛答题区、明信片交流区、采访区、签名区，同学们积极参与活动，现场气氛热烈；紧接着又推出校园节水创意设计大赛，分文宣组、海报漫画组、节水微视频组征集作品，同学们踊跃投稿，通过网络投票和评委投票，评选出一二三等奖；部分获奖作品推荐参加了水利协会、江苏省节水办的第四届“节水在身边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短视频征集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。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11927"/>
            <a:ext cx="1565754" cy="10438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9902"/>
            <a:ext cx="1565754" cy="9361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887" y="2715765"/>
            <a:ext cx="1096626" cy="1090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24" y="3564832"/>
            <a:ext cx="1007288" cy="13433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75" y="3851396"/>
            <a:ext cx="1422938" cy="1056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24" y="2698624"/>
            <a:ext cx="1277825" cy="79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10" y="2427734"/>
            <a:ext cx="9165810" cy="27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3478"/>
            <a:ext cx="739808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3888" y="298852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ea"/>
              <a:buAutoNum type="ea1JpnKorPlain"/>
            </a:pPr>
            <a:r>
              <a:rPr lang="zh-CN" altLang="zh-CN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节水校园</a:t>
            </a:r>
            <a:r>
              <a:rPr lang="en-US" altLang="zh-CN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你我同行</a:t>
            </a:r>
            <a:endParaRPr lang="zh-CN" altLang="zh-CN" sz="12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946170"/>
            <a:ext cx="7488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、节水宣传是一方面，落实到行动上就是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对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跑冒滴漏说不，对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水管网修漏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止损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，丁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家桥校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区主管网夜间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流量很大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，超出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正常范围，通过巡查和对管网检测，发现漏点，立即组织维修，从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自来水公司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反馈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数据可以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看出取得了非常好的效益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，水量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下降明显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，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现在维持在基本水平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；大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石桥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17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号，前工院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、莘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园食堂、群英楼，行政楼，文正楼，学生公寓等经过维修后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用水量明显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降低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。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715766"/>
            <a:ext cx="1377386" cy="22322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5" y="2787774"/>
            <a:ext cx="1432517" cy="20119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05" y="2787774"/>
            <a:ext cx="1421539" cy="2011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10" y="2427734"/>
            <a:ext cx="9165810" cy="27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3478"/>
            <a:ext cx="739808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3888" y="298852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二     </a:t>
            </a:r>
            <a:r>
              <a:rPr lang="zh-CN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业务</a:t>
            </a:r>
            <a:r>
              <a:rPr lang="zh-CN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学习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zh-CN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打牢基础</a:t>
            </a:r>
            <a:endParaRPr lang="zh-CN" altLang="zh-CN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670" y="668184"/>
            <a:ext cx="84969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      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为了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让职工进一步了解学校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绿色校园、智慧校园、未来校园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的建设，落实国家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双碳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目标，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提高以</a:t>
            </a:r>
            <a:endParaRPr lang="en-US" altLang="zh-CN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zh-CN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生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为首位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服务宗旨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，加强业务知识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学习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，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提升服务技能，组织全体职工开展校园智慧能源综合一体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化解</a:t>
            </a:r>
            <a:endParaRPr lang="en-US" altLang="zh-CN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zh-CN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决方案培训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和光伏发电业务知识培训，希望通过培训提高职工的绿色能源环保意识，让低碳环保的理念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在</a:t>
            </a:r>
            <a:endParaRPr lang="en-US" altLang="zh-CN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zh-CN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我们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的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服务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中有意识地传播给广大师生，增强节能减排、保护环境意识，建设节能型美好校园。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62055"/>
            <a:ext cx="2160240" cy="19310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2862055"/>
            <a:ext cx="2088233" cy="1931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10" y="2427734"/>
            <a:ext cx="9165810" cy="27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3478"/>
            <a:ext cx="739808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498966" y="298852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三      </a:t>
            </a:r>
            <a:r>
              <a:rPr lang="zh-CN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安全教育 </a:t>
            </a:r>
            <a:r>
              <a:rPr lang="zh-CN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注重实际</a:t>
            </a:r>
            <a:endParaRPr lang="zh-CN" altLang="zh-CN" sz="12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0716" y="843559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    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水电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无小事，安全重于泰山，为加强消防安全宣传教育工作，牢固树立安全发展理念，提升职工的消防安全意识，中心邀请南京消防安全宣传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服务中心教官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以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 “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抓消防安全，保高质量发展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为主题开展消防安全知识培训，为提高职工实际操作动手能力，中心邀请了校保卫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处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防火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科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负责人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全体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职工在四牌楼校区举行的灭火器实际操作演练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。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</a:rPr>
              <a:t>积极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参加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校工会、医院组织的心肺复苏及自动体外除颤器使用救护培训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，参观南京消防博物馆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，时刻牢记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生为首位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的教育理念，保障好师生的生活秩序，平时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工作以防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为主、以消为辅、防消结合，</a:t>
            </a:r>
            <a:r>
              <a:rPr lang="zh-CN" altLang="zh-CN" sz="1400" dirty="0" smtClean="0">
                <a:solidFill>
                  <a:schemeClr val="tx2">
                    <a:lumMod val="75000"/>
                  </a:schemeClr>
                </a:solidFill>
              </a:rPr>
              <a:t>确保水电</a:t>
            </a:r>
            <a:r>
              <a:rPr lang="zh-CN" altLang="zh-CN" sz="1400" dirty="0">
                <a:solidFill>
                  <a:schemeClr val="tx2">
                    <a:lumMod val="75000"/>
                  </a:schemeClr>
                </a:solidFill>
              </a:rPr>
              <a:t>安全供应，共创平安和谐校园。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75806"/>
            <a:ext cx="1368152" cy="16393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075318"/>
            <a:ext cx="1493912" cy="16398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75318"/>
            <a:ext cx="1440160" cy="1639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RESOURCE_PATHS_HASH_2" val="9bf32b21c57e606988ab10ec694d2e32676a8b"/>
  <p:tag name="ISPRING_PRESENTATION_TITLE" val="科技线条风工作汇报总结商务通用PPT背景"/>
  <p:tag name="commondata" val="eyJoZGlkIjoiOGNmY2JhYzRkNjE3ZmFhNGRhYTlmNDE2ZjAwZTRhMzk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主题​​">
  <a:themeElements>
    <a:clrScheme name="自定义 5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4579"/>
      </a:accent1>
      <a:accent2>
        <a:srgbClr val="C4C7CB"/>
      </a:accent2>
      <a:accent3>
        <a:srgbClr val="5D626A"/>
      </a:accent3>
      <a:accent4>
        <a:srgbClr val="004579"/>
      </a:accent4>
      <a:accent5>
        <a:srgbClr val="7F7F7F"/>
      </a:accent5>
      <a:accent6>
        <a:srgbClr val="7F7F7F"/>
      </a:accent6>
      <a:hlink>
        <a:srgbClr val="17365D"/>
      </a:hlink>
      <a:folHlink>
        <a:srgbClr val="005DA2"/>
      </a:folHlink>
    </a:clrScheme>
    <a:fontScheme name="i444by0j">
      <a:majorFont>
        <a:latin typeface="Arial"/>
        <a:ea typeface="字魂59号-创粗黑"/>
        <a:cs typeface=""/>
      </a:majorFont>
      <a:minorFont>
        <a:latin typeface="Arial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1890</Words>
  <Application>WPS 演示</Application>
  <PresentationFormat>全屏显示(16:9)</PresentationFormat>
  <Paragraphs>75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等线</vt:lpstr>
      <vt:lpstr>Times New Roman</vt:lpstr>
      <vt:lpstr>华文隶书</vt:lpstr>
      <vt:lpstr>字魂59号-创粗黑</vt:lpstr>
      <vt:lpstr>黑体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科技线条风工作汇报总结商务通用PPT背景</dc:title>
  <dc:creator>EiTin</dc:creator>
  <cp:lastModifiedBy>user</cp:lastModifiedBy>
  <cp:revision>1047</cp:revision>
  <dcterms:created xsi:type="dcterms:W3CDTF">2015-04-24T01:01:00Z</dcterms:created>
  <dcterms:modified xsi:type="dcterms:W3CDTF">2023-12-08T07:30:34Z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830199C2D64A496BB7B2A5076B7244C1_12</vt:lpwstr>
  </property>
  <property fmtid="{D5CDD505-2E9C-101B-9397-08002B2CF9AE}" pid="3" name="KSOProductBuildVer">
    <vt:lpwstr>2052-12.1.0.15990</vt:lpwstr>
  </property>
</Properties>
</file>