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58" r:id="rId2"/>
    <p:sldId id="683" r:id="rId3"/>
    <p:sldId id="648" r:id="rId4"/>
    <p:sldId id="682" r:id="rId5"/>
    <p:sldId id="676" r:id="rId6"/>
    <p:sldId id="694" r:id="rId7"/>
    <p:sldId id="700" r:id="rId8"/>
    <p:sldId id="701" r:id="rId9"/>
    <p:sldId id="702" r:id="rId10"/>
    <p:sldId id="703" r:id="rId11"/>
    <p:sldId id="704" r:id="rId12"/>
    <p:sldId id="705" r:id="rId13"/>
    <p:sldId id="706" r:id="rId14"/>
    <p:sldId id="687" r:id="rId15"/>
    <p:sldId id="695" r:id="rId16"/>
    <p:sldId id="688" r:id="rId17"/>
    <p:sldId id="699" r:id="rId18"/>
    <p:sldId id="697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bg1"/>
        </a:solidFill>
        <a:latin typeface="黑体" panose="02010609060101010101" pitchFamily="2" charset="-122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bg1"/>
        </a:solidFill>
        <a:latin typeface="黑体" panose="02010609060101010101" pitchFamily="2" charset="-122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bg1"/>
        </a:solidFill>
        <a:latin typeface="黑体" panose="02010609060101010101" pitchFamily="2" charset="-122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bg1"/>
        </a:solidFill>
        <a:latin typeface="黑体" panose="02010609060101010101" pitchFamily="2" charset="-122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bg1"/>
        </a:solidFill>
        <a:latin typeface="黑体" panose="02010609060101010101" pitchFamily="2" charset="-122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bg1"/>
        </a:solidFill>
        <a:latin typeface="黑体" panose="02010609060101010101" pitchFamily="2" charset="-122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bg1"/>
        </a:solidFill>
        <a:latin typeface="黑体" panose="02010609060101010101" pitchFamily="2" charset="-122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bg1"/>
        </a:solidFill>
        <a:latin typeface="黑体" panose="02010609060101010101" pitchFamily="2" charset="-122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chemeClr val="bg1"/>
        </a:solidFill>
        <a:latin typeface="黑体" panose="02010609060101010101" pitchFamily="2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9999"/>
    <a:srgbClr val="66FFFF"/>
    <a:srgbClr val="940423"/>
    <a:srgbClr val="A3C0E7"/>
    <a:srgbClr val="FF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/>
    <p:restoredTop sz="95017"/>
  </p:normalViewPr>
  <p:slideViewPr>
    <p:cSldViewPr showGuides="1">
      <p:cViewPr varScale="1">
        <p:scale>
          <a:sx n="110" d="100"/>
          <a:sy n="110" d="100"/>
        </p:scale>
        <p:origin x="1260" y="78"/>
      </p:cViewPr>
      <p:guideLst>
        <p:guide orient="horz" pos="2160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4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  <a:pPr lvl="0" algn="r">
                <a:buNone/>
              </a:pPr>
              <a:t>‹#›</a:t>
            </a:fld>
            <a:endParaRPr lang="zh-CN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31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8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  <a:pPr lvl="0" algn="r">
                <a:buNone/>
              </a:pPr>
              <a:t>‹#›</a:t>
            </a:fld>
            <a:endParaRPr lang="zh-CN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91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836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5" y="6491288"/>
            <a:ext cx="1366838" cy="25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250825" y="6381750"/>
            <a:ext cx="8642350" cy="0"/>
          </a:xfrm>
          <a:prstGeom prst="line">
            <a:avLst/>
          </a:prstGeom>
          <a:noFill/>
          <a:ln w="19050">
            <a:solidFill>
              <a:srgbClr val="055692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2" name="图片 7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88" y="6489700"/>
            <a:ext cx="187325" cy="25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7" descr="d"/>
          <p:cNvPicPr>
            <a:picLocks noChangeAspect="1"/>
          </p:cNvPicPr>
          <p:nvPr/>
        </p:nvPicPr>
        <p:blipFill>
          <a:blip r:embed="rId4"/>
          <a:srcRect r="12891"/>
          <a:stretch>
            <a:fillRect/>
          </a:stretch>
        </p:blipFill>
        <p:spPr>
          <a:xfrm>
            <a:off x="5508625" y="0"/>
            <a:ext cx="3635375" cy="1604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79388" y="6443663"/>
            <a:ext cx="24955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5569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生殖医学国家重点实验室申报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500563" y="6453188"/>
            <a:ext cx="4000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lvl="0" eaLnBrk="1" hangingPunct="1">
              <a:buNone/>
            </a:pPr>
            <a:fld id="{9A0DB2DC-4C9A-4742-B13C-FB6460FD3503}" type="slidenum">
              <a:rPr lang="zh-CN" altLang="en-US" sz="1400" b="0" dirty="0">
                <a:solidFill>
                  <a:srgbClr val="055692"/>
                </a:solidFill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sz="1400" b="0" dirty="0">
              <a:solidFill>
                <a:srgbClr val="055692"/>
              </a:solidFill>
              <a:latin typeface="Arial" panose="020B0604020202020204" pitchFamily="34" charset="0"/>
            </a:endParaRPr>
          </a:p>
        </p:txBody>
      </p:sp>
      <p:pic>
        <p:nvPicPr>
          <p:cNvPr id="2056" name="Picture 7" descr="d"/>
          <p:cNvPicPr>
            <a:picLocks noChangeAspect="1"/>
          </p:cNvPicPr>
          <p:nvPr/>
        </p:nvPicPr>
        <p:blipFill>
          <a:blip r:embed="rId5"/>
          <a:srcRect l="12891"/>
          <a:stretch>
            <a:fillRect/>
          </a:stretch>
        </p:blipFill>
        <p:spPr>
          <a:xfrm>
            <a:off x="0" y="0"/>
            <a:ext cx="3635375" cy="1604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8" descr="0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1725" y="6491288"/>
            <a:ext cx="1366838" cy="25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250825" y="6381750"/>
            <a:ext cx="8642350" cy="0"/>
          </a:xfrm>
          <a:prstGeom prst="line">
            <a:avLst/>
          </a:prstGeom>
          <a:noFill/>
          <a:ln w="19050">
            <a:solidFill>
              <a:srgbClr val="055692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9" name="图片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4388" y="6489700"/>
            <a:ext cx="187325" cy="252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Rectangle 10"/>
          <p:cNvSpPr>
            <a:spLocks noChangeArrowheads="1"/>
          </p:cNvSpPr>
          <p:nvPr/>
        </p:nvSpPr>
        <p:spPr bwMode="gray">
          <a:xfrm>
            <a:off x="104775" y="100013"/>
            <a:ext cx="261938" cy="26670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</p:spPr>
        <p:txBody>
          <a:bodyPr wrap="none" anchor="ctr"/>
          <a:lstStyle>
            <a:lvl1pPr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404813" y="100013"/>
            <a:ext cx="261938" cy="2667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</p:spPr>
        <p:txBody>
          <a:bodyPr wrap="none" anchor="ctr"/>
          <a:lstStyle>
            <a:lvl1pPr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gray">
          <a:xfrm>
            <a:off x="704850" y="100013"/>
            <a:ext cx="261938" cy="26670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</p:spPr>
        <p:txBody>
          <a:bodyPr wrap="none" anchor="ctr"/>
          <a:lstStyle>
            <a:lvl1pPr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gray">
          <a:xfrm>
            <a:off x="404813" y="400050"/>
            <a:ext cx="261938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gray">
          <a:xfrm>
            <a:off x="104775" y="400050"/>
            <a:ext cx="261938" cy="2667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</p:spPr>
        <p:txBody>
          <a:bodyPr wrap="none" anchor="ctr"/>
          <a:lstStyle>
            <a:lvl1pPr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gray">
          <a:xfrm>
            <a:off x="104775" y="700088"/>
            <a:ext cx="261938" cy="26670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</p:spPr>
        <p:txBody>
          <a:bodyPr wrap="none" anchor="ctr"/>
          <a:lstStyle>
            <a:lvl1pPr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66" name="Picture 7" descr="d"/>
          <p:cNvPicPr>
            <a:picLocks noChangeAspect="1"/>
          </p:cNvPicPr>
          <p:nvPr userDrawn="1"/>
        </p:nvPicPr>
        <p:blipFill>
          <a:blip r:embed="rId4"/>
          <a:srcRect r="12857"/>
          <a:stretch>
            <a:fillRect/>
          </a:stretch>
        </p:blipFill>
        <p:spPr>
          <a:xfrm>
            <a:off x="4495800" y="0"/>
            <a:ext cx="4648200" cy="233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7" name="Picture 13" descr="a_1"/>
          <p:cNvPicPr>
            <a:picLocks noChangeAspect="1"/>
          </p:cNvPicPr>
          <p:nvPr userDrawn="1"/>
        </p:nvPicPr>
        <p:blipFill>
          <a:blip r:embed="rId6"/>
          <a:srcRect l="2174"/>
          <a:stretch>
            <a:fillRect/>
          </a:stretch>
        </p:blipFill>
        <p:spPr>
          <a:xfrm>
            <a:off x="-36512" y="1557338"/>
            <a:ext cx="9144000" cy="530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0"/>
            <a:ext cx="9144000" cy="2997200"/>
          </a:xfrm>
          <a:prstGeom prst="rect">
            <a:avLst/>
          </a:prstGeom>
          <a:gradFill rotWithShape="1">
            <a:gsLst>
              <a:gs pos="0">
                <a:srgbClr val="C5E8F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黑体" panose="0201060906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69" name="Group 21"/>
          <p:cNvGrpSpPr/>
          <p:nvPr userDrawn="1"/>
        </p:nvGrpSpPr>
        <p:grpSpPr>
          <a:xfrm>
            <a:off x="0" y="2647950"/>
            <a:ext cx="9144000" cy="1212850"/>
            <a:chOff x="0" y="1661"/>
            <a:chExt cx="5760" cy="764"/>
          </a:xfrm>
        </p:grpSpPr>
        <p:pic>
          <p:nvPicPr>
            <p:cNvPr id="2077" name="Picture 7" descr="01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0" y="1661"/>
              <a:ext cx="5760" cy="7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0" y="1661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0" y="2425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0" name="Picture 38" descr="0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Picture 29" descr="logo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627313" y="908050"/>
            <a:ext cx="3600450" cy="162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</a:rPr>
              <a:pPr lvl="0" algn="r" eaLnBrk="1" hangingPunct="1">
                <a:buNone/>
              </a:pPr>
              <a:t>‹#›</a:t>
            </a:fld>
            <a:endParaRPr lang="en-US" altLang="zh-CN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83661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497888" cy="51847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44450"/>
            <a:ext cx="9144000" cy="6192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83661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3538" cy="51847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/>
          <p:cNvSpPr>
            <a:spLocks noChangeShapeType="1"/>
          </p:cNvSpPr>
          <p:nvPr/>
        </p:nvSpPr>
        <p:spPr bwMode="auto">
          <a:xfrm flipH="1">
            <a:off x="250825" y="6381750"/>
            <a:ext cx="8642350" cy="0"/>
          </a:xfrm>
          <a:prstGeom prst="line">
            <a:avLst/>
          </a:prstGeom>
          <a:noFill/>
          <a:ln w="19050">
            <a:solidFill>
              <a:srgbClr val="055692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7" descr="d"/>
          <p:cNvPicPr>
            <a:picLocks noChangeAspect="1"/>
          </p:cNvPicPr>
          <p:nvPr/>
        </p:nvPicPr>
        <p:blipFill>
          <a:blip r:embed="rId18"/>
          <a:srcRect r="12891"/>
          <a:stretch>
            <a:fillRect/>
          </a:stretch>
        </p:blipFill>
        <p:spPr>
          <a:xfrm>
            <a:off x="5508625" y="0"/>
            <a:ext cx="3635375" cy="1604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16"/>
          <p:cNvSpPr>
            <a:spLocks noChangeArrowheads="1"/>
          </p:cNvSpPr>
          <p:nvPr/>
        </p:nvSpPr>
        <p:spPr bwMode="auto">
          <a:xfrm>
            <a:off x="8420100" y="6453188"/>
            <a:ext cx="4000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lvl="0" eaLnBrk="1" hangingPunct="1">
              <a:buNone/>
            </a:pPr>
            <a:fld id="{9A0DB2DC-4C9A-4742-B13C-FB6460FD3503}" type="slidenum">
              <a:rPr lang="zh-CN" altLang="en-US" sz="1400" b="0" dirty="0">
                <a:solidFill>
                  <a:srgbClr val="055692"/>
                </a:solidFill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zh-CN" altLang="en-US" sz="1400" b="0" dirty="0">
              <a:solidFill>
                <a:srgbClr val="055692"/>
              </a:solidFill>
              <a:latin typeface="Arial" panose="020B0604020202020204" pitchFamily="34" charset="0"/>
            </a:endParaRPr>
          </a:p>
        </p:txBody>
      </p:sp>
      <p:pic>
        <p:nvPicPr>
          <p:cNvPr id="1029" name="Picture 7" descr="d"/>
          <p:cNvPicPr>
            <a:picLocks noChangeAspect="1"/>
          </p:cNvPicPr>
          <p:nvPr/>
        </p:nvPicPr>
        <p:blipFill>
          <a:blip r:embed="rId19"/>
          <a:srcRect l="12891"/>
          <a:stretch>
            <a:fillRect/>
          </a:stretch>
        </p:blipFill>
        <p:spPr>
          <a:xfrm>
            <a:off x="0" y="0"/>
            <a:ext cx="3635375" cy="1604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Rectangle 10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836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Rectangle 11"/>
          <p:cNvSpPr>
            <a:spLocks noGrp="1"/>
          </p:cNvSpPr>
          <p:nvPr>
            <p:ph type="body"/>
          </p:nvPr>
        </p:nvSpPr>
        <p:spPr>
          <a:xfrm>
            <a:off x="323850" y="1052513"/>
            <a:ext cx="8497888" cy="51847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032" name="图片 7" descr="1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9388" y="188913"/>
            <a:ext cx="360997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9" descr="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87900" y="674688"/>
            <a:ext cx="4356100" cy="1397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56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569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569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569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569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seu"/>
          <p:cNvPicPr>
            <a:picLocks noChangeAspect="1"/>
          </p:cNvPicPr>
          <p:nvPr/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0" y="4558823"/>
            <a:ext cx="9144000" cy="22768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851920" y="4710917"/>
            <a:ext cx="352742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</a:rPr>
              <a:t> </a:t>
            </a:r>
          </a:p>
        </p:txBody>
      </p:sp>
      <p:sp>
        <p:nvSpPr>
          <p:cNvPr id="5128" name="矩形 5127"/>
          <p:cNvSpPr/>
          <p:nvPr/>
        </p:nvSpPr>
        <p:spPr>
          <a:xfrm>
            <a:off x="684213" y="1700808"/>
            <a:ext cx="7632700" cy="32403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ctr">
              <a:defRPr/>
            </a:pPr>
            <a:r>
              <a:rPr lang="zh-CN" altLang="en-US" sz="3200" b="0" dirty="0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全心全意做好交通服务</a:t>
            </a:r>
            <a:endParaRPr lang="en-US" altLang="zh-CN" sz="3200" b="0" dirty="0" smtClean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ctr">
              <a:defRPr/>
            </a:pPr>
            <a:r>
              <a:rPr lang="zh-CN" altLang="en-US" sz="3200" b="0" dirty="0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扎实</a:t>
            </a:r>
            <a:r>
              <a:rPr lang="zh-CN" altLang="en-US" sz="3200" b="0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推进</a:t>
            </a:r>
            <a:r>
              <a:rPr lang="zh-CN" altLang="en-US" sz="3200" b="0" dirty="0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服务质量提升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楷体_GB2312" pitchFamily="49" charset="-122"/>
              <a:ea typeface="楷体_GB2312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uLnTx/>
              <a:uFillTx/>
              <a:latin typeface="楷体_GB2312" pitchFamily="49" charset="-122"/>
              <a:ea typeface="楷体_GB2312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1800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汽车运输中心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9" name="矩形 5128"/>
          <p:cNvSpPr/>
          <p:nvPr/>
        </p:nvSpPr>
        <p:spPr>
          <a:xfrm>
            <a:off x="3428992" y="5000636"/>
            <a:ext cx="2435227" cy="4286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R="0" lvl="0" algn="dist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uLnTx/>
                <a:uFillTx/>
                <a:latin typeface="宋体" panose="02010600030101010101" pitchFamily="2" charset="-122"/>
              </a:rPr>
              <a:t>2023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uLnTx/>
                <a:uFillTx/>
                <a:latin typeface="宋体" panose="02010600030101010101" pitchFamily="2" charset="-122"/>
              </a:rPr>
              <a:t>年</a:t>
            </a:r>
            <a:r>
              <a:rPr lang="en-US" altLang="zh-CN" sz="2000" b="0" dirty="0" smtClean="0">
                <a:solidFill>
                  <a:srgbClr val="0066FF"/>
                </a:solidFill>
                <a:latin typeface="宋体" panose="02010600030101010101" pitchFamily="2" charset="-122"/>
              </a:rPr>
              <a:t>12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uLnTx/>
                <a:uFillTx/>
                <a:latin typeface="宋体" panose="02010600030101010101" pitchFamily="2" charset="-122"/>
              </a:rPr>
              <a:t>月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uLnTx/>
              <a:uFillTx/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323528" y="692696"/>
            <a:ext cx="8208912" cy="25922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13</a:t>
            </a:r>
            <a:r>
              <a:rPr lang="zh-CN" altLang="en-US" sz="1600" dirty="0" smtClean="0"/>
              <a:t>、</a:t>
            </a:r>
            <a:r>
              <a:rPr lang="zh-CN" altLang="zh-CN" sz="1600" dirty="0"/>
              <a:t>关于接驳车夹人的情况说明</a:t>
            </a:r>
          </a:p>
          <a:p>
            <a:pPr marL="0" indent="0">
              <a:buNone/>
            </a:pPr>
            <a:r>
              <a:rPr lang="zh-CN" altLang="en-US" sz="1600" dirty="0" smtClean="0"/>
              <a:t>       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实际情况是：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由于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当班驾驶员观察不够，存在车门关闭稍早了一点，导致你担心被车门夹到，有可能造成危险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。对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当班驾驶员进行严厉批评。并以事件举一反三，提醒驾驶员在服务过程中注意细节，类似事件不再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发生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同时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，需要向你说明的是，现在的大客车门禁系统相对人性化、智能化。当您遇到车门提前关闭时，车门会感应到人和物体，只要有阻挡物，车门会自动打开，不再继续关闭，就不会出现夹人事件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。当然由此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也督促我们进一步做好服务，驾驶员在关闭车门前，多观察、多留意，在服务上做到细致入微，将学生的担心消除，让乘坐舒适感更好。</a:t>
            </a:r>
          </a:p>
          <a:p>
            <a:pPr marL="0" indent="0">
              <a:buNone/>
            </a:pPr>
            <a:r>
              <a:rPr lang="en-US" altLang="zh-CN" sz="1600" dirty="0" smtClean="0"/>
              <a:t>14</a:t>
            </a:r>
            <a:r>
              <a:rPr lang="zh-CN" altLang="en-US" sz="1600" dirty="0" smtClean="0"/>
              <a:t>、</a:t>
            </a:r>
            <a:r>
              <a:rPr lang="zh-CN" altLang="zh-CN" sz="1600" dirty="0"/>
              <a:t>关于接驳车预留座位的情况说明</a:t>
            </a:r>
          </a:p>
          <a:p>
            <a:pPr marL="0" indent="0">
              <a:buNone/>
            </a:pPr>
            <a:r>
              <a:rPr lang="zh-CN" altLang="en-US" sz="1600" dirty="0" smtClean="0"/>
              <a:t>        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实际情况是：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无线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谷接驳车今年九月份途径苏源（清水西苑）以来，考虑到有同学在苏源上车，从上午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点至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点，以及下午高峰时段，一直为苏源预留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4-6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个座位，实施一段时间以来，有个别同学在此乘坐。于是我们从十一月份新时刻表颁布之日起，再次明确预留座位事宜。您反映的时段是周末，由于我们工作的不细心，并不是每个时段都有预留措施。经过商讨并进行调整，在工作日的上、下午以及周末时段都将预留座位事宜延续下去，确保同学们从苏源乘坐接驳车的便利。</a:t>
            </a:r>
          </a:p>
          <a:p>
            <a:pPr marL="0" indent="0">
              <a:buNone/>
            </a:pPr>
            <a:r>
              <a:rPr lang="en-US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针对提出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的问题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，立即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着手将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预留座位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制度化，并在接驳车上作明显标志，让橘园乘车的同学理解，也让在苏源乘坐的同学方便。同时增加周末预留座位的频次，确保在每个时段都有合适的机会预留座位。当然，也感谢你对我们工作的监督，由此也督促我们进一步做好服务，在服务上做到细致入微，让学生们的乘坐舒适感更好。</a:t>
            </a:r>
          </a:p>
          <a:p>
            <a:pPr marL="0" indent="0">
              <a:buNone/>
            </a:pPr>
            <a:endParaRPr lang="en-US" altLang="zh-CN" sz="1600" dirty="0" smtClean="0"/>
          </a:p>
          <a:p>
            <a:pPr marL="0" indent="0">
              <a:buNone/>
            </a:pPr>
            <a:endParaRPr lang="zh-CN" altLang="zh-CN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28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539552" y="620688"/>
            <a:ext cx="8208912" cy="25922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15</a:t>
            </a:r>
            <a:r>
              <a:rPr lang="zh-CN" altLang="en-US" sz="1600" dirty="0" smtClean="0"/>
              <a:t>、</a:t>
            </a:r>
            <a:r>
              <a:rPr lang="zh-CN" altLang="zh-CN" sz="1600" dirty="0"/>
              <a:t>关于无线谷接驳车的情况说明</a:t>
            </a:r>
          </a:p>
          <a:p>
            <a:pPr marL="0" indent="0">
              <a:buNone/>
            </a:pPr>
            <a:r>
              <a:rPr lang="zh-CN" altLang="en-US" sz="1600" dirty="0" smtClean="0"/>
              <a:t>        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实际情况是：</a:t>
            </a:r>
            <a:r>
              <a:rPr lang="en-US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日晚间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点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50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分左右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气温突降，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接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驳车的确出现了一些预料之外的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状况。无线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谷晚间接驳车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50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从橘园发车，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00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从无线谷返回，到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21:30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开始为大循环，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分钟左右一趟，循环发车，基本保障了学生出行，这段时间以来一直按照这个时间点运行，也符合学生的出行规律。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日晚间开始，气温骤降，很多习惯晚归的同学，因为气候寒冷，突然在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点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50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分左右提前集中下楼，计划乘坐接驳车返回校园，而此时的大循环还没有开始，只有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50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一班接驳车。在无线谷瞬间集中近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70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名学生时，当班的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50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接驳车无法完成运力。其它车辆在运行苏源（清水西苑）小循环，于是管理人员随即调集其它车辆前往增援，由于准备不足，对于恶劣天气的预估不足，从校园驶往无线谷有一段时间，致使学生等待了一段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时间。结合事发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当天晚上出现的天气状况，我们立即着手整改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。我们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安排专职人员值班，对于极端的恶劣天气提前做好预案，及时补充运力，切实保障学生的交通出行。</a:t>
            </a:r>
          </a:p>
          <a:p>
            <a:pPr marL="0" indent="0">
              <a:buNone/>
            </a:pPr>
            <a:r>
              <a:rPr lang="en-US" altLang="zh-CN" sz="1600" dirty="0" smtClean="0"/>
              <a:t>16</a:t>
            </a:r>
            <a:r>
              <a:rPr lang="zh-CN" altLang="en-US" sz="1600" dirty="0" smtClean="0"/>
              <a:t>、</a:t>
            </a:r>
            <a:r>
              <a:rPr lang="zh-CN" altLang="zh-CN" sz="1600" dirty="0"/>
              <a:t>关于接驳车音响声音的情况说明</a:t>
            </a:r>
          </a:p>
          <a:p>
            <a:pPr marL="0" indent="0">
              <a:buNone/>
            </a:pP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实际情况是：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根据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您的描述，我们立即对所有接驳车音乐声音进行检查。车厢属于公共空间，从现在开始，提醒所有驾驶员，尽量不开音乐或广播，确保车厢内的安静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600" b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 smtClean="0"/>
              <a:t>17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</a:t>
            </a:r>
            <a:r>
              <a:rPr lang="zh-CN" altLang="zh-CN" sz="1600" dirty="0"/>
              <a:t>接驳车播放轻柔音乐的情况反馈</a:t>
            </a:r>
          </a:p>
          <a:p>
            <a:pPr marL="0" indent="0">
              <a:buNone/>
            </a:pPr>
            <a:r>
              <a:rPr lang="en-US" altLang="zh-CN" sz="1600" dirty="0" smtClean="0"/>
              <a:t>      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之前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我们接到同学的意见，车厢作为公共空间，播放一些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DJ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音乐不符合接驳车的场景，我们及时进行了调整。根据您的描述，我们立即对您提出的问题进行研讨，近期我们和研会对接，让他们准备一些符合大学生活、车厢内的轻音乐，在车上用优盘播放；或者国家、世界的大事记时，也可择机播放央视新闻。以轻音乐和新闻等交叉轮放的方式，让接驳车的车厢成为同学休闲乘坐、放松的场所。</a:t>
            </a:r>
          </a:p>
          <a:p>
            <a:pPr marL="0" indent="0">
              <a:buNone/>
            </a:pPr>
            <a:endParaRPr lang="zh-CN" altLang="zh-CN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43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539552" y="692696"/>
            <a:ext cx="8208912" cy="25922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18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</a:t>
            </a:r>
            <a:r>
              <a:rPr lang="zh-CN" altLang="zh-CN" sz="1600" dirty="0"/>
              <a:t>苏源接驳车预留座位的情况反馈</a:t>
            </a:r>
          </a:p>
          <a:p>
            <a:pPr marL="0" indent="0">
              <a:buNone/>
            </a:pPr>
            <a:r>
              <a:rPr lang="en-US" altLang="zh-CN" sz="1600" dirty="0" smtClean="0"/>
              <a:t>       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实际情况是：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您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所说的是目前运行，从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日起实施的新时刻表。苏源（清水西苑）与无线谷线路于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日合并运行以来，在磨合一段时间之后，根据同学们的需求，我们颁布了新的时刻表，并在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点至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点时段（午餐时间），时刻表上进行标注预留座位，并做了明显标识（前排）。正如您所说，早晨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点至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9:55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时段，当时不需要预留座位，就没有在时刻表上作标识。而在运行一段时间之后，无线谷同学反映，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8:40-9:55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这个时间段，苏源还是会有个别学生乘坐接驳车。</a:t>
            </a:r>
          </a:p>
          <a:p>
            <a:pPr marL="0" indent="0">
              <a:buNone/>
            </a:pPr>
            <a:r>
              <a:rPr lang="en-US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根据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同学们的反映，我们及时进行了微调，就是在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8:40-9:55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这个时间段，由驾驶员提醒预留座位，确保苏源同学的乘坐需求。由于是新颁布的时刻表，进行了微调，由驾驶员告知，时刻表上就没有标注，好在苏源乘坐接驳车的同学并不是很多，我们也在观察，目前接驳车往返无线谷基本满足了同学们的需求，也希望广大同学理解。您所反映的问题，我们再进行观察，有什么变动的，我们会及时调整并告知广大同学们。</a:t>
            </a:r>
          </a:p>
          <a:p>
            <a:pPr marL="0" indent="0">
              <a:buNone/>
            </a:pPr>
            <a:r>
              <a:rPr lang="en-US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至于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您所说时刻表上的颜色分类，的确有一定的意义。标注黑色时间为小循环时刻表，标注彩色时间为大循环时刻表，两条线路的运行起止点有区别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600" b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 smtClean="0"/>
              <a:t>19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</a:t>
            </a:r>
            <a:r>
              <a:rPr lang="zh-CN" altLang="zh-CN" sz="1600" dirty="0"/>
              <a:t>四牌楼至九龙湖通勤班车的情况反馈</a:t>
            </a:r>
          </a:p>
          <a:p>
            <a:pPr marL="0" indent="0">
              <a:buNone/>
            </a:pP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实际情况是：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九龙湖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校区于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2006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年启用，为便于四牌楼校区至九龙湖校区间的通勤，学校开通了两校区间的通勤班车，方便师生到新校区学习、生活。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年，随着地铁三号线开通，学校在九龙湖地铁站开通校区接驳车，停开了两校区间的通勤班车，校区间的通勤由地铁取代。从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年至今，九龙湖校区成为主校区，校区的通勤由接驳车在地铁站接驳，解决了师生的交通出行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。至于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您所说的需要开通校区间的通勤班车，这属于学校交通的统筹规划和安排，我们会把您的意见和建议反馈到学校相关部门，由学校统一进行协调和安排。</a:t>
            </a:r>
          </a:p>
          <a:p>
            <a:pPr marL="0" indent="0">
              <a:buNone/>
            </a:pPr>
            <a:endParaRPr lang="zh-CN" altLang="zh-CN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35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539552" y="764704"/>
            <a:ext cx="8208912" cy="25922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20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</a:t>
            </a:r>
            <a:r>
              <a:rPr lang="zh-CN" altLang="zh-CN" sz="1600" dirty="0"/>
              <a:t>接驳车周末增加班次的情况反馈</a:t>
            </a:r>
          </a:p>
          <a:p>
            <a:pPr marL="0" indent="0">
              <a:buNone/>
            </a:pPr>
            <a:r>
              <a:rPr lang="en-US" altLang="zh-CN" sz="1600" dirty="0" smtClean="0"/>
              <a:t>        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实际情况是：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收到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您的来信，我们立即对本周日（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日）您乘坐接驳车时的情况进行了了解。当时在遇到客满情况下，驾驶员处置不当，导致您和同学们乘坐接驳车不便，给你们带来的不便表示歉意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。周末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晚高峰时段一直是学生从市区返校的高峰，我们有应急预案，在遇到客满情况下，必须重新安排车辆进行接驳。但是当班驾驶员经智东并没有及时打电话沟通，导致你们没有按时坐上接驳车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。对于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此次事件的发生，我们举一反三，深刻反思出现问题的原因，还是驾驶员的责任心不强。经过中心商议，给予当班驾驶员经智东严厉批评，停岗两周，并给予经济处罚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400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元。同时也教育请广大驾驶员在为学生服务过程中，一定要以学生为本，以本次事件为教训，引以为戒，落实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生为首位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，将学生的交通出行问题解决好。</a:t>
            </a:r>
          </a:p>
          <a:p>
            <a:pPr marL="0" indent="0">
              <a:buNone/>
            </a:pPr>
            <a:r>
              <a:rPr lang="zh-CN" altLang="en-US" sz="1600" b="0" dirty="0">
                <a:latin typeface="+mn-ea"/>
              </a:rPr>
              <a:t> </a:t>
            </a:r>
            <a:r>
              <a:rPr lang="zh-CN" altLang="en-US" sz="1600" b="0" dirty="0" smtClean="0">
                <a:latin typeface="+mn-ea"/>
              </a:rPr>
              <a:t>   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接到的</a:t>
            </a:r>
            <a:r>
              <a:rPr lang="en-US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件情况反馈和投诉信里，全部展示出来，在</a:t>
            </a:r>
            <a:r>
              <a:rPr lang="zh-CN" altLang="en-US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实际工作中，我们做到加强内部管理不护短，严格纪律处罚不留情。对驾驶员出现的违章、违规现象，内部管理决不护短，严格处罚决不留情。学生的事情就是大事，服务不好就是最大的事情。通过召开职工安全会，组织谈心、谈话、批评教育等各种方式，不断提升驾驶员的服务意识，有错必改、立行立改，认真扎实做好接驳车的服务工作，解决师生校园内的交通出行。</a:t>
            </a:r>
            <a:endParaRPr lang="zh-CN" altLang="zh-CN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4587" r="1892" b="36644"/>
          <a:stretch/>
        </p:blipFill>
        <p:spPr>
          <a:xfrm>
            <a:off x="1043608" y="4699046"/>
            <a:ext cx="2232248" cy="1663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53136"/>
            <a:ext cx="2232248" cy="1663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53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CN" altLang="en-US" sz="16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</a:t>
            </a:r>
            <a:r>
              <a:rPr lang="zh-CN" altLang="en-US" sz="16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不断</a:t>
            </a:r>
            <a:r>
              <a:rPr lang="zh-CN" altLang="en-US" sz="1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加强内部管理，确保交通运行顺畅</a:t>
            </a:r>
            <a:endParaRPr lang="en-US" altLang="zh-CN" sz="16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方正兰亭细黑_GBK" charset="-122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为做好接驳车、无线谷班线的服务工作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，每天早晨不到七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钟，大车队队长、驾驶员就来到停车场，对车辆进行消毒，安排一天的工作，确保每辆车以干净、整洁的状态迎接师生。早高峰，大车队队长都会第一时间在地铁站执勤，组织疏导车辆运行，客满时会及时加车；哪里有情况第一时间处置。对于恶劣天气，更是做好预案，确保每天车辆的运行通畅，保证师生的交通出行。</a:t>
            </a:r>
            <a:endParaRPr lang="zh-CN" altLang="en-US" sz="16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2520280" cy="2835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17" y="3367688"/>
            <a:ext cx="2259213" cy="2835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16" y="3356992"/>
            <a:ext cx="2625432" cy="2846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78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lvl="0" indent="0">
              <a:buNone/>
            </a:pPr>
            <a:endParaRPr lang="zh-CN" altLang="en-US" sz="1800" dirty="0">
              <a:solidFill>
                <a:srgbClr val="0066FF"/>
              </a:solidFill>
              <a:latin typeface="华文中宋" pitchFamily="2" charset="-122"/>
              <a:ea typeface="华文中宋" pitchFamily="2" charset="-122"/>
              <a:cs typeface="方正兰亭细黑_GBK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9" y="1218271"/>
            <a:ext cx="3456384" cy="2247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69" y="3856823"/>
            <a:ext cx="3456384" cy="2247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18271"/>
            <a:ext cx="3456384" cy="2240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9" y="3834755"/>
            <a:ext cx="3457290" cy="2247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30051"/>
          <a:stretch/>
        </p:blipFill>
        <p:spPr>
          <a:xfrm>
            <a:off x="3147766" y="2420888"/>
            <a:ext cx="3556512" cy="2489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3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lv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zh-CN" altLang="en-US" sz="16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四、</a:t>
            </a:r>
            <a:r>
              <a:rPr lang="zh-CN" altLang="en-US" sz="16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加强与权益部交流共建，发挥服务育人功能</a:t>
            </a:r>
            <a:endParaRPr lang="en-US" altLang="zh-CN" sz="1600" b="1" dirty="0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方正兰亭细黑_GBK" charset="-122"/>
            </a:endParaRPr>
          </a:p>
          <a:p>
            <a:pPr marL="0" lvl="0" indent="0" algn="just"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一直以来，我们将与学生权益部进行交流共建作为服务师生的重要环节，让学生参与到接驳车、无线谷班线管理工作上来，更好地发挥服务育人功能。</a:t>
            </a:r>
            <a:endParaRPr lang="en-US" altLang="zh-CN" sz="1600" dirty="0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上半年，与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本科生权益部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学生进行座谈交流，听取学生有关乘坐接驳车、无线谷的建议和意见。下半年，与校研会进行沟通交流。</a:t>
            </a:r>
            <a:endParaRPr lang="en-US" altLang="zh-CN" sz="1600" dirty="0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我们一直</a:t>
            </a:r>
            <a:r>
              <a:rPr lang="zh-CN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坚持</a:t>
            </a:r>
            <a:r>
              <a:rPr lang="zh-CN" altLang="zh-CN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以学生为本</a:t>
            </a:r>
            <a:r>
              <a:rPr lang="zh-CN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，不断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提取意见，遇到问题进行及时整改，管理上有问题立行立改，服务上有瑕疵进行</a:t>
            </a:r>
            <a:r>
              <a:rPr lang="zh-CN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改进，</a:t>
            </a:r>
            <a:r>
              <a:rPr lang="zh-CN" altLang="zh-CN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为学生提供校园内的交通最后一公里。为更好服务师生，方便师生在校园的出行，根据师生的需求进行</a:t>
            </a:r>
            <a:r>
              <a:rPr lang="zh-CN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合理调整，在</a:t>
            </a:r>
            <a:r>
              <a:rPr lang="zh-CN" altLang="zh-CN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交通规划、站点设置、运行时间</a:t>
            </a:r>
            <a:r>
              <a:rPr lang="zh-CN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方面，</a:t>
            </a:r>
            <a:r>
              <a:rPr lang="zh-CN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zh-CN" altLang="zh-CN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针对性地做好优化交通出行</a:t>
            </a:r>
            <a:r>
              <a:rPr lang="zh-CN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600" dirty="0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645024"/>
            <a:ext cx="3744415" cy="2481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" t="24801" r="474" b="16401"/>
          <a:stretch/>
        </p:blipFill>
        <p:spPr>
          <a:xfrm>
            <a:off x="4788024" y="3639074"/>
            <a:ext cx="3816423" cy="23821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45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57011"/>
            <a:ext cx="2246392" cy="267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37" y="3657011"/>
            <a:ext cx="2267646" cy="267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3354" y="764704"/>
            <a:ext cx="8317117" cy="5112568"/>
          </a:xfrm>
        </p:spPr>
        <p:txBody>
          <a:bodyPr/>
          <a:lstStyle/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说到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这里，其实今天的汇报就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该结尾了。（</a:t>
            </a:r>
            <a:r>
              <a:rPr lang="en-US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6.7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我们收到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一封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学生表扬信，这封表扬信</a:t>
            </a:r>
            <a:r>
              <a:rPr lang="en-US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1117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字，言语里满是对于大车队驾驶员和熊队长的感谢，言语真挚，感人至深。就是这些大叔，组成了一个令人尊敬的团队，温和、礼貌、可亲、热情、真诚，我想这些词放在他们身上不为过。这封信也让我觉得，通过这件小事，我们的服务和管理真正落到了实处。</a:t>
            </a:r>
            <a:endParaRPr lang="en-US" altLang="zh-CN" sz="1600" dirty="0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高校有管理育人、服务育人功能，其实这封信里，就是满满的爱和管理、服务育人的缩影。我们就是通过做好这些小事，体现后勤管理的热情，育人的温度，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展示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学校的大爱；我们也通过这一封封表扬信、投诉信，时刻提醒我们，不断鞭策我们，唯有不断进步，才能彰显学校的服务、管理水平，成为你我对于学校发展的骄傲。</a:t>
            </a:r>
            <a:endParaRPr lang="zh-CN" altLang="en-US" sz="16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89" y="4437112"/>
            <a:ext cx="1905266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2246392" cy="2671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89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4704"/>
            <a:ext cx="8291264" cy="5361459"/>
          </a:xfrm>
        </p:spPr>
        <p:txBody>
          <a:bodyPr/>
          <a:lstStyle/>
          <a:p>
            <a:pPr marL="0" lvl="0" indent="0">
              <a:lnSpc>
                <a:spcPts val="2600"/>
              </a:lnSpc>
              <a:buNone/>
            </a:pP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各位老</a:t>
            </a:r>
            <a:r>
              <a:rPr lang="en-US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师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、</a:t>
            </a:r>
            <a:r>
              <a:rPr lang="en-US" altLang="zh-CN" sz="1600" dirty="0" err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同学</a:t>
            </a:r>
            <a:r>
              <a:rPr lang="en-US" altLang="zh-CN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：</a:t>
            </a:r>
            <a:endParaRPr lang="zh-CN" altLang="zh-CN" sz="16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方正兰亭细黑_GBK" charset="-122"/>
            </a:endParaRPr>
          </a:p>
          <a:p>
            <a:pPr lvl="0" algn="just">
              <a:lnSpc>
                <a:spcPts val="2400"/>
              </a:lnSpc>
              <a:spcBef>
                <a:spcPts val="0"/>
              </a:spcBef>
              <a:buNone/>
              <a:defRPr/>
            </a:pP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       感谢你们对汽运中心工作的理解和支持。我们每一名员工都秉承一切依靠师生、一切服务师生理念，认认真真开好车，扎扎实实服务好，全心全意为师生做好服务保障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。</a:t>
            </a:r>
            <a:r>
              <a:rPr lang="en-US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   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表扬信仅仅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是我们做了该做的工作，师生的理解、建议才是我们前进的方向。我们将不断提升服务理念，着力在接驳车运行服务上下功夫，优化服务流程，为师生提供高效、安全、平稳的接驳车服务，真正解决好师生在校园的最后一公里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。</a:t>
            </a:r>
            <a:endParaRPr lang="en-US" altLang="zh-CN" sz="1600" dirty="0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方正兰亭细黑_GBK" charset="-122"/>
            </a:endParaRPr>
          </a:p>
          <a:p>
            <a:pPr lvl="0" algn="just">
              <a:lnSpc>
                <a:spcPts val="2400"/>
              </a:lnSpc>
              <a:spcBef>
                <a:spcPts val="0"/>
              </a:spcBef>
              <a:buNone/>
              <a:defRPr/>
            </a:pPr>
            <a:r>
              <a:rPr lang="en-US" altLang="zh-CN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 </a:t>
            </a:r>
            <a:r>
              <a:rPr lang="en-US" altLang="zh-CN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      </a:t>
            </a: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不论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寒风凛冽，不论夜色多深，在你们最需要我们的时候，我们的接驳车，我们的大叔们都会在接驳车站点等着你们，将最温暖的一面，送给漂泊在外回家的你们。</a:t>
            </a:r>
            <a:endParaRPr lang="en-US" altLang="zh-CN" sz="16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方正兰亭细黑_GBK" charset="-122"/>
            </a:endParaRPr>
          </a:p>
          <a:p>
            <a:pPr lvl="0" algn="just">
              <a:lnSpc>
                <a:spcPts val="2400"/>
              </a:lnSpc>
              <a:spcBef>
                <a:spcPts val="0"/>
              </a:spcBef>
              <a:buNone/>
              <a:defRPr/>
            </a:pPr>
            <a:r>
              <a:rPr lang="zh-CN" altLang="en-US" sz="16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       </a:t>
            </a:r>
            <a:r>
              <a:rPr lang="zh-CN" altLang="en-US" sz="1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谢谢大家。</a:t>
            </a:r>
            <a:endParaRPr lang="en-US" altLang="zh-CN" sz="16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方正兰亭细黑_GBK" charset="-122"/>
            </a:endParaRPr>
          </a:p>
          <a:p>
            <a:pPr marL="0" indent="0">
              <a:lnSpc>
                <a:spcPts val="2500"/>
              </a:lnSpc>
              <a:buNone/>
            </a:pPr>
            <a:endParaRPr lang="zh-CN" altLang="en-US" sz="16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1681" r="22799"/>
          <a:stretch/>
        </p:blipFill>
        <p:spPr>
          <a:xfrm rot="5400000">
            <a:off x="1276387" y="3110346"/>
            <a:ext cx="2232248" cy="3799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13250" r="5600" b="5900"/>
          <a:stretch/>
        </p:blipFill>
        <p:spPr>
          <a:xfrm>
            <a:off x="4860032" y="3897439"/>
            <a:ext cx="3817587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59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1115616" y="1484784"/>
            <a:ext cx="6873801" cy="187220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lnSpc>
                <a:spcPts val="2600"/>
              </a:lnSpc>
              <a:spcBef>
                <a:spcPts val="0"/>
              </a:spcBef>
              <a:buNone/>
              <a:defRPr/>
            </a:pPr>
            <a:r>
              <a:rPr lang="zh-CN" altLang="en-US" sz="1800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  <a:cs typeface="方正兰亭细黑_GBK" charset="-122"/>
              </a:rPr>
              <a:t>一、校园接驳车、无线谷班线运行情况</a:t>
            </a:r>
            <a:endParaRPr lang="en-US" altLang="zh-CN" sz="1800" dirty="0">
              <a:solidFill>
                <a:srgbClr val="0000FF"/>
              </a:solidFill>
              <a:latin typeface="华文中宋" pitchFamily="2" charset="-122"/>
              <a:ea typeface="华文中宋" pitchFamily="2" charset="-122"/>
              <a:cs typeface="方正兰亭细黑_GBK" charset="-122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  <a:defRPr/>
            </a:pPr>
            <a:r>
              <a:rPr lang="zh-CN" altLang="en-US" sz="1800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  <a:cs typeface="方正兰亭细黑_GBK" charset="-122"/>
              </a:rPr>
              <a:t>二、全年学生反映情况、投诉情况分析</a:t>
            </a:r>
            <a:endParaRPr lang="en-US" altLang="zh-CN" sz="1800" dirty="0">
              <a:solidFill>
                <a:srgbClr val="0000FF"/>
              </a:solidFill>
              <a:latin typeface="华文中宋" pitchFamily="2" charset="-122"/>
              <a:ea typeface="华文中宋" pitchFamily="2" charset="-122"/>
              <a:cs typeface="方正兰亭细黑_GBK" charset="-122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  <a:defRPr/>
            </a:pPr>
            <a:r>
              <a:rPr lang="zh-CN" altLang="en-US" sz="1800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  <a:cs typeface="方正兰亭细黑_GBK" charset="-122"/>
              </a:rPr>
              <a:t>三、不断加强内部管理，确保交通运行顺畅</a:t>
            </a:r>
            <a:endParaRPr lang="en-US" altLang="zh-CN" sz="1800" dirty="0">
              <a:solidFill>
                <a:srgbClr val="0000FF"/>
              </a:solidFill>
              <a:latin typeface="华文中宋" pitchFamily="2" charset="-122"/>
              <a:ea typeface="华文中宋" pitchFamily="2" charset="-122"/>
              <a:cs typeface="方正兰亭细黑_GBK" charset="-122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  <a:defRPr/>
            </a:pPr>
            <a:r>
              <a:rPr lang="zh-CN" altLang="en-US" sz="1800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  <a:cs typeface="方正兰亭细黑_GBK" charset="-122"/>
              </a:rPr>
              <a:t>四、加强与权益部交流共建，发挥服务育人功能</a:t>
            </a:r>
          </a:p>
        </p:txBody>
      </p:sp>
      <p:pic>
        <p:nvPicPr>
          <p:cNvPr id="4099" name="Picture 5" descr="C:\Users\Administrator\Desktop\微信图片_20210605163927.jpg微信图片_202106051639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91680" y="3356992"/>
            <a:ext cx="5400600" cy="2935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395536" y="692697"/>
            <a:ext cx="8064896" cy="252028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   </a:t>
            </a:r>
            <a:r>
              <a:rPr kumimoji="0" lang="zh-CN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尊敬的各位老师、同学：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algn="just">
              <a:lnSpc>
                <a:spcPts val="2200"/>
              </a:lnSpc>
              <a:spcBef>
                <a:spcPts val="0"/>
              </a:spcBef>
              <a:buNone/>
              <a:defRPr/>
            </a:pPr>
            <a:r>
              <a:rPr lang="en-US" altLang="zh-CN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       2023</a:t>
            </a:r>
            <a:r>
              <a:rPr lang="zh-CN" altLang="en-US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年以来，汽</a:t>
            </a:r>
            <a:r>
              <a:rPr lang="zh-CN" altLang="en-US" sz="1600" dirty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运</a:t>
            </a:r>
            <a:r>
              <a:rPr lang="zh-CN" altLang="en-US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中心全心全意做好师生的交通出行工作，扎实推进服务水平提升。做好九龙湖校区的校内接驳车、无线谷班线服务，特别是今年</a:t>
            </a:r>
            <a:r>
              <a:rPr lang="en-US" altLang="zh-CN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9</a:t>
            </a:r>
            <a:r>
              <a:rPr lang="zh-CN" altLang="en-US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月</a:t>
            </a:r>
            <a:r>
              <a:rPr lang="en-US" altLang="zh-CN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14</a:t>
            </a:r>
            <a:r>
              <a:rPr lang="zh-CN" altLang="en-US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日新上线的苏源、兰台接驳车，克服意想不到的困难，在广大院系、同学的支持下，虽然有一些问题，但是还是基本保障了校园交通畅通，做到安全、平稳、高效、便捷，有效解决师生校园内的交通出行，让师生在校园的交通出行更方便、更便利。</a:t>
            </a:r>
            <a:endParaRPr lang="en-US" altLang="zh-CN" sz="1600" dirty="0" smtClean="0">
              <a:solidFill>
                <a:srgbClr val="0000FF"/>
              </a:solidFill>
              <a:latin typeface="仿宋_GB2312" pitchFamily="49" charset="-122"/>
              <a:ea typeface="仿宋_GB2312" pitchFamily="49" charset="-122"/>
              <a:cs typeface="方正兰亭细黑_GBK" charset="-122"/>
            </a:endParaRPr>
          </a:p>
          <a:p>
            <a:pPr algn="just">
              <a:lnSpc>
                <a:spcPts val="2200"/>
              </a:lnSpc>
              <a:spcBef>
                <a:spcPts val="0"/>
              </a:spcBef>
              <a:buNone/>
              <a:defRPr/>
            </a:pPr>
            <a:r>
              <a:rPr lang="zh-CN" altLang="en-US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       为紧贴</a:t>
            </a:r>
            <a:r>
              <a:rPr lang="zh-CN" altLang="en-US" sz="1600" dirty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师生需求，满足师生</a:t>
            </a:r>
            <a:r>
              <a:rPr lang="zh-CN" altLang="en-US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交通出行的变化，</a:t>
            </a:r>
            <a:r>
              <a:rPr kumimoji="0" lang="zh-CN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</a:rPr>
              <a:t>重点在优质服务上下功夫，不断求新、求变，增加师生需求的时间点和班次，</a:t>
            </a:r>
            <a:r>
              <a:rPr lang="zh-CN" altLang="en-US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全心全意</a:t>
            </a:r>
            <a:r>
              <a:rPr lang="zh-CN" altLang="en-US" sz="1600" dirty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为师生做好</a:t>
            </a:r>
            <a:r>
              <a:rPr lang="zh-CN" altLang="en-US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服务。不仅仅是开好车，更需要服务好</a:t>
            </a:r>
            <a:r>
              <a:rPr lang="zh-CN" altLang="en-US" sz="1600" dirty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，</a:t>
            </a:r>
            <a:r>
              <a:rPr lang="zh-CN" altLang="en-US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增强了师生乘坐</a:t>
            </a:r>
            <a:r>
              <a:rPr lang="zh-CN" altLang="en-US" sz="1600" dirty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的</a:t>
            </a:r>
            <a:r>
              <a:rPr lang="zh-CN" altLang="en-US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舒适和体验感。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40197"/>
            <a:ext cx="3473822" cy="2428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b="23751"/>
          <a:stretch/>
        </p:blipFill>
        <p:spPr>
          <a:xfrm>
            <a:off x="4860032" y="3742117"/>
            <a:ext cx="3473822" cy="2427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251520" y="548680"/>
            <a:ext cx="8185383" cy="244827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algn="just">
              <a:lnSpc>
                <a:spcPts val="2600"/>
              </a:lnSpc>
              <a:spcBef>
                <a:spcPts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FF"/>
                </a:solidFill>
                <a:latin typeface="+mn-ea"/>
              </a:rPr>
              <a:t>一</a:t>
            </a:r>
            <a:r>
              <a:rPr lang="zh-CN" altLang="en-US" sz="1600" b="1" dirty="0" smtClean="0">
                <a:solidFill>
                  <a:srgbClr val="0000FF"/>
                </a:solidFill>
                <a:latin typeface="+mn-ea"/>
              </a:rPr>
              <a:t>、 校园接驳车、无线谷班线运行情况</a:t>
            </a:r>
            <a:endParaRPr lang="en-US" altLang="zh-CN" sz="1600" b="1" dirty="0" smtClean="0">
              <a:solidFill>
                <a:srgbClr val="0000FF"/>
              </a:solidFill>
              <a:latin typeface="+mn-ea"/>
            </a:endParaRPr>
          </a:p>
          <a:p>
            <a:pPr marL="0" algn="just">
              <a:lnSpc>
                <a:spcPts val="2600"/>
              </a:lnSpc>
              <a:spcBef>
                <a:spcPts val="0"/>
              </a:spcBef>
              <a:buNone/>
              <a:defRPr/>
            </a:pPr>
            <a:r>
              <a:rPr lang="zh-CN" altLang="en-US" sz="1400" dirty="0" smtClean="0">
                <a:solidFill>
                  <a:srgbClr val="0000FF"/>
                </a:solidFill>
                <a:latin typeface="方正兰亭细黑_GBK" charset="-122"/>
                <a:ea typeface="方正兰亭细黑_GBK" charset="-122"/>
                <a:cs typeface="方正兰亭细黑_GBK" charset="-122"/>
              </a:rPr>
              <a:t>    </a:t>
            </a:r>
            <a:r>
              <a:rPr lang="en-US" altLang="zh-CN" sz="1400" dirty="0" smtClean="0">
                <a:solidFill>
                  <a:srgbClr val="0000FF"/>
                </a:solidFill>
                <a:latin typeface="方正兰亭细黑_GBK" charset="-122"/>
                <a:ea typeface="方正兰亭细黑_GBK" charset="-122"/>
                <a:cs typeface="方正兰亭细黑_GBK" charset="-122"/>
              </a:rPr>
              <a:t> </a:t>
            </a:r>
            <a:r>
              <a:rPr lang="zh-CN" altLang="en-US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202</a:t>
            </a:r>
            <a:r>
              <a:rPr lang="en-US" altLang="zh-CN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3</a:t>
            </a:r>
            <a:r>
              <a:rPr lang="zh-CN" altLang="en-US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年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1-11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月份</a:t>
            </a:r>
            <a:r>
              <a:rPr lang="zh-CN" altLang="en-US" sz="1600" b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，校园接驳车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运行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15105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趟</a:t>
            </a:r>
            <a:r>
              <a:rPr lang="zh-CN" altLang="en-US" sz="1600" b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次，运送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师生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57.6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万</a:t>
            </a:r>
            <a:r>
              <a:rPr lang="zh-CN" altLang="en-US" sz="1600" b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人次；无线谷班线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运行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256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天，共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7457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趟</a:t>
            </a:r>
            <a:r>
              <a:rPr lang="zh-CN" altLang="en-US" sz="1600" b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次，运送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师生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20.3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万</a:t>
            </a:r>
            <a:r>
              <a:rPr lang="zh-CN" altLang="en-US" sz="1600" b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人次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。苏源、兰台接驳车运行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14000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趟次，运送师生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23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万人次。</a:t>
            </a:r>
            <a:r>
              <a:rPr lang="en-US" altLang="zh-CN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日之后，苏源接驳车运送学生</a:t>
            </a:r>
            <a:r>
              <a:rPr lang="en-US" altLang="zh-CN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29900</a:t>
            </a:r>
            <a:r>
              <a:rPr lang="zh-CN" altLang="en-US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人，兰台接驳车运送师生</a:t>
            </a:r>
            <a:r>
              <a:rPr lang="en-US" altLang="zh-CN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90000</a:t>
            </a:r>
            <a:r>
              <a:rPr lang="zh-CN" altLang="en-US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人次，无线谷运送学生</a:t>
            </a:r>
            <a:r>
              <a:rPr lang="en-US" altLang="zh-CN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120000</a:t>
            </a:r>
            <a:r>
              <a:rPr lang="zh-CN" altLang="en-US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人次。九龙湖校园每天接驳车的运行约</a:t>
            </a:r>
            <a:r>
              <a:rPr lang="en-US" altLang="zh-CN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300</a:t>
            </a:r>
            <a:r>
              <a:rPr lang="zh-CN" altLang="en-US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趟次左右，接驳车在校园成为一道风景。。</a:t>
            </a:r>
            <a:endParaRPr lang="en-US" altLang="zh-CN" sz="1600" b="0" kern="0" dirty="0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>
              <a:lnSpc>
                <a:spcPts val="2600"/>
              </a:lnSpc>
              <a:spcBef>
                <a:spcPts val="0"/>
              </a:spcBef>
              <a:buNone/>
              <a:defRPr/>
            </a:pPr>
            <a:r>
              <a:rPr lang="zh-CN" altLang="en-US" sz="1600" b="0" kern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    优质服务得到师生认可，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全年</a:t>
            </a:r>
            <a:r>
              <a:rPr lang="zh-CN" altLang="en-US" sz="1600" b="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收到师生各类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表扬信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22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封，锦旗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1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面。全年收到学生反映情况、投诉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20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件。捡到手机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23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部，手提电脑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2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台，钱包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2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个，名贵球拍</a:t>
            </a:r>
            <a:r>
              <a:rPr lang="en-US" altLang="zh-CN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1</a:t>
            </a:r>
            <a:r>
              <a:rPr lang="zh-CN" altLang="en-US" sz="1600" b="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细黑_GBK" charset="-122"/>
              </a:rPr>
              <a:t>个。</a:t>
            </a:r>
            <a:endParaRPr lang="zh-CN" altLang="en-US" sz="1200" b="0" dirty="0" smtClean="0">
              <a:solidFill>
                <a:srgbClr val="0000FF"/>
              </a:solidFill>
              <a:latin typeface="仿宋_GB2312" pitchFamily="49" charset="-122"/>
              <a:ea typeface="仿宋_GB2312" pitchFamily="49" charset="-122"/>
              <a:cs typeface="方正兰亭细黑_GBK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3312368" cy="2393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3312368" cy="2393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idx="1"/>
          </p:nvPr>
        </p:nvSpPr>
        <p:spPr>
          <a:xfrm>
            <a:off x="179512" y="476672"/>
            <a:ext cx="8568952" cy="3096344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1600" b="1" dirty="0" smtClean="0">
                <a:solidFill>
                  <a:srgbClr val="0000FF"/>
                </a:solidFill>
                <a:latin typeface="+mn-ea"/>
              </a:rPr>
              <a:t>二、全年学生反映情况、投诉情况分析</a:t>
            </a:r>
            <a:endParaRPr lang="en-US" altLang="zh-CN" sz="1600" b="1" dirty="0" smtClean="0">
              <a:solidFill>
                <a:srgbClr val="0000FF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1600" noProof="0" dirty="0" smtClean="0">
                <a:ln>
                  <a:noFill/>
                </a:ln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    </a:t>
            </a:r>
            <a:r>
              <a:rPr lang="en-US" altLang="zh-CN" sz="16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2023</a:t>
            </a:r>
            <a:r>
              <a:rPr lang="zh-CN" altLang="en-US" sz="16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年</a:t>
            </a:r>
            <a:r>
              <a:rPr lang="en-US" altLang="zh-CN" sz="16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1-12</a:t>
            </a:r>
            <a:r>
              <a:rPr lang="zh-CN" altLang="en-US" sz="16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月份，共收到师生情况反映、投诉</a:t>
            </a:r>
            <a:r>
              <a:rPr lang="en-US" altLang="zh-CN" sz="16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20</a:t>
            </a:r>
            <a:r>
              <a:rPr lang="zh-CN" altLang="en-US" sz="16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件，涉及到接驳车各方面的工作，今天就学生的投诉及反映情况进行汇报，并对我们如何处理学生的建议和意见进行反馈</a:t>
            </a:r>
            <a:r>
              <a:rPr lang="zh-CN" altLang="en-US" sz="1600" dirty="0" smtClean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  <a:cs typeface="方正兰亭细黑_GBK" charset="-122"/>
              </a:rPr>
              <a:t>。</a:t>
            </a:r>
            <a:endParaRPr lang="en-US" altLang="zh-CN" sz="1600" dirty="0" smtClean="0">
              <a:solidFill>
                <a:srgbClr val="0000FF"/>
              </a:solidFill>
              <a:latin typeface="仿宋_GB2312" pitchFamily="49" charset="-122"/>
              <a:ea typeface="仿宋_GB2312" pitchFamily="49" charset="-122"/>
              <a:cs typeface="方正兰亭细黑_GBK" charset="-122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关于失物招领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信中提到接驳车有无失物招领。</a:t>
            </a:r>
          </a:p>
          <a:p>
            <a:pPr marL="0" indent="0"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    实际情况是：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接驳车每次任务完成后，驾驶员都会对车内进行检查、巡查，凡发现师生丢失物品的会第一时间寻找（如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手机、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校园卡等）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同时大车队也设立了失物招领处，每辆接驳车上都留有服务电话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师生丢失物品后的第一时间会联系熊老师。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关于接驳车不停车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实际情况是：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接到信件之后立即对当值驾驶员进行情况了解，并调取当天的行驶监控。当时车辆到站后，报站器进行了及时提醒，并没有学生站立准备下车，于是驾驶员起步行车，造成了学生的不便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针对这个情况，我们立即着手做以下工作：提醒广大接驳车驾驶员在校园停站时在语音报站的同时，再口头询问一下，并及时注意观察，避免学生错过站点下车；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同时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不断加强驾驶员的教育，提升服务意识，让学生乘坐接驳车时更加的便利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关于接驳车行驶安全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，反映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接驳车速度过快的情况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    实际情况是：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经我们了解情况属实。当时时速在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25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公里，当值驾驶员张震属于校园内超速行驶（校园限速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公里）。接到投诉后，我们立即对该驾驶员进行诫勉谈话，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并给与严肃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处理：该驾驶员停岗反省一周。停岗期间到接驳车站点执勤服务，深刻反省，严格按照学校规定，安全行驶；按照汽运中心安全驾驶管理规定，对该驾驶员进行经济处罚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400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元，并在大车班安全教育会上作深刻检讨；结合学生反映的情况，在接驳车全线进行安全教育。在经过斑马线时做到减速、停车礼让，并举一反三，切实将安全驾驶落到实处。</a:t>
            </a:r>
          </a:p>
          <a:p>
            <a:pPr algn="just">
              <a:lnSpc>
                <a:spcPts val="2200"/>
              </a:lnSpc>
              <a:spcBef>
                <a:spcPts val="0"/>
              </a:spcBef>
              <a:buNone/>
            </a:pPr>
            <a:endParaRPr lang="zh-CN" altLang="en-US" sz="1600" dirty="0">
              <a:solidFill>
                <a:srgbClr val="0000FF"/>
              </a:solidFill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539552" y="620688"/>
            <a:ext cx="8208912" cy="25922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4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</a:t>
            </a:r>
            <a:r>
              <a:rPr lang="zh-CN" altLang="zh-CN" sz="1600" dirty="0"/>
              <a:t>接驳车站点</a:t>
            </a:r>
            <a:r>
              <a:rPr lang="zh-CN" altLang="zh-CN" sz="1600" dirty="0" smtClean="0"/>
              <a:t>设置</a:t>
            </a:r>
            <a:r>
              <a:rPr lang="zh-CN" altLang="en-US" sz="1600" dirty="0" smtClean="0"/>
              <a:t>。</a:t>
            </a:r>
            <a:endParaRPr lang="zh-CN" altLang="zh-CN" sz="1600" dirty="0"/>
          </a:p>
          <a:p>
            <a:pPr marL="0" indent="0">
              <a:buNone/>
            </a:pP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实际情况是：九龙湖校区平安校园建设，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高锋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时段梅园车站己迁移梅园转盘附近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：驶往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图书馆方向站点在转盘的“西北角”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；驶往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地铁站方向站点在转盘的“西南角”。</a:t>
            </a:r>
          </a:p>
          <a:p>
            <a:pPr marL="0" indent="0">
              <a:buNone/>
            </a:pP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由于高峰时段站点迁移时并没有将原站点张贴的文件及时清理，标识不清楚，造成了学生不便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。针对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这个情况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，立即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组织人员到现场，清理原站点牌，巡查所有校园站点站牌。如有站点站牌不清，及时更新，确保每个站点标识清晰，容易辨认，避免学生错过站点而导致无法乘车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600" b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 smtClean="0"/>
              <a:t>5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</a:t>
            </a:r>
            <a:r>
              <a:rPr lang="zh-CN" altLang="zh-CN" sz="1600" dirty="0"/>
              <a:t>校内接驳</a:t>
            </a:r>
            <a:r>
              <a:rPr lang="zh-CN" altLang="zh-CN" sz="1600" dirty="0" smtClean="0"/>
              <a:t>车</a:t>
            </a:r>
            <a:r>
              <a:rPr lang="zh-CN" altLang="en-US" sz="1600" dirty="0" smtClean="0"/>
              <a:t>不按时发车的</a:t>
            </a:r>
            <a:r>
              <a:rPr lang="zh-CN" altLang="zh-CN" sz="1600" dirty="0" smtClean="0"/>
              <a:t>疑问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实际情况是：学生提到的不按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发车的信息不准确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。接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驳车严格按照接驳车运行时刻表，每天运行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64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趟次，准点发车运行。请参见学校及总务处网站接驳车信息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；接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驳车在校园内循环发车和上下车，每到站点必须停车上下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客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。学生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所说不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停车不准确。如果不是接驳时间点，有车经过且不停车时，该车不是接驳车，属过路车，自然不会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停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教学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楼站点，在高峰时段，乘车点在梅园转盘上下车，改道至体育场，再经北门转盘保卫处侧上下车。不途径教学楼段，该时段没有接驳车经过，每个站点有明确的通告、标识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600" b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高峰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时段梅园转盘至北门转盘限行班次</a:t>
            </a:r>
          </a:p>
          <a:p>
            <a:pPr marL="0" indent="0">
              <a:buNone/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09:20--10:00         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9:20  9:30  9:40  9:50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  <a:p>
            <a:pPr marL="0" indent="0">
              <a:buNone/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11:20--12:00         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11:30  11:40  11:50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  <a:p>
            <a:pPr marL="0" indent="0">
              <a:buNone/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13:00—14:00         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20  13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  <a:p>
            <a:pPr marL="0" indent="0">
              <a:buNone/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15:20--16:00	       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15:20  15:30  15:40  15:50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  <a:p>
            <a:pPr marL="0" indent="0">
              <a:buNone/>
            </a:pP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上述时间段“教学楼”站点东移至东南路，桃园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1-4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舍东侧路口</a:t>
            </a:r>
          </a:p>
          <a:p>
            <a:pPr marL="0" indent="0">
              <a:buNone/>
            </a:pPr>
            <a:endParaRPr lang="zh-CN" altLang="zh-CN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zh-CN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46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539552" y="620688"/>
            <a:ext cx="8208912" cy="25922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6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关于校内接驳车暑期时间调整的情况说明</a:t>
            </a:r>
          </a:p>
          <a:p>
            <a:pPr marL="0" indent="0">
              <a:buNone/>
            </a:pPr>
            <a:r>
              <a:rPr lang="zh-CN" altLang="en-US" sz="1600" dirty="0" smtClean="0"/>
              <a:t>      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实际情况是：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同学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们对调整的情况不清楚，告知一下就行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600" b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 smtClean="0"/>
              <a:t>7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</a:t>
            </a:r>
            <a:r>
              <a:rPr lang="zh-CN" altLang="zh-CN" sz="1600" dirty="0"/>
              <a:t>接驳车大声</a:t>
            </a:r>
            <a:r>
              <a:rPr lang="zh-CN" altLang="zh-CN" sz="1600" dirty="0" smtClean="0"/>
              <a:t>喧哗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实际情况是：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接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驳车属于公共场合，是公共空间。我们在车上也有相关温馨提示，提醒广大师生在公共空间遵守相关公共秩序，不大声喧哗，禁止饮食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。我们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立即着手对所有车辆进行巡查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，在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醒目位置张贴“请勿大声喧哗”、“请勿饮食”字样，不断提升师生乘坐接驳车的舒适体验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600" b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 smtClean="0"/>
              <a:t>8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</a:t>
            </a:r>
            <a:r>
              <a:rPr lang="zh-CN" altLang="zh-CN" sz="1600" dirty="0"/>
              <a:t>苏源、兰台研究生公寓接驳</a:t>
            </a:r>
            <a:r>
              <a:rPr lang="zh-CN" altLang="zh-CN" sz="1600" dirty="0" smtClean="0"/>
              <a:t>车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实际情况是：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关于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苏源、兰台研究生公寓线路的说明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。有关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线路运行情况的说明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。关于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苏源、兰台研究生公寓线路车辆的情况说明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。有关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站点设置情况。</a:t>
            </a:r>
          </a:p>
          <a:p>
            <a:pPr marL="0" indent="0">
              <a:buNone/>
            </a:pPr>
            <a:r>
              <a:rPr lang="en-US" altLang="zh-CN" sz="1600" dirty="0" smtClean="0"/>
              <a:t>9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</a:t>
            </a:r>
            <a:r>
              <a:rPr lang="zh-CN" altLang="zh-CN" sz="1600" dirty="0"/>
              <a:t>苏源研究生公寓、无线谷接驳车的回复</a:t>
            </a:r>
          </a:p>
          <a:p>
            <a:pPr marL="0" indent="0">
              <a:buNone/>
            </a:pPr>
            <a:r>
              <a:rPr lang="en-US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实际情况是：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日（上周四）起，由学校招标的社会运输企业服务苏源（清水西苑）研究生公寓、无线谷接驳车线路，为住宿在苏源（清水西苑）以及无线谷的学生提供交通便利，目前为试运行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阶段</a:t>
            </a: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社会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企业进入校园服务尚需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磨合。苏源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（清水西苑）、无线谷线路，早高峰时段（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6:50-8:00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）为苏源（清水西苑）研究生公寓专线接驳车，起点为苏源（清水西苑），终点为橘园，属于小循环线路，不前往无线谷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。从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00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开始，运行苏源与无线谷合并线路，为大循环线路。起点为橘园，途径苏源（清水西苑），到达无线谷；返回时在苏源（清水西苑）马路对面停留，然后进入校园到达橘园。早晚高峰为循环线路，接驳车不间断循环发车；其余时段按时刻表运行，途径几个站点均停靠，学生可上可下。</a:t>
            </a:r>
          </a:p>
          <a:p>
            <a:pPr marL="0" indent="0">
              <a:buNone/>
            </a:pPr>
            <a:endParaRPr lang="zh-CN" altLang="zh-CN" sz="1600" dirty="0"/>
          </a:p>
          <a:p>
            <a:pPr marL="0" indent="0">
              <a:buNone/>
            </a:pPr>
            <a:endParaRPr lang="zh-CN" altLang="zh-CN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9322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467544" y="620688"/>
            <a:ext cx="8208912" cy="25922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10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</a:t>
            </a:r>
            <a:r>
              <a:rPr lang="zh-CN" altLang="zh-CN" sz="1600" dirty="0"/>
              <a:t>接驳车乘坐的情况说明</a:t>
            </a:r>
          </a:p>
          <a:p>
            <a:pPr marL="0" indent="0">
              <a:buNone/>
            </a:pP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实际情况是：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九龙湖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校区现有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台接驳车，按照学校制定的运行时刻表，每天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台车全部投入运行。在没有遇到特殊情况下（如雨雪天、周末、节假日以及吉印大道红绿灯等待时间长），接驳车可以基本保障师生出行，且运行良好。</a:t>
            </a:r>
          </a:p>
          <a:p>
            <a:pPr marL="0" indent="0">
              <a:buNone/>
            </a:pP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关于你提到搭建候车雨棚的建议，我们将上报学校有关部门，将接驳车站点建设纳入校园规划。学校对于校园的整体交通也有一定规划，下一步计划引入观光车在校园服务，将师生在校园内的交通出行解决好，节省师生的等待时间，实现真正意义上的交通最后一公里，甚至一百米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。你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提到今天等待的时间有点长，我们将立即着手调查并了解当时情况。即便有下雨的因素存在，我们也要举一反三，将师生的诉求解决好，将师生的建议落实好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600" b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 smtClean="0"/>
              <a:t>11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</a:t>
            </a:r>
            <a:r>
              <a:rPr lang="zh-CN" altLang="zh-CN" sz="1600" dirty="0"/>
              <a:t>接驳车驾驶员服务态度的处理</a:t>
            </a:r>
            <a:r>
              <a:rPr lang="zh-CN" altLang="zh-CN" sz="1600" dirty="0" smtClean="0"/>
              <a:t>结果</a:t>
            </a:r>
            <a:endParaRPr lang="zh-CN" altLang="zh-CN" sz="1600" dirty="0"/>
          </a:p>
          <a:p>
            <a:pPr marL="0" indent="0">
              <a:buNone/>
            </a:pPr>
            <a:r>
              <a:rPr lang="en-US" altLang="zh-CN" sz="1600" dirty="0" smtClean="0"/>
              <a:t>        </a:t>
            </a:r>
            <a:r>
              <a:rPr lang="zh-CN" altLang="en-US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实际情况是：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接到你的信息之后，我们第一时间进行调查了解。经过了解，正如你所说，个别驾驶员在服务上的瑕疵，表现在态度不好、不耐烦的情绪。结合你的来信，我们对当事人进行处理，同时在服务工作上作如下调整或相应的管理：</a:t>
            </a:r>
          </a:p>
          <a:p>
            <a:pPr marL="0" indent="0">
              <a:buNone/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、对当班驾驶员进行严肃批评，给与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200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元经济处罚；所有驾驶员引以为戒，举一反三，如再有服务态度不好被投诉，一经发现，立即开除；</a:t>
            </a:r>
          </a:p>
          <a:p>
            <a:pPr marL="0" indent="0">
              <a:buNone/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、结合服务态度事件，在国庆节期间对所有驾驶员开展一次服务态度、安全行车、文明用语的思想教育，打造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服务至上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生为首位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的服务理念；</a:t>
            </a:r>
          </a:p>
          <a:p>
            <a:pPr marL="0" indent="0">
              <a:buNone/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、根据来信反映到驾驶员身上烟味过重。从现在起，要求所有当班驾驶员及服务管理人员，在实际工作中严禁抽烟；</a:t>
            </a:r>
          </a:p>
          <a:p>
            <a:pPr marL="0" indent="0">
              <a:buNone/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、切实做好文明驾驶，做到安全驾驶。驾驶员在开车时严禁看手机（工作电话除外），一经发现立即开除； </a:t>
            </a:r>
          </a:p>
          <a:p>
            <a:pPr marL="0" indent="0">
              <a:buNone/>
            </a:pPr>
            <a:endParaRPr lang="zh-CN" altLang="zh-CN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99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539552" y="620688"/>
            <a:ext cx="8208912" cy="25922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12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关于</a:t>
            </a:r>
            <a:r>
              <a:rPr lang="zh-CN" altLang="zh-CN" sz="1600" dirty="0"/>
              <a:t>兰台接驳车发车的情况说明</a:t>
            </a:r>
          </a:p>
          <a:p>
            <a:pPr marL="0" indent="0">
              <a:buNone/>
            </a:pPr>
            <a:r>
              <a:rPr lang="zh-CN" altLang="en-US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实际情况是：</a:t>
            </a:r>
            <a:r>
              <a:rPr lang="en-US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日早晨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点钟左右，属于兰台接驳车的循环发车模式，有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辆车在等待。由于现场调度人员失职，原本在有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名左右学生乘坐情况下，就该驶往学校的接驳车，却被人为耽搁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分钟左右才发车。</a:t>
            </a:r>
          </a:p>
          <a:p>
            <a:pPr marL="0" indent="0">
              <a:buNone/>
            </a:pP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接驳车发车后，驾驶员为快速赶往纪忠楼，在兰台街右转，从西门进入校园。今天（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日）是周一上班时间，路上车辆较多，加之苏源大道地铁施工，导致车辆延误到校。</a:t>
            </a:r>
          </a:p>
          <a:p>
            <a:pPr marL="0" indent="0">
              <a:buNone/>
            </a:pP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目前苏源、兰台接驳车还处于磨合阶段，针对这一事件，我们立即着手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整改：</a:t>
            </a:r>
            <a:endParaRPr lang="zh-CN" altLang="zh-CN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、对接驳车时刻表进行调整、修改，将在明天上午（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日）组织研工部、院系级学生进行研讨。新的时刻表将于本周公布，听取院系、学生意见，尽可能满足学生交通出行需求；</a:t>
            </a:r>
          </a:p>
          <a:p>
            <a:pPr marL="0" indent="0">
              <a:buNone/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、每天早晨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7:10-9:40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的循环接驳车，每趟车学生等待时间在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分钟左右，不超过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分钟，尽可能让学生少等待，早进校园；</a:t>
            </a:r>
          </a:p>
          <a:p>
            <a:pPr marL="0" indent="0">
              <a:buNone/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、所有兰台驶往学校的接驳车，经北门进校园后再到纪忠楼，不得从西门进校，缩短每趟车的运行时间；</a:t>
            </a:r>
          </a:p>
          <a:p>
            <a:pPr marL="0" indent="0">
              <a:buNone/>
            </a:pPr>
            <a:r>
              <a:rPr lang="en-US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更好地服务学生，我们将不断加强管理，对工作人员失职情况作如下处理：</a:t>
            </a:r>
          </a:p>
          <a:p>
            <a:pPr marL="0" indent="0">
              <a:buNone/>
            </a:pPr>
            <a:r>
              <a:rPr lang="en-US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、对负有责任的当值现场调度人员进行批评教育，给与经济处罚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400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元；</a:t>
            </a:r>
          </a:p>
          <a:p>
            <a:pPr marL="0" indent="0">
              <a:buNone/>
            </a:pPr>
            <a:r>
              <a:rPr lang="en-US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zh-CN" sz="16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对当班驾驶员进行严肃批评，所有驾驶员引以为戒，举一反三，将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服务至上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生为首位</a:t>
            </a: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的服务理念落到实处；</a:t>
            </a:r>
          </a:p>
        </p:txBody>
      </p:sp>
    </p:spTree>
    <p:extLst>
      <p:ext uri="{BB962C8B-B14F-4D97-AF65-F5344CB8AC3E}">
        <p14:creationId xmlns:p14="http://schemas.microsoft.com/office/powerpoint/2010/main" val="6667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4671</Words>
  <Application>Microsoft Office PowerPoint</Application>
  <PresentationFormat>全屏显示(4:3)</PresentationFormat>
  <Paragraphs>96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方正兰亭细黑_GBK</vt:lpstr>
      <vt:lpstr>仿宋_GB2312</vt:lpstr>
      <vt:lpstr>黑体</vt:lpstr>
      <vt:lpstr>华文中宋</vt:lpstr>
      <vt:lpstr>楷体</vt:lpstr>
      <vt:lpstr>楷体_GB2312</vt:lpstr>
      <vt:lpstr>宋体</vt:lpstr>
      <vt:lpstr>微软雅黑</vt:lpstr>
      <vt:lpstr>Arial</vt:lpstr>
      <vt:lpstr>Calibri</vt:lpstr>
      <vt:lpstr>Franklin Gothic Book</vt:lpstr>
      <vt:lpstr>Franklin Gothic Medium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Dell</dc:creator>
  <cp:lastModifiedBy>沈峥嵘</cp:lastModifiedBy>
  <cp:revision>203</cp:revision>
  <dcterms:created xsi:type="dcterms:W3CDTF">1900-01-01T00:00:00Z</dcterms:created>
  <dcterms:modified xsi:type="dcterms:W3CDTF">2023-12-08T03:31:03Z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7AD02DD7E7AD4BB99839C16DE0A7A802</vt:lpwstr>
  </property>
  <property fmtid="{D5CDD505-2E9C-101B-9397-08002B2CF9AE}" pid="3" name="KSOProductBuildVer">
    <vt:lpwstr>2052-11.1.0.10495</vt:lpwstr>
  </property>
</Properties>
</file>