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8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304" r:id="rId6"/>
    <p:sldId id="305" r:id="rId7"/>
    <p:sldId id="306" r:id="rId8"/>
    <p:sldId id="307" r:id="rId9"/>
    <p:sldId id="308" r:id="rId10"/>
    <p:sldId id="303" r:id="rId11"/>
    <p:sldId id="260" r:id="rId12"/>
    <p:sldId id="292" r:id="rId13"/>
    <p:sldId id="293" r:id="rId14"/>
    <p:sldId id="294" r:id="rId15"/>
    <p:sldId id="261" r:id="rId16"/>
    <p:sldId id="295" r:id="rId17"/>
    <p:sldId id="296" r:id="rId18"/>
    <p:sldId id="297" r:id="rId19"/>
    <p:sldId id="298" r:id="rId20"/>
    <p:sldId id="309" r:id="rId21"/>
    <p:sldId id="310" r:id="rId22"/>
    <p:sldId id="266" r:id="rId23"/>
    <p:sldId id="286" r:id="rId24"/>
    <p:sldId id="284" r:id="rId25"/>
    <p:sldId id="270" r:id="rId26"/>
    <p:sldId id="289" r:id="rId27"/>
  </p:sldIdLst>
  <p:sldSz cx="9144000" cy="5715000" type="screen16x1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61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D"/>
    <a:srgbClr val="90D24B"/>
    <a:srgbClr val="E60012"/>
    <a:srgbClr val="003B8F"/>
    <a:srgbClr val="0074AA"/>
    <a:srgbClr val="0A638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06" y="77"/>
      </p:cViewPr>
      <p:guideLst>
        <p:guide orient="horz" pos="1761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35A59-A87F-4CE9-A501-8D8FFB64F7F5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1C411-67F5-4702-A253-B628B296991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C411-67F5-4702-A253-B628B296991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C411-67F5-4702-A253-B628B296991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874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C411-67F5-4702-A253-B628B296991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C411-67F5-4702-A253-B628B296991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086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C411-67F5-4702-A253-B628B296991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9795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C411-67F5-4702-A253-B628B296991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296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C411-67F5-4702-A253-B628B296991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C411-67F5-4702-A253-B628B296991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384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C411-67F5-4702-A253-B628B296991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915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C411-67F5-4702-A253-B628B296991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461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C411-67F5-4702-A253-B628B296991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407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C411-67F5-4702-A253-B628B296991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C411-67F5-4702-A253-B628B296991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8105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C411-67F5-4702-A253-B628B296991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083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C411-67F5-4702-A253-B628B296991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C411-67F5-4702-A253-B628B296991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C411-67F5-4702-A253-B628B296991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C411-67F5-4702-A253-B628B296991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C411-67F5-4702-A253-B628B296991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C411-67F5-4702-A253-B628B296991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C411-67F5-4702-A253-B628B296991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C411-67F5-4702-A253-B628B296991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953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C411-67F5-4702-A253-B628B296991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171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C411-67F5-4702-A253-B628B296991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950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C411-67F5-4702-A253-B628B296991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703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1C411-67F5-4702-A253-B628B296991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82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3D8A-8A91-4636-A38A-460AF7FF56D0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4B31-0E7A-4E4B-BCA8-9565F1C262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3D8A-8A91-4636-A38A-460AF7FF56D0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4B31-0E7A-4E4B-BCA8-9565F1C262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3D8A-8A91-4636-A38A-460AF7FF56D0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4B31-0E7A-4E4B-BCA8-9565F1C262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3D8A-8A91-4636-A38A-460AF7FF56D0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4B31-0E7A-4E4B-BCA8-9565F1C262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3D8A-8A91-4636-A38A-460AF7FF56D0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4B31-0E7A-4E4B-BCA8-9565F1C262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3D8A-8A91-4636-A38A-460AF7FF56D0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4B31-0E7A-4E4B-BCA8-9565F1C262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3D8A-8A91-4636-A38A-460AF7FF56D0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4B31-0E7A-4E4B-BCA8-9565F1C262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3D8A-8A91-4636-A38A-460AF7FF56D0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4B31-0E7A-4E4B-BCA8-9565F1C262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3D8A-8A91-4636-A38A-460AF7FF56D0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4B31-0E7A-4E4B-BCA8-9565F1C262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3D8A-8A91-4636-A38A-460AF7FF56D0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4B31-0E7A-4E4B-BCA8-9565F1C262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3D8A-8A91-4636-A38A-460AF7FF56D0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4B31-0E7A-4E4B-BCA8-9565F1C262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13D8A-8A91-4636-A38A-460AF7FF56D0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B4B31-0E7A-4E4B-BCA8-9565F1C262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2.png"/><Relationship Id="rId2" Type="http://schemas.openxmlformats.org/officeDocument/2006/relationships/audio" Target="file:///D:\&#20010;&#20154;&#36164;&#26009;\PPT&#32456;&#26497;&#27169;&#26495;&#19979;&#36733;&#21253;\&#32463;&#20856;&#27169;&#26495;&#22270;&#34920;&#32032;&#26448;&#31561;\&#12304;18&#12305;PPT&#32463;&#20856;&#32972;&#26223;&#38899;&#20048;&#24211;\&#32972;&#26223;&#38899;&#20048;\%5b%5dCarnavals%20-%20&#23578;.wma" TargetMode="External"/><Relationship Id="rId1" Type="http://schemas.microsoft.com/office/2007/relationships/media" Target="file:///D:\&#20010;&#20154;&#36164;&#26009;\PPT&#32456;&#26497;&#27169;&#26495;&#19979;&#36733;&#21253;\&#32463;&#20856;&#27169;&#26495;&#22270;&#34920;&#32032;&#26448;&#31561;\&#12304;18&#12305;PPT&#32463;&#20856;&#32972;&#26223;&#38899;&#20048;&#24211;\&#32972;&#26223;&#38899;&#20048;\%5b%5dCarnavals%20-%20&#23578;.wma" TargetMode="Externa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[]Carnavals - 尚.wm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40552" y="36545"/>
            <a:ext cx="713421" cy="71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036236"/>
            <a:ext cx="9144000" cy="2341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267744" y="3727908"/>
            <a:ext cx="48013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东南大学九龙湖校区</a:t>
            </a:r>
            <a:endParaRPr lang="en-US" altLang="zh-CN" sz="4000" dirty="0">
              <a:solidFill>
                <a:schemeClr val="bg1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  <a:p>
            <a:r>
              <a:rPr lang="zh-CN" altLang="en-US" sz="4000" dirty="0">
                <a:solidFill>
                  <a:schemeClr val="bg1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    </a:t>
            </a:r>
            <a:r>
              <a:rPr lang="zh-CN" altLang="en-US" sz="3200" dirty="0">
                <a:solidFill>
                  <a:schemeClr val="bg1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北区绿化养护总结</a:t>
            </a:r>
            <a:endParaRPr lang="en-US" altLang="zh-CN" sz="3200" dirty="0">
              <a:solidFill>
                <a:schemeClr val="bg1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pic>
        <p:nvPicPr>
          <p:cNvPr id="3" name="图片 2" descr="久智环境LONG_画板 1">
            <a:extLst>
              <a:ext uri="{FF2B5EF4-FFF2-40B4-BE49-F238E27FC236}">
                <a16:creationId xmlns:a16="http://schemas.microsoft.com/office/drawing/2014/main" id="{BD3BFA6B-DFB4-D534-D1E4-FC32462CAFD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alphaModFix amt="48000"/>
          </a:blip>
          <a:srcRect/>
          <a:stretch>
            <a:fillRect/>
          </a:stretch>
        </p:blipFill>
        <p:spPr>
          <a:xfrm>
            <a:off x="323527" y="1417340"/>
            <a:ext cx="8157882" cy="1584176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4A252615-05FA-4458-8999-5B9AEC838C5F}"/>
              </a:ext>
            </a:extLst>
          </p:cNvPr>
          <p:cNvSpPr txBox="1"/>
          <p:nvPr/>
        </p:nvSpPr>
        <p:spPr>
          <a:xfrm>
            <a:off x="7293457" y="5204147"/>
            <a:ext cx="1887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2023</a:t>
            </a:r>
            <a:r>
              <a:rPr lang="zh-CN" altLang="en-US" sz="2400" dirty="0">
                <a:solidFill>
                  <a:schemeClr val="bg1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年</a:t>
            </a:r>
            <a:r>
              <a:rPr lang="en-US" altLang="zh-CN" sz="2400" dirty="0">
                <a:solidFill>
                  <a:schemeClr val="bg1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12</a:t>
            </a:r>
            <a:r>
              <a:rPr lang="zh-CN" altLang="en-US" sz="2400" dirty="0">
                <a:solidFill>
                  <a:schemeClr val="bg1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月</a:t>
            </a:r>
            <a:endParaRPr lang="en-US" altLang="zh-CN" sz="2400" dirty="0">
              <a:solidFill>
                <a:schemeClr val="bg1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6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/>
        </p:nvSpPr>
        <p:spPr>
          <a:xfrm>
            <a:off x="611560" y="2231112"/>
            <a:ext cx="1503784" cy="2592288"/>
          </a:xfrm>
          <a:prstGeom prst="roundRect">
            <a:avLst>
              <a:gd name="adj" fmla="val 16938"/>
            </a:avLst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2367222" y="2223070"/>
            <a:ext cx="6309234" cy="2592288"/>
          </a:xfrm>
          <a:prstGeom prst="roundRect">
            <a:avLst>
              <a:gd name="adj" fmla="val 8770"/>
            </a:avLst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7115" y="2235880"/>
            <a:ext cx="149752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5614" y="2645246"/>
            <a:ext cx="30461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开展养护工作情况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087090" y="3232949"/>
            <a:ext cx="4680732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右箭头 7"/>
          <p:cNvSpPr/>
          <p:nvPr/>
        </p:nvSpPr>
        <p:spPr>
          <a:xfrm>
            <a:off x="3238808" y="3428738"/>
            <a:ext cx="201564" cy="19703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7531" y="336532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重点完成工作</a:t>
            </a:r>
          </a:p>
        </p:txBody>
      </p:sp>
      <p:sp>
        <p:nvSpPr>
          <p:cNvPr id="10" name="右箭头 9"/>
          <p:cNvSpPr/>
          <p:nvPr/>
        </p:nvSpPr>
        <p:spPr>
          <a:xfrm>
            <a:off x="5707847" y="3428738"/>
            <a:ext cx="201564" cy="19703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8833" y="336532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日常养护工作</a:t>
            </a:r>
          </a:p>
        </p:txBody>
      </p:sp>
      <p:sp>
        <p:nvSpPr>
          <p:cNvPr id="12" name="右箭头 11"/>
          <p:cNvSpPr/>
          <p:nvPr/>
        </p:nvSpPr>
        <p:spPr>
          <a:xfrm>
            <a:off x="3224348" y="3782681"/>
            <a:ext cx="201564" cy="19703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0561" y="371926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应急保障</a:t>
            </a:r>
          </a:p>
        </p:txBody>
      </p:sp>
      <p:pic>
        <p:nvPicPr>
          <p:cNvPr id="21" name="图片 20" descr="久智环境LONG_画板 1">
            <a:extLst>
              <a:ext uri="{FF2B5EF4-FFF2-40B4-BE49-F238E27FC236}">
                <a16:creationId xmlns:a16="http://schemas.microsoft.com/office/drawing/2014/main" id="{CCBA1C2F-42B6-0CD2-746B-A0754EEB62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alphaModFix amt="48000"/>
          </a:blip>
          <a:srcRect/>
          <a:stretch>
            <a:fillRect/>
          </a:stretch>
        </p:blipFill>
        <p:spPr>
          <a:xfrm>
            <a:off x="6669311" y="496417"/>
            <a:ext cx="2076450" cy="70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1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  <p:bldP spid="5" grpId="0"/>
      <p:bldP spid="6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5593804"/>
            <a:ext cx="9144000" cy="121196"/>
          </a:xfrm>
          <a:prstGeom prst="rec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0" y="491689"/>
            <a:ext cx="2771800" cy="493603"/>
          </a:xfrm>
          <a:prstGeom prst="rec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23528" y="52362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重点完成工作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542437" y="2389709"/>
            <a:ext cx="2628619" cy="2628031"/>
            <a:chOff x="4062750" y="2232902"/>
            <a:chExt cx="2628619" cy="2628031"/>
          </a:xfrm>
        </p:grpSpPr>
        <p:sp>
          <p:nvSpPr>
            <p:cNvPr id="8" name="Freeform 4"/>
            <p:cNvSpPr/>
            <p:nvPr/>
          </p:nvSpPr>
          <p:spPr bwMode="auto">
            <a:xfrm>
              <a:off x="4062750" y="2232902"/>
              <a:ext cx="2628619" cy="2628031"/>
            </a:xfrm>
            <a:custGeom>
              <a:avLst/>
              <a:gdLst>
                <a:gd name="T0" fmla="*/ 800 w 1050"/>
                <a:gd name="T1" fmla="*/ 903 h 1049"/>
                <a:gd name="T2" fmla="*/ 766 w 1050"/>
                <a:gd name="T3" fmla="*/ 996 h 1049"/>
                <a:gd name="T4" fmla="*/ 671 w 1050"/>
                <a:gd name="T5" fmla="*/ 969 h 1049"/>
                <a:gd name="T6" fmla="*/ 625 w 1050"/>
                <a:gd name="T7" fmla="*/ 1044 h 1049"/>
                <a:gd name="T8" fmla="*/ 526 w 1050"/>
                <a:gd name="T9" fmla="*/ 991 h 1049"/>
                <a:gd name="T10" fmla="*/ 443 w 1050"/>
                <a:gd name="T11" fmla="*/ 1047 h 1049"/>
                <a:gd name="T12" fmla="*/ 381 w 1050"/>
                <a:gd name="T13" fmla="*/ 969 h 1049"/>
                <a:gd name="T14" fmla="*/ 301 w 1050"/>
                <a:gd name="T15" fmla="*/ 1003 h 1049"/>
                <a:gd name="T16" fmla="*/ 272 w 1050"/>
                <a:gd name="T17" fmla="*/ 917 h 1049"/>
                <a:gd name="T18" fmla="*/ 232 w 1050"/>
                <a:gd name="T19" fmla="*/ 888 h 1049"/>
                <a:gd name="T20" fmla="*/ 140 w 1050"/>
                <a:gd name="T21" fmla="*/ 886 h 1049"/>
                <a:gd name="T22" fmla="*/ 134 w 1050"/>
                <a:gd name="T23" fmla="*/ 778 h 1049"/>
                <a:gd name="T24" fmla="*/ 47 w 1050"/>
                <a:gd name="T25" fmla="*/ 750 h 1049"/>
                <a:gd name="T26" fmla="*/ 78 w 1050"/>
                <a:gd name="T27" fmla="*/ 657 h 1049"/>
                <a:gd name="T28" fmla="*/ 0 w 1050"/>
                <a:gd name="T29" fmla="*/ 590 h 1049"/>
                <a:gd name="T30" fmla="*/ 60 w 1050"/>
                <a:gd name="T31" fmla="*/ 500 h 1049"/>
                <a:gd name="T32" fmla="*/ 6 w 1050"/>
                <a:gd name="T33" fmla="*/ 426 h 1049"/>
                <a:gd name="T34" fmla="*/ 86 w 1050"/>
                <a:gd name="T35" fmla="*/ 368 h 1049"/>
                <a:gd name="T36" fmla="*/ 55 w 1050"/>
                <a:gd name="T37" fmla="*/ 284 h 1049"/>
                <a:gd name="T38" fmla="*/ 148 w 1050"/>
                <a:gd name="T39" fmla="*/ 250 h 1049"/>
                <a:gd name="T40" fmla="*/ 140 w 1050"/>
                <a:gd name="T41" fmla="*/ 163 h 1049"/>
                <a:gd name="T42" fmla="*/ 232 w 1050"/>
                <a:gd name="T43" fmla="*/ 162 h 1049"/>
                <a:gd name="T44" fmla="*/ 271 w 1050"/>
                <a:gd name="T45" fmla="*/ 61 h 1049"/>
                <a:gd name="T46" fmla="*/ 358 w 1050"/>
                <a:gd name="T47" fmla="*/ 88 h 1049"/>
                <a:gd name="T48" fmla="*/ 405 w 1050"/>
                <a:gd name="T49" fmla="*/ 73 h 1049"/>
                <a:gd name="T50" fmla="*/ 501 w 1050"/>
                <a:gd name="T51" fmla="*/ 58 h 1049"/>
                <a:gd name="T52" fmla="*/ 592 w 1050"/>
                <a:gd name="T53" fmla="*/ 0 h 1049"/>
                <a:gd name="T54" fmla="*/ 646 w 1050"/>
                <a:gd name="T55" fmla="*/ 73 h 1049"/>
                <a:gd name="T56" fmla="*/ 694 w 1050"/>
                <a:gd name="T57" fmla="*/ 88 h 1049"/>
                <a:gd name="T58" fmla="*/ 781 w 1050"/>
                <a:gd name="T59" fmla="*/ 61 h 1049"/>
                <a:gd name="T60" fmla="*/ 810 w 1050"/>
                <a:gd name="T61" fmla="*/ 155 h 1049"/>
                <a:gd name="T62" fmla="*/ 900 w 1050"/>
                <a:gd name="T63" fmla="*/ 151 h 1049"/>
                <a:gd name="T64" fmla="*/ 904 w 1050"/>
                <a:gd name="T65" fmla="*/ 250 h 1049"/>
                <a:gd name="T66" fmla="*/ 997 w 1050"/>
                <a:gd name="T67" fmla="*/ 284 h 1049"/>
                <a:gd name="T68" fmla="*/ 970 w 1050"/>
                <a:gd name="T69" fmla="*/ 380 h 1049"/>
                <a:gd name="T70" fmla="*/ 1045 w 1050"/>
                <a:gd name="T71" fmla="*/ 426 h 1049"/>
                <a:gd name="T72" fmla="*/ 993 w 1050"/>
                <a:gd name="T73" fmla="*/ 524 h 1049"/>
                <a:gd name="T74" fmla="*/ 1048 w 1050"/>
                <a:gd name="T75" fmla="*/ 607 h 1049"/>
                <a:gd name="T76" fmla="*/ 970 w 1050"/>
                <a:gd name="T77" fmla="*/ 669 h 1049"/>
                <a:gd name="T78" fmla="*/ 1005 w 1050"/>
                <a:gd name="T79" fmla="*/ 750 h 1049"/>
                <a:gd name="T80" fmla="*/ 918 w 1050"/>
                <a:gd name="T81" fmla="*/ 778 h 1049"/>
                <a:gd name="T82" fmla="*/ 889 w 1050"/>
                <a:gd name="T83" fmla="*/ 818 h 1049"/>
                <a:gd name="T84" fmla="*/ 888 w 1050"/>
                <a:gd name="T85" fmla="*/ 911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0" h="1049">
                  <a:moveTo>
                    <a:pt x="888" y="911"/>
                  </a:moveTo>
                  <a:lnTo>
                    <a:pt x="820" y="888"/>
                  </a:lnTo>
                  <a:lnTo>
                    <a:pt x="800" y="903"/>
                  </a:lnTo>
                  <a:lnTo>
                    <a:pt x="780" y="917"/>
                  </a:lnTo>
                  <a:lnTo>
                    <a:pt x="781" y="988"/>
                  </a:lnTo>
                  <a:lnTo>
                    <a:pt x="766" y="996"/>
                  </a:lnTo>
                  <a:lnTo>
                    <a:pt x="751" y="1003"/>
                  </a:lnTo>
                  <a:lnTo>
                    <a:pt x="694" y="961"/>
                  </a:lnTo>
                  <a:lnTo>
                    <a:pt x="671" y="969"/>
                  </a:lnTo>
                  <a:lnTo>
                    <a:pt x="658" y="972"/>
                  </a:lnTo>
                  <a:lnTo>
                    <a:pt x="646" y="976"/>
                  </a:lnTo>
                  <a:lnTo>
                    <a:pt x="625" y="1044"/>
                  </a:lnTo>
                  <a:lnTo>
                    <a:pt x="592" y="1049"/>
                  </a:lnTo>
                  <a:lnTo>
                    <a:pt x="551" y="991"/>
                  </a:lnTo>
                  <a:lnTo>
                    <a:pt x="526" y="991"/>
                  </a:lnTo>
                  <a:lnTo>
                    <a:pt x="501" y="991"/>
                  </a:lnTo>
                  <a:lnTo>
                    <a:pt x="460" y="1049"/>
                  </a:lnTo>
                  <a:lnTo>
                    <a:pt x="443" y="1047"/>
                  </a:lnTo>
                  <a:lnTo>
                    <a:pt x="426" y="1044"/>
                  </a:lnTo>
                  <a:lnTo>
                    <a:pt x="405" y="976"/>
                  </a:lnTo>
                  <a:lnTo>
                    <a:pt x="381" y="969"/>
                  </a:lnTo>
                  <a:lnTo>
                    <a:pt x="369" y="965"/>
                  </a:lnTo>
                  <a:lnTo>
                    <a:pt x="358" y="961"/>
                  </a:lnTo>
                  <a:lnTo>
                    <a:pt x="301" y="1003"/>
                  </a:lnTo>
                  <a:lnTo>
                    <a:pt x="286" y="996"/>
                  </a:lnTo>
                  <a:lnTo>
                    <a:pt x="271" y="988"/>
                  </a:lnTo>
                  <a:lnTo>
                    <a:pt x="272" y="917"/>
                  </a:lnTo>
                  <a:lnTo>
                    <a:pt x="252" y="903"/>
                  </a:lnTo>
                  <a:lnTo>
                    <a:pt x="242" y="895"/>
                  </a:lnTo>
                  <a:lnTo>
                    <a:pt x="232" y="888"/>
                  </a:lnTo>
                  <a:lnTo>
                    <a:pt x="164" y="911"/>
                  </a:lnTo>
                  <a:lnTo>
                    <a:pt x="152" y="899"/>
                  </a:lnTo>
                  <a:lnTo>
                    <a:pt x="140" y="886"/>
                  </a:lnTo>
                  <a:lnTo>
                    <a:pt x="163" y="818"/>
                  </a:lnTo>
                  <a:lnTo>
                    <a:pt x="148" y="799"/>
                  </a:lnTo>
                  <a:lnTo>
                    <a:pt x="134" y="778"/>
                  </a:lnTo>
                  <a:lnTo>
                    <a:pt x="63" y="779"/>
                  </a:lnTo>
                  <a:lnTo>
                    <a:pt x="55" y="765"/>
                  </a:lnTo>
                  <a:lnTo>
                    <a:pt x="47" y="750"/>
                  </a:lnTo>
                  <a:lnTo>
                    <a:pt x="90" y="693"/>
                  </a:lnTo>
                  <a:lnTo>
                    <a:pt x="82" y="669"/>
                  </a:lnTo>
                  <a:lnTo>
                    <a:pt x="78" y="657"/>
                  </a:lnTo>
                  <a:lnTo>
                    <a:pt x="75" y="645"/>
                  </a:lnTo>
                  <a:lnTo>
                    <a:pt x="6" y="623"/>
                  </a:lnTo>
                  <a:lnTo>
                    <a:pt x="0" y="590"/>
                  </a:lnTo>
                  <a:lnTo>
                    <a:pt x="60" y="549"/>
                  </a:lnTo>
                  <a:lnTo>
                    <a:pt x="59" y="524"/>
                  </a:lnTo>
                  <a:lnTo>
                    <a:pt x="60" y="500"/>
                  </a:lnTo>
                  <a:lnTo>
                    <a:pt x="0" y="459"/>
                  </a:lnTo>
                  <a:lnTo>
                    <a:pt x="3" y="442"/>
                  </a:lnTo>
                  <a:lnTo>
                    <a:pt x="6" y="426"/>
                  </a:lnTo>
                  <a:lnTo>
                    <a:pt x="75" y="405"/>
                  </a:lnTo>
                  <a:lnTo>
                    <a:pt x="82" y="380"/>
                  </a:lnTo>
                  <a:lnTo>
                    <a:pt x="86" y="368"/>
                  </a:lnTo>
                  <a:lnTo>
                    <a:pt x="90" y="356"/>
                  </a:lnTo>
                  <a:lnTo>
                    <a:pt x="47" y="299"/>
                  </a:lnTo>
                  <a:lnTo>
                    <a:pt x="55" y="284"/>
                  </a:lnTo>
                  <a:lnTo>
                    <a:pt x="63" y="270"/>
                  </a:lnTo>
                  <a:lnTo>
                    <a:pt x="134" y="271"/>
                  </a:lnTo>
                  <a:lnTo>
                    <a:pt x="148" y="250"/>
                  </a:lnTo>
                  <a:lnTo>
                    <a:pt x="155" y="240"/>
                  </a:lnTo>
                  <a:lnTo>
                    <a:pt x="163" y="231"/>
                  </a:lnTo>
                  <a:lnTo>
                    <a:pt x="140" y="163"/>
                  </a:lnTo>
                  <a:lnTo>
                    <a:pt x="152" y="151"/>
                  </a:lnTo>
                  <a:lnTo>
                    <a:pt x="164" y="139"/>
                  </a:lnTo>
                  <a:lnTo>
                    <a:pt x="232" y="162"/>
                  </a:lnTo>
                  <a:lnTo>
                    <a:pt x="252" y="147"/>
                  </a:lnTo>
                  <a:lnTo>
                    <a:pt x="272" y="133"/>
                  </a:lnTo>
                  <a:lnTo>
                    <a:pt x="271" y="61"/>
                  </a:lnTo>
                  <a:lnTo>
                    <a:pt x="286" y="53"/>
                  </a:lnTo>
                  <a:lnTo>
                    <a:pt x="301" y="46"/>
                  </a:lnTo>
                  <a:lnTo>
                    <a:pt x="358" y="88"/>
                  </a:lnTo>
                  <a:lnTo>
                    <a:pt x="381" y="80"/>
                  </a:lnTo>
                  <a:lnTo>
                    <a:pt x="393" y="76"/>
                  </a:lnTo>
                  <a:lnTo>
                    <a:pt x="405" y="73"/>
                  </a:lnTo>
                  <a:lnTo>
                    <a:pt x="426" y="5"/>
                  </a:lnTo>
                  <a:lnTo>
                    <a:pt x="460" y="0"/>
                  </a:lnTo>
                  <a:lnTo>
                    <a:pt x="501" y="58"/>
                  </a:lnTo>
                  <a:lnTo>
                    <a:pt x="526" y="57"/>
                  </a:lnTo>
                  <a:lnTo>
                    <a:pt x="551" y="58"/>
                  </a:lnTo>
                  <a:lnTo>
                    <a:pt x="592" y="0"/>
                  </a:lnTo>
                  <a:lnTo>
                    <a:pt x="608" y="2"/>
                  </a:lnTo>
                  <a:lnTo>
                    <a:pt x="625" y="5"/>
                  </a:lnTo>
                  <a:lnTo>
                    <a:pt x="646" y="73"/>
                  </a:lnTo>
                  <a:lnTo>
                    <a:pt x="671" y="80"/>
                  </a:lnTo>
                  <a:lnTo>
                    <a:pt x="682" y="84"/>
                  </a:lnTo>
                  <a:lnTo>
                    <a:pt x="694" y="88"/>
                  </a:lnTo>
                  <a:lnTo>
                    <a:pt x="751" y="46"/>
                  </a:lnTo>
                  <a:lnTo>
                    <a:pt x="766" y="53"/>
                  </a:lnTo>
                  <a:lnTo>
                    <a:pt x="781" y="61"/>
                  </a:lnTo>
                  <a:lnTo>
                    <a:pt x="780" y="133"/>
                  </a:lnTo>
                  <a:lnTo>
                    <a:pt x="800" y="147"/>
                  </a:lnTo>
                  <a:lnTo>
                    <a:pt x="810" y="155"/>
                  </a:lnTo>
                  <a:lnTo>
                    <a:pt x="820" y="162"/>
                  </a:lnTo>
                  <a:lnTo>
                    <a:pt x="888" y="139"/>
                  </a:lnTo>
                  <a:lnTo>
                    <a:pt x="900" y="151"/>
                  </a:lnTo>
                  <a:lnTo>
                    <a:pt x="912" y="163"/>
                  </a:lnTo>
                  <a:lnTo>
                    <a:pt x="889" y="231"/>
                  </a:lnTo>
                  <a:lnTo>
                    <a:pt x="904" y="250"/>
                  </a:lnTo>
                  <a:lnTo>
                    <a:pt x="918" y="271"/>
                  </a:lnTo>
                  <a:lnTo>
                    <a:pt x="989" y="270"/>
                  </a:lnTo>
                  <a:lnTo>
                    <a:pt x="997" y="284"/>
                  </a:lnTo>
                  <a:lnTo>
                    <a:pt x="1005" y="299"/>
                  </a:lnTo>
                  <a:lnTo>
                    <a:pt x="962" y="356"/>
                  </a:lnTo>
                  <a:lnTo>
                    <a:pt x="970" y="380"/>
                  </a:lnTo>
                  <a:lnTo>
                    <a:pt x="974" y="393"/>
                  </a:lnTo>
                  <a:lnTo>
                    <a:pt x="977" y="405"/>
                  </a:lnTo>
                  <a:lnTo>
                    <a:pt x="1045" y="426"/>
                  </a:lnTo>
                  <a:lnTo>
                    <a:pt x="1050" y="459"/>
                  </a:lnTo>
                  <a:lnTo>
                    <a:pt x="992" y="500"/>
                  </a:lnTo>
                  <a:lnTo>
                    <a:pt x="993" y="524"/>
                  </a:lnTo>
                  <a:lnTo>
                    <a:pt x="992" y="549"/>
                  </a:lnTo>
                  <a:lnTo>
                    <a:pt x="1050" y="590"/>
                  </a:lnTo>
                  <a:lnTo>
                    <a:pt x="1048" y="607"/>
                  </a:lnTo>
                  <a:lnTo>
                    <a:pt x="1045" y="623"/>
                  </a:lnTo>
                  <a:lnTo>
                    <a:pt x="977" y="645"/>
                  </a:lnTo>
                  <a:lnTo>
                    <a:pt x="970" y="669"/>
                  </a:lnTo>
                  <a:lnTo>
                    <a:pt x="966" y="681"/>
                  </a:lnTo>
                  <a:lnTo>
                    <a:pt x="962" y="693"/>
                  </a:lnTo>
                  <a:lnTo>
                    <a:pt x="1005" y="750"/>
                  </a:lnTo>
                  <a:lnTo>
                    <a:pt x="997" y="765"/>
                  </a:lnTo>
                  <a:lnTo>
                    <a:pt x="989" y="779"/>
                  </a:lnTo>
                  <a:lnTo>
                    <a:pt x="918" y="778"/>
                  </a:lnTo>
                  <a:lnTo>
                    <a:pt x="904" y="799"/>
                  </a:lnTo>
                  <a:lnTo>
                    <a:pt x="897" y="809"/>
                  </a:lnTo>
                  <a:lnTo>
                    <a:pt x="889" y="818"/>
                  </a:lnTo>
                  <a:lnTo>
                    <a:pt x="912" y="886"/>
                  </a:lnTo>
                  <a:lnTo>
                    <a:pt x="900" y="899"/>
                  </a:lnTo>
                  <a:lnTo>
                    <a:pt x="888" y="911"/>
                  </a:lnTo>
                  <a:close/>
                </a:path>
              </a:pathLst>
            </a:custGeom>
            <a:solidFill>
              <a:srgbClr val="007E3D"/>
            </a:solidFill>
            <a:ln w="3175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79000"/>
                </a:prst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4468796" y="2633517"/>
              <a:ext cx="1821868" cy="1826802"/>
            </a:xfrm>
            <a:prstGeom prst="ellipse">
              <a:avLst/>
            </a:prstGeom>
            <a:blipFill dpi="0" rotWithShape="1">
              <a:blip r:embed="rId3" cstate="print"/>
              <a:srcRect/>
              <a:stretch>
                <a:fillRect l="-13000" r="-16000"/>
              </a:stretch>
            </a:blipFill>
            <a:ln w="22225">
              <a:solidFill>
                <a:srgbClr val="FFFF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686203" y="1783446"/>
            <a:ext cx="1487948" cy="1487615"/>
            <a:chOff x="6206516" y="1626639"/>
            <a:chExt cx="1487948" cy="1487615"/>
          </a:xfrm>
        </p:grpSpPr>
        <p:sp>
          <p:nvSpPr>
            <p:cNvPr id="11" name="Freeform 6"/>
            <p:cNvSpPr/>
            <p:nvPr/>
          </p:nvSpPr>
          <p:spPr bwMode="auto">
            <a:xfrm>
              <a:off x="6206516" y="1626639"/>
              <a:ext cx="1487948" cy="1487615"/>
            </a:xfrm>
            <a:custGeom>
              <a:avLst/>
              <a:gdLst>
                <a:gd name="T0" fmla="*/ 441 w 637"/>
                <a:gd name="T1" fmla="*/ 550 h 638"/>
                <a:gd name="T2" fmla="*/ 420 w 637"/>
                <a:gd name="T3" fmla="*/ 560 h 638"/>
                <a:gd name="T4" fmla="*/ 397 w 637"/>
                <a:gd name="T5" fmla="*/ 568 h 638"/>
                <a:gd name="T6" fmla="*/ 362 w 637"/>
                <a:gd name="T7" fmla="*/ 636 h 638"/>
                <a:gd name="T8" fmla="*/ 312 w 637"/>
                <a:gd name="T9" fmla="*/ 579 h 638"/>
                <a:gd name="T10" fmla="*/ 288 w 637"/>
                <a:gd name="T11" fmla="*/ 577 h 638"/>
                <a:gd name="T12" fmla="*/ 264 w 637"/>
                <a:gd name="T13" fmla="*/ 573 h 638"/>
                <a:gd name="T14" fmla="*/ 209 w 637"/>
                <a:gd name="T15" fmla="*/ 619 h 638"/>
                <a:gd name="T16" fmla="*/ 181 w 637"/>
                <a:gd name="T17" fmla="*/ 608 h 638"/>
                <a:gd name="T18" fmla="*/ 174 w 637"/>
                <a:gd name="T19" fmla="*/ 533 h 638"/>
                <a:gd name="T20" fmla="*/ 155 w 637"/>
                <a:gd name="T21" fmla="*/ 519 h 638"/>
                <a:gd name="T22" fmla="*/ 79 w 637"/>
                <a:gd name="T23" fmla="*/ 531 h 638"/>
                <a:gd name="T24" fmla="*/ 56 w 637"/>
                <a:gd name="T25" fmla="*/ 502 h 638"/>
                <a:gd name="T26" fmla="*/ 89 w 637"/>
                <a:gd name="T27" fmla="*/ 432 h 638"/>
                <a:gd name="T28" fmla="*/ 78 w 637"/>
                <a:gd name="T29" fmla="*/ 410 h 638"/>
                <a:gd name="T30" fmla="*/ 6 w 637"/>
                <a:gd name="T31" fmla="*/ 383 h 638"/>
                <a:gd name="T32" fmla="*/ 0 w 637"/>
                <a:gd name="T33" fmla="*/ 346 h 638"/>
                <a:gd name="T34" fmla="*/ 64 w 637"/>
                <a:gd name="T35" fmla="*/ 301 h 638"/>
                <a:gd name="T36" fmla="*/ 67 w 637"/>
                <a:gd name="T37" fmla="*/ 276 h 638"/>
                <a:gd name="T38" fmla="*/ 17 w 637"/>
                <a:gd name="T39" fmla="*/ 215 h 638"/>
                <a:gd name="T40" fmla="*/ 30 w 637"/>
                <a:gd name="T41" fmla="*/ 182 h 638"/>
                <a:gd name="T42" fmla="*/ 109 w 637"/>
                <a:gd name="T43" fmla="*/ 175 h 638"/>
                <a:gd name="T44" fmla="*/ 124 w 637"/>
                <a:gd name="T45" fmla="*/ 155 h 638"/>
                <a:gd name="T46" fmla="*/ 111 w 637"/>
                <a:gd name="T47" fmla="*/ 76 h 638"/>
                <a:gd name="T48" fmla="*/ 138 w 637"/>
                <a:gd name="T49" fmla="*/ 55 h 638"/>
                <a:gd name="T50" fmla="*/ 211 w 637"/>
                <a:gd name="T51" fmla="*/ 88 h 638"/>
                <a:gd name="T52" fmla="*/ 234 w 637"/>
                <a:gd name="T53" fmla="*/ 79 h 638"/>
                <a:gd name="T54" fmla="*/ 261 w 637"/>
                <a:gd name="T55" fmla="*/ 4 h 638"/>
                <a:gd name="T56" fmla="*/ 279 w 637"/>
                <a:gd name="T57" fmla="*/ 1 h 638"/>
                <a:gd name="T58" fmla="*/ 330 w 637"/>
                <a:gd name="T59" fmla="*/ 64 h 638"/>
                <a:gd name="T60" fmla="*/ 355 w 637"/>
                <a:gd name="T61" fmla="*/ 66 h 638"/>
                <a:gd name="T62" fmla="*/ 379 w 637"/>
                <a:gd name="T63" fmla="*/ 70 h 638"/>
                <a:gd name="T64" fmla="*/ 436 w 637"/>
                <a:gd name="T65" fmla="*/ 21 h 638"/>
                <a:gd name="T66" fmla="*/ 461 w 637"/>
                <a:gd name="T67" fmla="*/ 32 h 638"/>
                <a:gd name="T68" fmla="*/ 468 w 637"/>
                <a:gd name="T69" fmla="*/ 110 h 638"/>
                <a:gd name="T70" fmla="*/ 488 w 637"/>
                <a:gd name="T71" fmla="*/ 125 h 638"/>
                <a:gd name="T72" fmla="*/ 562 w 637"/>
                <a:gd name="T73" fmla="*/ 112 h 638"/>
                <a:gd name="T74" fmla="*/ 579 w 637"/>
                <a:gd name="T75" fmla="*/ 136 h 638"/>
                <a:gd name="T76" fmla="*/ 548 w 637"/>
                <a:gd name="T77" fmla="*/ 201 h 638"/>
                <a:gd name="T78" fmla="*/ 554 w 637"/>
                <a:gd name="T79" fmla="*/ 213 h 638"/>
                <a:gd name="T80" fmla="*/ 563 w 637"/>
                <a:gd name="T81" fmla="*/ 235 h 638"/>
                <a:gd name="T82" fmla="*/ 632 w 637"/>
                <a:gd name="T83" fmla="*/ 261 h 638"/>
                <a:gd name="T84" fmla="*/ 637 w 637"/>
                <a:gd name="T85" fmla="*/ 301 h 638"/>
                <a:gd name="T86" fmla="*/ 577 w 637"/>
                <a:gd name="T87" fmla="*/ 344 h 638"/>
                <a:gd name="T88" fmla="*/ 574 w 637"/>
                <a:gd name="T89" fmla="*/ 367 h 638"/>
                <a:gd name="T90" fmla="*/ 620 w 637"/>
                <a:gd name="T91" fmla="*/ 424 h 638"/>
                <a:gd name="T92" fmla="*/ 604 w 637"/>
                <a:gd name="T93" fmla="*/ 462 h 638"/>
                <a:gd name="T94" fmla="*/ 532 w 637"/>
                <a:gd name="T95" fmla="*/ 469 h 638"/>
                <a:gd name="T96" fmla="*/ 518 w 637"/>
                <a:gd name="T97" fmla="*/ 488 h 638"/>
                <a:gd name="T98" fmla="*/ 529 w 637"/>
                <a:gd name="T99" fmla="*/ 559 h 638"/>
                <a:gd name="T100" fmla="*/ 505 w 637"/>
                <a:gd name="T101" fmla="*/ 579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7" h="638">
                  <a:moveTo>
                    <a:pt x="496" y="585"/>
                  </a:moveTo>
                  <a:lnTo>
                    <a:pt x="441" y="550"/>
                  </a:lnTo>
                  <a:lnTo>
                    <a:pt x="431" y="555"/>
                  </a:lnTo>
                  <a:lnTo>
                    <a:pt x="420" y="560"/>
                  </a:lnTo>
                  <a:lnTo>
                    <a:pt x="409" y="564"/>
                  </a:lnTo>
                  <a:lnTo>
                    <a:pt x="397" y="568"/>
                  </a:lnTo>
                  <a:lnTo>
                    <a:pt x="382" y="633"/>
                  </a:lnTo>
                  <a:lnTo>
                    <a:pt x="362" y="636"/>
                  </a:lnTo>
                  <a:lnTo>
                    <a:pt x="342" y="638"/>
                  </a:lnTo>
                  <a:lnTo>
                    <a:pt x="312" y="579"/>
                  </a:lnTo>
                  <a:lnTo>
                    <a:pt x="300" y="579"/>
                  </a:lnTo>
                  <a:lnTo>
                    <a:pt x="288" y="577"/>
                  </a:lnTo>
                  <a:lnTo>
                    <a:pt x="275" y="576"/>
                  </a:lnTo>
                  <a:lnTo>
                    <a:pt x="264" y="573"/>
                  </a:lnTo>
                  <a:lnTo>
                    <a:pt x="219" y="622"/>
                  </a:lnTo>
                  <a:lnTo>
                    <a:pt x="209" y="619"/>
                  </a:lnTo>
                  <a:lnTo>
                    <a:pt x="200" y="616"/>
                  </a:lnTo>
                  <a:lnTo>
                    <a:pt x="181" y="608"/>
                  </a:lnTo>
                  <a:lnTo>
                    <a:pt x="184" y="540"/>
                  </a:lnTo>
                  <a:lnTo>
                    <a:pt x="174" y="533"/>
                  </a:lnTo>
                  <a:lnTo>
                    <a:pt x="164" y="526"/>
                  </a:lnTo>
                  <a:lnTo>
                    <a:pt x="155" y="519"/>
                  </a:lnTo>
                  <a:lnTo>
                    <a:pt x="146" y="511"/>
                  </a:lnTo>
                  <a:lnTo>
                    <a:pt x="79" y="531"/>
                  </a:lnTo>
                  <a:lnTo>
                    <a:pt x="67" y="517"/>
                  </a:lnTo>
                  <a:lnTo>
                    <a:pt x="56" y="502"/>
                  </a:lnTo>
                  <a:lnTo>
                    <a:pt x="94" y="443"/>
                  </a:lnTo>
                  <a:lnTo>
                    <a:pt x="89" y="432"/>
                  </a:lnTo>
                  <a:lnTo>
                    <a:pt x="83" y="421"/>
                  </a:lnTo>
                  <a:lnTo>
                    <a:pt x="78" y="410"/>
                  </a:lnTo>
                  <a:lnTo>
                    <a:pt x="74" y="398"/>
                  </a:lnTo>
                  <a:lnTo>
                    <a:pt x="6" y="383"/>
                  </a:lnTo>
                  <a:lnTo>
                    <a:pt x="3" y="364"/>
                  </a:lnTo>
                  <a:lnTo>
                    <a:pt x="0" y="346"/>
                  </a:lnTo>
                  <a:lnTo>
                    <a:pt x="63" y="314"/>
                  </a:lnTo>
                  <a:lnTo>
                    <a:pt x="64" y="301"/>
                  </a:lnTo>
                  <a:lnTo>
                    <a:pt x="65" y="288"/>
                  </a:lnTo>
                  <a:lnTo>
                    <a:pt x="67" y="276"/>
                  </a:lnTo>
                  <a:lnTo>
                    <a:pt x="69" y="264"/>
                  </a:lnTo>
                  <a:lnTo>
                    <a:pt x="17" y="215"/>
                  </a:lnTo>
                  <a:lnTo>
                    <a:pt x="23" y="198"/>
                  </a:lnTo>
                  <a:lnTo>
                    <a:pt x="30" y="182"/>
                  </a:lnTo>
                  <a:lnTo>
                    <a:pt x="102" y="185"/>
                  </a:lnTo>
                  <a:lnTo>
                    <a:pt x="109" y="175"/>
                  </a:lnTo>
                  <a:lnTo>
                    <a:pt x="117" y="165"/>
                  </a:lnTo>
                  <a:lnTo>
                    <a:pt x="124" y="155"/>
                  </a:lnTo>
                  <a:lnTo>
                    <a:pt x="133" y="146"/>
                  </a:lnTo>
                  <a:lnTo>
                    <a:pt x="111" y="76"/>
                  </a:lnTo>
                  <a:lnTo>
                    <a:pt x="124" y="65"/>
                  </a:lnTo>
                  <a:lnTo>
                    <a:pt x="138" y="55"/>
                  </a:lnTo>
                  <a:lnTo>
                    <a:pt x="200" y="94"/>
                  </a:lnTo>
                  <a:lnTo>
                    <a:pt x="211" y="88"/>
                  </a:lnTo>
                  <a:lnTo>
                    <a:pt x="222" y="83"/>
                  </a:lnTo>
                  <a:lnTo>
                    <a:pt x="234" y="79"/>
                  </a:lnTo>
                  <a:lnTo>
                    <a:pt x="246" y="75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7" y="0"/>
                  </a:lnTo>
                  <a:lnTo>
                    <a:pt x="330" y="64"/>
                  </a:lnTo>
                  <a:lnTo>
                    <a:pt x="343" y="65"/>
                  </a:lnTo>
                  <a:lnTo>
                    <a:pt x="355" y="66"/>
                  </a:lnTo>
                  <a:lnTo>
                    <a:pt x="367" y="68"/>
                  </a:lnTo>
                  <a:lnTo>
                    <a:pt x="379" y="70"/>
                  </a:lnTo>
                  <a:lnTo>
                    <a:pt x="427" y="18"/>
                  </a:lnTo>
                  <a:lnTo>
                    <a:pt x="436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3"/>
                  </a:lnTo>
                  <a:lnTo>
                    <a:pt x="468" y="110"/>
                  </a:lnTo>
                  <a:lnTo>
                    <a:pt x="478" y="117"/>
                  </a:lnTo>
                  <a:lnTo>
                    <a:pt x="488" y="125"/>
                  </a:lnTo>
                  <a:lnTo>
                    <a:pt x="497" y="134"/>
                  </a:lnTo>
                  <a:lnTo>
                    <a:pt x="562" y="112"/>
                  </a:lnTo>
                  <a:lnTo>
                    <a:pt x="574" y="128"/>
                  </a:lnTo>
                  <a:lnTo>
                    <a:pt x="579" y="136"/>
                  </a:lnTo>
                  <a:lnTo>
                    <a:pt x="586" y="144"/>
                  </a:lnTo>
                  <a:lnTo>
                    <a:pt x="548" y="201"/>
                  </a:lnTo>
                  <a:lnTo>
                    <a:pt x="551" y="206"/>
                  </a:lnTo>
                  <a:lnTo>
                    <a:pt x="554" y="213"/>
                  </a:lnTo>
                  <a:lnTo>
                    <a:pt x="559" y="224"/>
                  </a:lnTo>
                  <a:lnTo>
                    <a:pt x="563" y="235"/>
                  </a:lnTo>
                  <a:lnTo>
                    <a:pt x="567" y="247"/>
                  </a:lnTo>
                  <a:lnTo>
                    <a:pt x="632" y="261"/>
                  </a:lnTo>
                  <a:lnTo>
                    <a:pt x="635" y="280"/>
                  </a:lnTo>
                  <a:lnTo>
                    <a:pt x="637" y="301"/>
                  </a:lnTo>
                  <a:lnTo>
                    <a:pt x="578" y="332"/>
                  </a:lnTo>
                  <a:lnTo>
                    <a:pt x="577" y="344"/>
                  </a:lnTo>
                  <a:lnTo>
                    <a:pt x="576" y="356"/>
                  </a:lnTo>
                  <a:lnTo>
                    <a:pt x="574" y="367"/>
                  </a:lnTo>
                  <a:lnTo>
                    <a:pt x="571" y="380"/>
                  </a:lnTo>
                  <a:lnTo>
                    <a:pt x="620" y="424"/>
                  </a:lnTo>
                  <a:lnTo>
                    <a:pt x="613" y="443"/>
                  </a:lnTo>
                  <a:lnTo>
                    <a:pt x="604" y="462"/>
                  </a:lnTo>
                  <a:lnTo>
                    <a:pt x="539" y="458"/>
                  </a:lnTo>
                  <a:lnTo>
                    <a:pt x="532" y="469"/>
                  </a:lnTo>
                  <a:lnTo>
                    <a:pt x="525" y="479"/>
                  </a:lnTo>
                  <a:lnTo>
                    <a:pt x="518" y="488"/>
                  </a:lnTo>
                  <a:lnTo>
                    <a:pt x="510" y="497"/>
                  </a:lnTo>
                  <a:lnTo>
                    <a:pt x="529" y="559"/>
                  </a:lnTo>
                  <a:lnTo>
                    <a:pt x="513" y="573"/>
                  </a:lnTo>
                  <a:lnTo>
                    <a:pt x="505" y="579"/>
                  </a:lnTo>
                  <a:lnTo>
                    <a:pt x="496" y="585"/>
                  </a:lnTo>
                  <a:close/>
                </a:path>
              </a:pathLst>
            </a:custGeom>
            <a:solidFill>
              <a:srgbClr val="007E3D"/>
            </a:solidFill>
            <a:ln w="3175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79000"/>
                </a:prstClr>
              </a:outerShdw>
            </a:effectLst>
          </p:spPr>
          <p:txBody>
            <a:bodyPr lIns="0" rIns="0" anchor="ctr"/>
            <a:lstStyle/>
            <a:p>
              <a:pPr algn="ctr" fontAlgn="base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2800" kern="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6501702" y="1924429"/>
              <a:ext cx="897577" cy="892035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 l="-13000" t="-1000" r="-16000"/>
              </a:stretch>
            </a:blipFill>
            <a:ln w="222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731254" y="1807483"/>
            <a:ext cx="2075647" cy="2080525"/>
            <a:chOff x="2251567" y="1650676"/>
            <a:chExt cx="2075647" cy="2080525"/>
          </a:xfrm>
        </p:grpSpPr>
        <p:sp>
          <p:nvSpPr>
            <p:cNvPr id="19" name="Freeform 8"/>
            <p:cNvSpPr/>
            <p:nvPr/>
          </p:nvSpPr>
          <p:spPr bwMode="auto">
            <a:xfrm>
              <a:off x="2251567" y="1650676"/>
              <a:ext cx="2075647" cy="2080525"/>
            </a:xfrm>
            <a:custGeom>
              <a:avLst/>
              <a:gdLst>
                <a:gd name="T0" fmla="*/ 587 w 808"/>
                <a:gd name="T1" fmla="*/ 691 h 810"/>
                <a:gd name="T2" fmla="*/ 553 w 808"/>
                <a:gd name="T3" fmla="*/ 710 h 810"/>
                <a:gd name="T4" fmla="*/ 535 w 808"/>
                <a:gd name="T5" fmla="*/ 789 h 810"/>
                <a:gd name="T6" fmla="*/ 509 w 808"/>
                <a:gd name="T7" fmla="*/ 797 h 810"/>
                <a:gd name="T8" fmla="*/ 450 w 808"/>
                <a:gd name="T9" fmla="*/ 741 h 810"/>
                <a:gd name="T10" fmla="*/ 425 w 808"/>
                <a:gd name="T11" fmla="*/ 744 h 810"/>
                <a:gd name="T12" fmla="*/ 378 w 808"/>
                <a:gd name="T13" fmla="*/ 810 h 810"/>
                <a:gd name="T14" fmla="*/ 351 w 808"/>
                <a:gd name="T15" fmla="*/ 807 h 810"/>
                <a:gd name="T16" fmla="*/ 317 w 808"/>
                <a:gd name="T17" fmla="*/ 733 h 810"/>
                <a:gd name="T18" fmla="*/ 292 w 808"/>
                <a:gd name="T19" fmla="*/ 726 h 810"/>
                <a:gd name="T20" fmla="*/ 225 w 808"/>
                <a:gd name="T21" fmla="*/ 769 h 810"/>
                <a:gd name="T22" fmla="*/ 199 w 808"/>
                <a:gd name="T23" fmla="*/ 755 h 810"/>
                <a:gd name="T24" fmla="*/ 197 w 808"/>
                <a:gd name="T25" fmla="*/ 675 h 810"/>
                <a:gd name="T26" fmla="*/ 177 w 808"/>
                <a:gd name="T27" fmla="*/ 658 h 810"/>
                <a:gd name="T28" fmla="*/ 99 w 808"/>
                <a:gd name="T29" fmla="*/ 672 h 810"/>
                <a:gd name="T30" fmla="*/ 81 w 808"/>
                <a:gd name="T31" fmla="*/ 649 h 810"/>
                <a:gd name="T32" fmla="*/ 103 w 808"/>
                <a:gd name="T33" fmla="*/ 563 h 810"/>
                <a:gd name="T34" fmla="*/ 92 w 808"/>
                <a:gd name="T35" fmla="*/ 540 h 810"/>
                <a:gd name="T36" fmla="*/ 16 w 808"/>
                <a:gd name="T37" fmla="*/ 521 h 810"/>
                <a:gd name="T38" fmla="*/ 67 w 808"/>
                <a:gd name="T39" fmla="*/ 461 h 810"/>
                <a:gd name="T40" fmla="*/ 64 w 808"/>
                <a:gd name="T41" fmla="*/ 436 h 810"/>
                <a:gd name="T42" fmla="*/ 62 w 808"/>
                <a:gd name="T43" fmla="*/ 410 h 810"/>
                <a:gd name="T44" fmla="*/ 1 w 808"/>
                <a:gd name="T45" fmla="*/ 362 h 810"/>
                <a:gd name="T46" fmla="*/ 70 w 808"/>
                <a:gd name="T47" fmla="*/ 328 h 810"/>
                <a:gd name="T48" fmla="*/ 78 w 808"/>
                <a:gd name="T49" fmla="*/ 303 h 810"/>
                <a:gd name="T50" fmla="*/ 86 w 808"/>
                <a:gd name="T51" fmla="*/ 278 h 810"/>
                <a:gd name="T52" fmla="*/ 48 w 808"/>
                <a:gd name="T53" fmla="*/ 212 h 810"/>
                <a:gd name="T54" fmla="*/ 125 w 808"/>
                <a:gd name="T55" fmla="*/ 206 h 810"/>
                <a:gd name="T56" fmla="*/ 140 w 808"/>
                <a:gd name="T57" fmla="*/ 186 h 810"/>
                <a:gd name="T58" fmla="*/ 157 w 808"/>
                <a:gd name="T59" fmla="*/ 166 h 810"/>
                <a:gd name="T60" fmla="*/ 148 w 808"/>
                <a:gd name="T61" fmla="*/ 91 h 810"/>
                <a:gd name="T62" fmla="*/ 221 w 808"/>
                <a:gd name="T63" fmla="*/ 114 h 810"/>
                <a:gd name="T64" fmla="*/ 255 w 808"/>
                <a:gd name="T65" fmla="*/ 95 h 810"/>
                <a:gd name="T66" fmla="*/ 272 w 808"/>
                <a:gd name="T67" fmla="*/ 21 h 810"/>
                <a:gd name="T68" fmla="*/ 302 w 808"/>
                <a:gd name="T69" fmla="*/ 12 h 810"/>
                <a:gd name="T70" fmla="*/ 358 w 808"/>
                <a:gd name="T71" fmla="*/ 63 h 810"/>
                <a:gd name="T72" fmla="*/ 383 w 808"/>
                <a:gd name="T73" fmla="*/ 61 h 810"/>
                <a:gd name="T74" fmla="*/ 427 w 808"/>
                <a:gd name="T75" fmla="*/ 0 h 810"/>
                <a:gd name="T76" fmla="*/ 459 w 808"/>
                <a:gd name="T77" fmla="*/ 3 h 810"/>
                <a:gd name="T78" fmla="*/ 491 w 808"/>
                <a:gd name="T79" fmla="*/ 71 h 810"/>
                <a:gd name="T80" fmla="*/ 515 w 808"/>
                <a:gd name="T81" fmla="*/ 78 h 810"/>
                <a:gd name="T82" fmla="*/ 579 w 808"/>
                <a:gd name="T83" fmla="*/ 39 h 810"/>
                <a:gd name="T84" fmla="*/ 607 w 808"/>
                <a:gd name="T85" fmla="*/ 54 h 810"/>
                <a:gd name="T86" fmla="*/ 611 w 808"/>
                <a:gd name="T87" fmla="*/ 130 h 810"/>
                <a:gd name="T88" fmla="*/ 630 w 808"/>
                <a:gd name="T89" fmla="*/ 146 h 810"/>
                <a:gd name="T90" fmla="*/ 705 w 808"/>
                <a:gd name="T91" fmla="*/ 134 h 810"/>
                <a:gd name="T92" fmla="*/ 725 w 808"/>
                <a:gd name="T93" fmla="*/ 158 h 810"/>
                <a:gd name="T94" fmla="*/ 705 w 808"/>
                <a:gd name="T95" fmla="*/ 241 h 810"/>
                <a:gd name="T96" fmla="*/ 716 w 808"/>
                <a:gd name="T97" fmla="*/ 264 h 810"/>
                <a:gd name="T98" fmla="*/ 791 w 808"/>
                <a:gd name="T99" fmla="*/ 285 h 810"/>
                <a:gd name="T100" fmla="*/ 740 w 808"/>
                <a:gd name="T101" fmla="*/ 343 h 810"/>
                <a:gd name="T102" fmla="*/ 744 w 808"/>
                <a:gd name="T103" fmla="*/ 368 h 810"/>
                <a:gd name="T104" fmla="*/ 745 w 808"/>
                <a:gd name="T105" fmla="*/ 395 h 810"/>
                <a:gd name="T106" fmla="*/ 807 w 808"/>
                <a:gd name="T107" fmla="*/ 442 h 810"/>
                <a:gd name="T108" fmla="*/ 737 w 808"/>
                <a:gd name="T109" fmla="*/ 477 h 810"/>
                <a:gd name="T110" fmla="*/ 730 w 808"/>
                <a:gd name="T111" fmla="*/ 502 h 810"/>
                <a:gd name="T112" fmla="*/ 722 w 808"/>
                <a:gd name="T113" fmla="*/ 526 h 810"/>
                <a:gd name="T114" fmla="*/ 762 w 808"/>
                <a:gd name="T115" fmla="*/ 595 h 810"/>
                <a:gd name="T116" fmla="*/ 683 w 808"/>
                <a:gd name="T117" fmla="*/ 599 h 810"/>
                <a:gd name="T118" fmla="*/ 668 w 808"/>
                <a:gd name="T119" fmla="*/ 620 h 810"/>
                <a:gd name="T120" fmla="*/ 651 w 808"/>
                <a:gd name="T121" fmla="*/ 639 h 810"/>
                <a:gd name="T122" fmla="*/ 662 w 808"/>
                <a:gd name="T123" fmla="*/ 718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solidFill>
              <a:srgbClr val="007E3D"/>
            </a:solidFill>
            <a:ln w="3175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79000"/>
                </a:prst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2598844" y="2000546"/>
              <a:ext cx="1378422" cy="1378114"/>
            </a:xfrm>
            <a:prstGeom prst="ellipse">
              <a:avLst/>
            </a:prstGeom>
            <a:blipFill>
              <a:blip r:embed="rId5" cstate="print"/>
              <a:stretch>
                <a:fillRect l="-13000"/>
              </a:stretch>
            </a:blipFill>
            <a:ln w="22225">
              <a:solidFill>
                <a:srgbClr val="FFFF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TextBox 53"/>
          <p:cNvSpPr txBox="1">
            <a:spLocks noChangeArrowheads="1"/>
          </p:cNvSpPr>
          <p:nvPr/>
        </p:nvSpPr>
        <p:spPr bwMode="auto">
          <a:xfrm>
            <a:off x="3707975" y="2051155"/>
            <a:ext cx="22187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草坪混播黑麦草</a:t>
            </a:r>
            <a:endParaRPr lang="zh-CN" altLang="en-US" sz="24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宋体" panose="02010600030101010101" pitchFamily="2" charset="-122"/>
            </a:endParaRPr>
          </a:p>
        </p:txBody>
      </p:sp>
      <p:sp>
        <p:nvSpPr>
          <p:cNvPr id="22" name="TextBox 53"/>
          <p:cNvSpPr txBox="1">
            <a:spLocks noChangeArrowheads="1"/>
          </p:cNvSpPr>
          <p:nvPr/>
        </p:nvSpPr>
        <p:spPr bwMode="auto">
          <a:xfrm>
            <a:off x="1691680" y="1489348"/>
            <a:ext cx="2021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生为首位宣讲学习</a:t>
            </a:r>
            <a:endParaRPr lang="zh-CN" altLang="en-US" sz="24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宋体" panose="02010600030101010101" pitchFamily="2" charset="-122"/>
            </a:endParaRPr>
          </a:p>
        </p:txBody>
      </p:sp>
      <p:sp>
        <p:nvSpPr>
          <p:cNvPr id="23" name="TextBox 53"/>
          <p:cNvSpPr txBox="1">
            <a:spLocks noChangeArrowheads="1"/>
          </p:cNvSpPr>
          <p:nvPr/>
        </p:nvSpPr>
        <p:spPr bwMode="auto">
          <a:xfrm>
            <a:off x="5491847" y="1379609"/>
            <a:ext cx="20378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冬季树木刷白</a:t>
            </a:r>
            <a:endParaRPr lang="zh-CN" altLang="en-US" sz="24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5593804"/>
            <a:ext cx="9144000" cy="121196"/>
          </a:xfrm>
          <a:prstGeom prst="rec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189770" y="1561356"/>
            <a:ext cx="2152165" cy="1638300"/>
          </a:xfrm>
          <a:prstGeom prst="rec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等腰三角形 34"/>
          <p:cNvSpPr/>
          <p:nvPr/>
        </p:nvSpPr>
        <p:spPr>
          <a:xfrm flipV="1">
            <a:off x="3180371" y="3196480"/>
            <a:ext cx="295308" cy="150813"/>
          </a:xfrm>
          <a:prstGeom prst="triangle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2123728" y="1697531"/>
            <a:ext cx="22354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生为首位宣讲学习</a:t>
            </a:r>
            <a:endParaRPr lang="zh-CN" altLang="en-US" sz="3200" kern="0" dirty="0">
              <a:solidFill>
                <a:schemeClr val="bg1"/>
              </a:solidFill>
              <a:latin typeface="Arial" panose="020B0604020202020204" pitchFamily="34" charset="0"/>
              <a:cs typeface="宋体" panose="02010600030101010101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 rot="21593092">
            <a:off x="2324660" y="2203490"/>
            <a:ext cx="1894233" cy="701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学生是校园的根本，是祖国建设的未来</a:t>
            </a:r>
            <a:endParaRPr lang="en-US" altLang="zh-CN" sz="16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2A912B0-F785-263A-33D4-E3E8CB8A7E28}"/>
              </a:ext>
            </a:extLst>
          </p:cNvPr>
          <p:cNvSpPr/>
          <p:nvPr/>
        </p:nvSpPr>
        <p:spPr>
          <a:xfrm>
            <a:off x="0" y="481236"/>
            <a:ext cx="2627784" cy="493603"/>
          </a:xfrm>
          <a:prstGeom prst="rec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B7D9966E-71C1-170C-7415-DF8CC6EEE252}"/>
              </a:ext>
            </a:extLst>
          </p:cNvPr>
          <p:cNvSpPr txBox="1"/>
          <p:nvPr/>
        </p:nvSpPr>
        <p:spPr>
          <a:xfrm>
            <a:off x="323528" y="51317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重点完成工作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86912F4-90E5-2E36-DA05-0A104983CD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935" y="1563860"/>
            <a:ext cx="2194613" cy="164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A629493-4C66-223C-39B4-04EC5A7C89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695" y="3199656"/>
            <a:ext cx="2176095" cy="163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2A818D2-060E-0128-75F8-2DC8E67F89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63" y="3197627"/>
            <a:ext cx="2194613" cy="1645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518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  <p:bldP spid="36" grpId="0"/>
      <p:bldP spid="37" grpId="0"/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5593804"/>
            <a:ext cx="9144000" cy="121196"/>
          </a:xfrm>
          <a:prstGeom prst="rec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483768" y="1785221"/>
            <a:ext cx="2152165" cy="1638300"/>
          </a:xfrm>
          <a:prstGeom prst="rec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661274" y="3423521"/>
            <a:ext cx="2150674" cy="1638300"/>
          </a:xfrm>
          <a:prstGeom prst="rec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等腰三角形 33"/>
          <p:cNvSpPr/>
          <p:nvPr/>
        </p:nvSpPr>
        <p:spPr>
          <a:xfrm>
            <a:off x="6521116" y="3271121"/>
            <a:ext cx="295308" cy="149225"/>
          </a:xfrm>
          <a:prstGeom prst="triangle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等腰三角形 34"/>
          <p:cNvSpPr/>
          <p:nvPr/>
        </p:nvSpPr>
        <p:spPr>
          <a:xfrm flipV="1">
            <a:off x="3482444" y="3420345"/>
            <a:ext cx="295308" cy="150813"/>
          </a:xfrm>
          <a:prstGeom prst="triangle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2522646" y="1921396"/>
            <a:ext cx="2049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草坪混播黑麦草</a:t>
            </a:r>
            <a:endParaRPr lang="zh-CN" altLang="en-US" kern="0" dirty="0">
              <a:solidFill>
                <a:schemeClr val="bg1"/>
              </a:solidFill>
              <a:latin typeface="Arial" panose="020B0604020202020204" pitchFamily="34" charset="0"/>
              <a:cs typeface="宋体" panose="02010600030101010101" pitchFamily="2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 rot="21593092">
            <a:off x="2626733" y="2362840"/>
            <a:ext cx="1894233" cy="1029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秋季，百慕大逐步进入休眠期，混播黑麦草能保持冬季草坪绿色，增加校园活力。</a:t>
            </a:r>
            <a:endParaRPr lang="en-US" altLang="zh-CN" sz="12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2000" y="3484163"/>
            <a:ext cx="2304793" cy="417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冬季树木刷白包裹</a:t>
            </a:r>
          </a:p>
        </p:txBody>
      </p:sp>
      <p:sp>
        <p:nvSpPr>
          <p:cNvPr id="41" name="TextBox 40"/>
          <p:cNvSpPr txBox="1"/>
          <p:nvPr/>
        </p:nvSpPr>
        <p:spPr>
          <a:xfrm rot="21593092">
            <a:off x="4800106" y="3914636"/>
            <a:ext cx="1894233" cy="1029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立冬，气温下降，树木涂白、包裹能够增加抗冻能力，也减少了病虫害的越冬。</a:t>
            </a:r>
            <a:endParaRPr lang="en-US" altLang="zh-CN" sz="12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等腰三角形 43"/>
          <p:cNvSpPr/>
          <p:nvPr/>
        </p:nvSpPr>
        <p:spPr>
          <a:xfrm flipV="1">
            <a:off x="7802924" y="3420345"/>
            <a:ext cx="295308" cy="150813"/>
          </a:xfrm>
          <a:prstGeom prst="triangle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138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2A912B0-F785-263A-33D4-E3E8CB8A7E28}"/>
              </a:ext>
            </a:extLst>
          </p:cNvPr>
          <p:cNvSpPr/>
          <p:nvPr/>
        </p:nvSpPr>
        <p:spPr>
          <a:xfrm>
            <a:off x="0" y="481236"/>
            <a:ext cx="2625700" cy="493603"/>
          </a:xfrm>
          <a:prstGeom prst="rec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B7D9966E-71C1-170C-7415-DF8CC6EEE252}"/>
              </a:ext>
            </a:extLst>
          </p:cNvPr>
          <p:cNvSpPr txBox="1"/>
          <p:nvPr/>
        </p:nvSpPr>
        <p:spPr>
          <a:xfrm>
            <a:off x="323528" y="51317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重点完成工作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DBEFB9A-344C-14E0-139F-9C884F6C6B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9" y="3434170"/>
            <a:ext cx="2180326" cy="163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4051B2C-D175-41DF-4DCD-074EF1474C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23" y="1785222"/>
            <a:ext cx="2180326" cy="163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B3888D2-D509-D50D-0DE7-9339CF1E22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34170"/>
            <a:ext cx="2180326" cy="163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A327AAE-D513-F3C5-0EA2-A0B760042D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13313"/>
            <a:ext cx="2137137" cy="1602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F30960A-9760-F39B-CC3E-90BE480CEC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363" y="3438467"/>
            <a:ext cx="2174596" cy="1630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104BA77-DDB5-C5EB-F581-72B73B964A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220" y="1810566"/>
            <a:ext cx="2163997" cy="1622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53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4" grpId="0" animBg="1"/>
      <p:bldP spid="35" grpId="0" animBg="1"/>
      <p:bldP spid="36" grpId="0"/>
      <p:bldP spid="37" grpId="0"/>
      <p:bldP spid="40" grpId="0"/>
      <p:bldP spid="41" grpId="0"/>
      <p:bldP spid="44" grpId="0" animBg="1"/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5593804"/>
            <a:ext cx="9144000" cy="121196"/>
          </a:xfrm>
          <a:prstGeom prst="rec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0" y="491689"/>
            <a:ext cx="3203848" cy="493603"/>
          </a:xfrm>
          <a:prstGeom prst="rec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99754" y="553244"/>
            <a:ext cx="2860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日常养护工作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绿地保洁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D4FF90E-C685-53D8-92E4-8884D97F77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61" y="1333343"/>
            <a:ext cx="2879725" cy="216344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F3740AC-4B68-121F-A092-D92C4CA5DD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425" y="1273324"/>
            <a:ext cx="2879725" cy="2159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8D1D26-6E8A-477E-3CB6-80555A0A70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7" y="2929508"/>
            <a:ext cx="2879725" cy="215963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B7F3FF75-1735-C53A-62E4-CE8935F1FCA2}"/>
              </a:ext>
            </a:extLst>
          </p:cNvPr>
          <p:cNvSpPr txBox="1"/>
          <p:nvPr/>
        </p:nvSpPr>
        <p:spPr>
          <a:xfrm>
            <a:off x="3419576" y="1541076"/>
            <a:ext cx="2344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项目进场以来，逐步进入秋冬季，绿地保洁成为主要工作，累计清理落叶投入人员约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650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人，清理落叶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吨。</a:t>
            </a:r>
          </a:p>
        </p:txBody>
      </p:sp>
    </p:spTree>
    <p:extLst>
      <p:ext uri="{BB962C8B-B14F-4D97-AF65-F5344CB8AC3E}">
        <p14:creationId xmlns:p14="http://schemas.microsoft.com/office/powerpoint/2010/main" val="1268071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5593804"/>
            <a:ext cx="9144000" cy="121196"/>
          </a:xfrm>
          <a:prstGeom prst="rec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0" y="491689"/>
            <a:ext cx="3203848" cy="493603"/>
          </a:xfrm>
          <a:prstGeom prst="rec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99754" y="553244"/>
            <a:ext cx="2860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日常养护工作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草坪修剪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90864" y="1541076"/>
            <a:ext cx="2074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草坪各区域修剪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遍，累计投入人力约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人，修剪约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48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万平方，修剪垃圾清运约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22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吨。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D326FBB-B96D-2527-037B-EA58DF2F8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569" y="2785492"/>
            <a:ext cx="2879725" cy="216344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BCD7914-C9A1-68D4-C369-E36BFC7563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276" y="1337153"/>
            <a:ext cx="2879725" cy="215963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76FF8EE-809A-993C-0282-F79A59952D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61" y="1302660"/>
            <a:ext cx="2879725" cy="215963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5593804"/>
            <a:ext cx="9144000" cy="121196"/>
          </a:xfrm>
          <a:prstGeom prst="rec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0" y="491689"/>
            <a:ext cx="2879725" cy="493603"/>
          </a:xfrm>
          <a:prstGeom prst="rec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99754" y="553244"/>
            <a:ext cx="234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日常养护工作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拔草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B7F3FF75-1735-C53A-62E4-CE8935F1FCA2}"/>
              </a:ext>
            </a:extLst>
          </p:cNvPr>
          <p:cNvSpPr txBox="1"/>
          <p:nvPr/>
        </p:nvSpPr>
        <p:spPr>
          <a:xfrm>
            <a:off x="3419576" y="1541076"/>
            <a:ext cx="2344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杂草生长贯穿植物生长的整个生命周期，除草能有效改善植物生长环境，这个竞争过程的全程干预方法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拔草。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00FFB55-B5A9-6263-7148-2791F335E4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13999"/>
            <a:ext cx="2879725" cy="215963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4446961-F200-0C82-E72A-1EBBC8D146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7" y="3063676"/>
            <a:ext cx="2879725" cy="215963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E3D9884-732C-5F60-3E10-7097C897CB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425" y="1275053"/>
            <a:ext cx="2879725" cy="216344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43368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5593804"/>
            <a:ext cx="9144000" cy="121196"/>
          </a:xfrm>
          <a:prstGeom prst="rec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0" y="491689"/>
            <a:ext cx="4085754" cy="493603"/>
          </a:xfrm>
          <a:prstGeom prst="rec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99754" y="553244"/>
            <a:ext cx="3886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日常养护工作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施肥、病虫害治理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5EB76AE-EA09-84EB-9277-E8CA3A422E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219" y="1255087"/>
            <a:ext cx="2879725" cy="215963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81E6352-C2FB-F4B3-6F87-008B264D0D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55086"/>
            <a:ext cx="2879725" cy="215963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FF95DD67-08EC-5C23-E7AA-E149342AED3C}"/>
              </a:ext>
            </a:extLst>
          </p:cNvPr>
          <p:cNvSpPr txBox="1"/>
          <p:nvPr/>
        </p:nvSpPr>
        <p:spPr>
          <a:xfrm>
            <a:off x="1507780" y="3721596"/>
            <a:ext cx="2344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进入秋季，正直冷季型草坪生长旺季，利用雨天及时撒施肥料，有利于苗木草坪吸收生长。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77DA54F-9724-5278-DD54-8C1D9231D908}"/>
              </a:ext>
            </a:extLst>
          </p:cNvPr>
          <p:cNvSpPr txBox="1"/>
          <p:nvPr/>
        </p:nvSpPr>
        <p:spPr>
          <a:xfrm>
            <a:off x="5508104" y="3721596"/>
            <a:ext cx="2344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虽然气温逐步下降，但夜蛾类食叶害虫仍有发生，主要危害女贞及黄杨，采用氯氰菊酯治理。</a:t>
            </a:r>
          </a:p>
        </p:txBody>
      </p:sp>
    </p:spTree>
    <p:extLst>
      <p:ext uri="{BB962C8B-B14F-4D97-AF65-F5344CB8AC3E}">
        <p14:creationId xmlns:p14="http://schemas.microsoft.com/office/powerpoint/2010/main" val="1384770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5593804"/>
            <a:ext cx="9144000" cy="121196"/>
          </a:xfrm>
          <a:prstGeom prst="rec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-1" y="491689"/>
            <a:ext cx="4342235" cy="493603"/>
          </a:xfrm>
          <a:prstGeom prst="rec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99754" y="553244"/>
            <a:ext cx="4142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日常养护工作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树木提干、苗木整形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D41D3C8-AD54-FC46-B3FB-64F610548B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71" y="1201316"/>
            <a:ext cx="2879725" cy="215963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FA8D425-A4DC-5BE8-9165-AD2BCFFB54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7540"/>
            <a:ext cx="2879725" cy="215963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91CFA4E-58AF-CC72-2B0D-EA1ECDEB1B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531" y="1151716"/>
            <a:ext cx="2879725" cy="215963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489ABC32-16A2-F36A-BC29-626B646C51A8}"/>
              </a:ext>
            </a:extLst>
          </p:cNvPr>
          <p:cNvSpPr txBox="1"/>
          <p:nvPr/>
        </p:nvSpPr>
        <p:spPr>
          <a:xfrm>
            <a:off x="199754" y="3706170"/>
            <a:ext cx="2344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树木生长需经常性的提干修剪控型，剥芽减少营养损耗。提干后能减少对道路交通的影响，也能打开空间，让环境通透。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AAE2916-5DFF-4BCB-AFF7-7F691693929D}"/>
              </a:ext>
            </a:extLst>
          </p:cNvPr>
          <p:cNvSpPr txBox="1"/>
          <p:nvPr/>
        </p:nvSpPr>
        <p:spPr>
          <a:xfrm>
            <a:off x="6957201" y="1294950"/>
            <a:ext cx="2186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色块苗造型修剪能够很好地展现出植物的魔纹及层次效果，让植物虽经过多年生长，仍能够满足当初的景观设计效果。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A450F5E-EB2F-75B5-BF54-4864345B00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028" y="3146137"/>
            <a:ext cx="2879725" cy="215963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216795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5593804"/>
            <a:ext cx="9144000" cy="121196"/>
          </a:xfrm>
          <a:prstGeom prst="rec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-1" y="491689"/>
            <a:ext cx="2699793" cy="493603"/>
          </a:xfrm>
          <a:prstGeom prst="rec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99754" y="553244"/>
            <a:ext cx="234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日常养护工作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浇水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B12BAC8-1E79-7AA0-3332-7FC54AD592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683" y="1273324"/>
            <a:ext cx="2879725" cy="215963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56AC31C-33BC-668F-E67B-6653AA3A66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315" y="1273324"/>
            <a:ext cx="2879725" cy="215963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66D36AB-E76B-EA10-848F-8B6F8161D8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99" y="3286343"/>
            <a:ext cx="2879725" cy="216344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5925B9E7-B614-6C7E-20CB-B056812C9173}"/>
              </a:ext>
            </a:extLst>
          </p:cNvPr>
          <p:cNvSpPr txBox="1"/>
          <p:nvPr/>
        </p:nvSpPr>
        <p:spPr>
          <a:xfrm>
            <a:off x="6660232" y="3945610"/>
            <a:ext cx="2344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虽进入秋季，为保障撒播草籽的发芽生长，持续进行浇水，累计投入人员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135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人次，浇水面积约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万多平方。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1B0C73A-6D8A-9434-F3BE-C9EF3A9AF2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31" y="3289548"/>
            <a:ext cx="2879725" cy="215963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151553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6116" y="1830224"/>
            <a:ext cx="151535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rgbClr val="007E3D"/>
                </a:solidFill>
                <a:latin typeface="+mn-lt"/>
                <a:ea typeface="+mn-ea"/>
              </a:rPr>
              <a:t>Contents</a:t>
            </a:r>
            <a:endParaRPr lang="zh-CN" altLang="en-US" sz="2800" dirty="0">
              <a:solidFill>
                <a:srgbClr val="007E3D"/>
              </a:solidFill>
              <a:latin typeface="+mn-lt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6116" y="1003938"/>
            <a:ext cx="15696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7" name="矩形 6"/>
          <p:cNvSpPr/>
          <p:nvPr/>
        </p:nvSpPr>
        <p:spPr>
          <a:xfrm flipH="1">
            <a:off x="4211960" y="1129718"/>
            <a:ext cx="720080" cy="3095934"/>
          </a:xfrm>
          <a:prstGeom prst="rec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283968" y="1642656"/>
            <a:ext cx="648072" cy="360040"/>
          </a:xfrm>
          <a:prstGeom prst="rect">
            <a:avLst/>
          </a:prstGeom>
          <a:solidFill>
            <a:srgbClr val="90D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283968" y="2218720"/>
            <a:ext cx="648072" cy="360040"/>
          </a:xfrm>
          <a:prstGeom prst="rect">
            <a:avLst/>
          </a:prstGeom>
          <a:solidFill>
            <a:srgbClr val="90D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-25000" dirty="0"/>
          </a:p>
        </p:txBody>
      </p:sp>
      <p:sp>
        <p:nvSpPr>
          <p:cNvPr id="10" name="矩形 9"/>
          <p:cNvSpPr/>
          <p:nvPr/>
        </p:nvSpPr>
        <p:spPr>
          <a:xfrm>
            <a:off x="4283968" y="2794784"/>
            <a:ext cx="648072" cy="360040"/>
          </a:xfrm>
          <a:prstGeom prst="rect">
            <a:avLst/>
          </a:prstGeom>
          <a:solidFill>
            <a:srgbClr val="90D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4393132" y="1633364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3132" y="2218720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93132" y="2794784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4048" y="220942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开展养护工作情况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04048" y="278549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阶段性工作总结</a:t>
            </a:r>
          </a:p>
        </p:txBody>
      </p:sp>
      <p:pic>
        <p:nvPicPr>
          <p:cNvPr id="3" name="图片 2" descr="久智环境LONG_画板 1">
            <a:extLst>
              <a:ext uri="{FF2B5EF4-FFF2-40B4-BE49-F238E27FC236}">
                <a16:creationId xmlns:a16="http://schemas.microsoft.com/office/drawing/2014/main" id="{957C438A-8FD0-9BDC-3285-2145455D0EA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alphaModFix amt="48000"/>
          </a:blip>
          <a:srcRect/>
          <a:stretch>
            <a:fillRect/>
          </a:stretch>
        </p:blipFill>
        <p:spPr>
          <a:xfrm>
            <a:off x="6669311" y="496417"/>
            <a:ext cx="2076450" cy="704899"/>
          </a:xfrm>
          <a:prstGeom prst="rect">
            <a:avLst/>
          </a:prstGeom>
        </p:spPr>
      </p:pic>
      <p:sp>
        <p:nvSpPr>
          <p:cNvPr id="4" name="TextBox 17">
            <a:extLst>
              <a:ext uri="{FF2B5EF4-FFF2-40B4-BE49-F238E27FC236}">
                <a16:creationId xmlns:a16="http://schemas.microsoft.com/office/drawing/2014/main" id="{C22B4831-B614-6227-52AA-62544D62684E}"/>
              </a:ext>
            </a:extLst>
          </p:cNvPr>
          <p:cNvSpPr txBox="1"/>
          <p:nvPr/>
        </p:nvSpPr>
        <p:spPr>
          <a:xfrm>
            <a:off x="5004048" y="163336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养护内容概述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D1AB07A-C229-F227-A8D3-9BA9F46B2BF3}"/>
              </a:ext>
            </a:extLst>
          </p:cNvPr>
          <p:cNvSpPr/>
          <p:nvPr/>
        </p:nvSpPr>
        <p:spPr>
          <a:xfrm>
            <a:off x="4283675" y="3330778"/>
            <a:ext cx="648072" cy="360040"/>
          </a:xfrm>
          <a:prstGeom prst="rect">
            <a:avLst/>
          </a:prstGeom>
          <a:solidFill>
            <a:srgbClr val="90D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-25000" dirty="0"/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52F1B94F-3816-22C6-419D-088A080C5A42}"/>
              </a:ext>
            </a:extLst>
          </p:cNvPr>
          <p:cNvSpPr txBox="1"/>
          <p:nvPr/>
        </p:nvSpPr>
        <p:spPr>
          <a:xfrm>
            <a:off x="4392839" y="3330778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56AC4B04-6F04-4082-83FD-A8A12510BA43}"/>
              </a:ext>
            </a:extLst>
          </p:cNvPr>
          <p:cNvSpPr txBox="1"/>
          <p:nvPr/>
        </p:nvSpPr>
        <p:spPr>
          <a:xfrm>
            <a:off x="4959330" y="3361556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下阶段工作计划及建议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  <p:bldP spid="13" grpId="0"/>
      <p:bldP spid="14" grpId="0"/>
      <p:bldP spid="15" grpId="0"/>
      <p:bldP spid="18" grpId="0"/>
      <p:bldP spid="22" grpId="0"/>
      <p:bldP spid="4" grpId="0"/>
      <p:bldP spid="11" grpId="0" animBg="1"/>
      <p:bldP spid="12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5593804"/>
            <a:ext cx="9144000" cy="121196"/>
          </a:xfrm>
          <a:prstGeom prst="rec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-1" y="491689"/>
            <a:ext cx="1691681" cy="493603"/>
          </a:xfrm>
          <a:prstGeom prst="rec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99754" y="55324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应急保障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1DAEB02-9CD6-DACD-B0CD-43333A0154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518" y="1269253"/>
            <a:ext cx="2879725" cy="215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D5969BC-8F3C-D7E2-9CDE-8EA4843563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20" y="3404892"/>
            <a:ext cx="2520000" cy="1889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BF309A8-F6E0-F126-41C7-CA12E24177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84" y="1269253"/>
            <a:ext cx="2520000" cy="188986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C7DC3B3E-32B0-0A6F-78FE-DB6AAC50417A}"/>
              </a:ext>
            </a:extLst>
          </p:cNvPr>
          <p:cNvSpPr txBox="1"/>
          <p:nvPr/>
        </p:nvSpPr>
        <p:spPr>
          <a:xfrm>
            <a:off x="3419576" y="2614181"/>
            <a:ext cx="1656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因东大附属幼儿园开展活动需要，安排人员突击对院内进行综合养护，清理环境。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3803309F-A69E-AE79-EADA-A6FF2024F39B}"/>
              </a:ext>
            </a:extLst>
          </p:cNvPr>
          <p:cNvSpPr txBox="1"/>
          <p:nvPr/>
        </p:nvSpPr>
        <p:spPr>
          <a:xfrm>
            <a:off x="5652978" y="3688102"/>
            <a:ext cx="2735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受天气影响，两江东路枫杨折断枝压在路灯上，巡查发现及时采用园林专用人字梯进行修剪清理，消险及时，未对路灯造成损坏。</a:t>
            </a:r>
          </a:p>
        </p:txBody>
      </p:sp>
    </p:spTree>
    <p:extLst>
      <p:ext uri="{BB962C8B-B14F-4D97-AF65-F5344CB8AC3E}">
        <p14:creationId xmlns:p14="http://schemas.microsoft.com/office/powerpoint/2010/main" val="3506117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611560" y="2231112"/>
            <a:ext cx="1503784" cy="2592288"/>
          </a:xfrm>
          <a:prstGeom prst="roundRect">
            <a:avLst>
              <a:gd name="adj" fmla="val 16938"/>
            </a:avLst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2367222" y="2223070"/>
            <a:ext cx="6309234" cy="2592288"/>
          </a:xfrm>
          <a:prstGeom prst="roundRect">
            <a:avLst>
              <a:gd name="adj" fmla="val 8770"/>
            </a:avLst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11560" y="2231112"/>
            <a:ext cx="149752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15614" y="3073524"/>
            <a:ext cx="42646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阶段性工作总结</a:t>
            </a:r>
          </a:p>
        </p:txBody>
      </p:sp>
      <p:cxnSp>
        <p:nvCxnSpPr>
          <p:cNvPr id="22" name="直接连接符 21"/>
          <p:cNvCxnSpPr>
            <a:cxnSpLocks/>
          </p:cNvCxnSpPr>
          <p:nvPr/>
        </p:nvCxnSpPr>
        <p:spPr>
          <a:xfrm>
            <a:off x="3087090" y="3661227"/>
            <a:ext cx="2637038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久智环境LONG_画板 1">
            <a:extLst>
              <a:ext uri="{FF2B5EF4-FFF2-40B4-BE49-F238E27FC236}">
                <a16:creationId xmlns:a16="http://schemas.microsoft.com/office/drawing/2014/main" id="{8848D728-E622-7D5A-73F2-49A4A4FA0A7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alphaModFix amt="48000"/>
          </a:blip>
          <a:srcRect/>
          <a:stretch>
            <a:fillRect/>
          </a:stretch>
        </p:blipFill>
        <p:spPr>
          <a:xfrm>
            <a:off x="6669311" y="496417"/>
            <a:ext cx="2076450" cy="70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1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5593804"/>
            <a:ext cx="9144000" cy="121196"/>
          </a:xfrm>
          <a:prstGeom prst="rec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-1" y="491689"/>
            <a:ext cx="4499993" cy="493603"/>
          </a:xfrm>
          <a:prstGeom prst="rec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23528" y="523627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工作中存在的问题及解决方案</a:t>
            </a:r>
          </a:p>
        </p:txBody>
      </p:sp>
      <p:sp>
        <p:nvSpPr>
          <p:cNvPr id="7" name="椭圆形标注 6"/>
          <p:cNvSpPr/>
          <p:nvPr/>
        </p:nvSpPr>
        <p:spPr>
          <a:xfrm rot="13890513">
            <a:off x="4216095" y="1532741"/>
            <a:ext cx="1313909" cy="1313909"/>
          </a:xfrm>
          <a:prstGeom prst="wedgeEllipseCallou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0" y="1849388"/>
            <a:ext cx="902811" cy="378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>
                    <a:lumMod val="95000"/>
                  </a:schemeClr>
                </a:solidFill>
              </a:rPr>
              <a:t>环境卫生</a:t>
            </a:r>
          </a:p>
        </p:txBody>
      </p:sp>
      <p:sp>
        <p:nvSpPr>
          <p:cNvPr id="9" name="矩形 8"/>
          <p:cNvSpPr/>
          <p:nvPr/>
        </p:nvSpPr>
        <p:spPr>
          <a:xfrm flipH="1">
            <a:off x="5868143" y="2791109"/>
            <a:ext cx="2195735" cy="642455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落叶清扫过程中，总会发现道路落叶会被扫入绿地。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07896" y="1304850"/>
            <a:ext cx="1872208" cy="1354189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落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叶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矛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盾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形标注 11"/>
          <p:cNvSpPr/>
          <p:nvPr/>
        </p:nvSpPr>
        <p:spPr>
          <a:xfrm rot="19055605">
            <a:off x="3915045" y="2494478"/>
            <a:ext cx="1313909" cy="1313909"/>
          </a:xfrm>
          <a:prstGeom prst="wedgeEllipseCallou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208387" y="3145532"/>
            <a:ext cx="902811" cy="378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>
                    <a:lumMod val="95000"/>
                  </a:schemeClr>
                </a:solidFill>
              </a:rPr>
              <a:t>绿地破坏</a:t>
            </a:r>
          </a:p>
        </p:txBody>
      </p:sp>
      <p:sp>
        <p:nvSpPr>
          <p:cNvPr id="22" name="椭圆形标注 21"/>
          <p:cNvSpPr/>
          <p:nvPr/>
        </p:nvSpPr>
        <p:spPr>
          <a:xfrm rot="5557516">
            <a:off x="3228689" y="1712187"/>
            <a:ext cx="1313909" cy="1313909"/>
          </a:xfrm>
          <a:prstGeom prst="wedgeEllipseCallou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3381157" y="1993404"/>
            <a:ext cx="902811" cy="378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>
                    <a:lumMod val="95000"/>
                  </a:schemeClr>
                </a:solidFill>
              </a:rPr>
              <a:t>机械噪音</a:t>
            </a:r>
          </a:p>
        </p:txBody>
      </p:sp>
      <p:sp>
        <p:nvSpPr>
          <p:cNvPr id="24" name="矩形 23"/>
          <p:cNvSpPr/>
          <p:nvPr/>
        </p:nvSpPr>
        <p:spPr>
          <a:xfrm flipH="1">
            <a:off x="539550" y="2685972"/>
            <a:ext cx="3032319" cy="1196453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一直以来，养护作业的噪音对生活教学的影响都是客观存在的。虽然使用了电动工具，受限于电池产品的不成熟，使用效率低。目前可尽量避免部分区域噪音影响。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51520" y="1553640"/>
            <a:ext cx="413237" cy="943820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械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噪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12192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CBFFD02-C2E8-D8C1-24B6-516EB069E8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99" y="3882425"/>
            <a:ext cx="1875841" cy="140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22EC2A5-4E07-BFA5-653D-1B25451BD3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75" y="1358559"/>
            <a:ext cx="1875290" cy="1406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31ED95F-E675-8EEE-56B6-B0AF5F4B01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352" y="3882425"/>
            <a:ext cx="1875841" cy="1406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0E8A131-B1D9-CA8C-7441-AE2951F939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868" y="1379206"/>
            <a:ext cx="1875600" cy="1406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38B0686-EE35-3C8F-D4F5-E047B850BA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664" y="3896728"/>
            <a:ext cx="1875600" cy="140904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811038F1-C684-54F1-7FE9-C6FF009873BC}"/>
              </a:ext>
            </a:extLst>
          </p:cNvPr>
          <p:cNvSpPr/>
          <p:nvPr/>
        </p:nvSpPr>
        <p:spPr>
          <a:xfrm flipH="1">
            <a:off x="6948264" y="4081636"/>
            <a:ext cx="2195736" cy="919454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生为首位的办学理念也可延伸到绿地建设中来，要采用“疏”的方式解决绿地破坏。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4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400"/>
                            </p:stCondLst>
                            <p:childTnLst>
                              <p:par>
                                <p:cTn id="4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00"/>
                            </p:stCondLst>
                            <p:childTnLst>
                              <p:par>
                                <p:cTn id="4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900"/>
                            </p:stCondLst>
                            <p:childTnLst>
                              <p:par>
                                <p:cTn id="5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400"/>
                            </p:stCondLst>
                            <p:childTnLst>
                              <p:par>
                                <p:cTn id="6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4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4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8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3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7" grpId="0" animBg="1"/>
      <p:bldP spid="8" grpId="0"/>
      <p:bldP spid="9" grpId="0"/>
      <p:bldP spid="10" grpId="0"/>
      <p:bldP spid="10" grpId="1"/>
      <p:bldP spid="12" grpId="0" animBg="1"/>
      <p:bldP spid="18" grpId="0"/>
      <p:bldP spid="22" grpId="0" animBg="1"/>
      <p:bldP spid="23" grpId="0"/>
      <p:bldP spid="24" grpId="0"/>
      <p:bldP spid="25" grpId="0"/>
      <p:bldP spid="25" grpId="1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611560" y="2231112"/>
            <a:ext cx="1503784" cy="2592288"/>
          </a:xfrm>
          <a:prstGeom prst="roundRect">
            <a:avLst>
              <a:gd name="adj" fmla="val 16938"/>
            </a:avLst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2367222" y="2223070"/>
            <a:ext cx="6309234" cy="2592288"/>
          </a:xfrm>
          <a:prstGeom prst="roundRect">
            <a:avLst>
              <a:gd name="adj" fmla="val 8770"/>
            </a:avLst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11560" y="2231112"/>
            <a:ext cx="149752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15614" y="3073524"/>
            <a:ext cx="42646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下一阶段工作计划及建议</a:t>
            </a:r>
          </a:p>
        </p:txBody>
      </p:sp>
      <p:cxnSp>
        <p:nvCxnSpPr>
          <p:cNvPr id="22" name="直接连接符 21"/>
          <p:cNvCxnSpPr>
            <a:cxnSpLocks/>
          </p:cNvCxnSpPr>
          <p:nvPr/>
        </p:nvCxnSpPr>
        <p:spPr>
          <a:xfrm>
            <a:off x="3087090" y="3661227"/>
            <a:ext cx="4077198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久智环境LONG_画板 1">
            <a:extLst>
              <a:ext uri="{FF2B5EF4-FFF2-40B4-BE49-F238E27FC236}">
                <a16:creationId xmlns:a16="http://schemas.microsoft.com/office/drawing/2014/main" id="{8848D728-E622-7D5A-73F2-49A4A4FA0A7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alphaModFix amt="48000"/>
          </a:blip>
          <a:srcRect/>
          <a:stretch>
            <a:fillRect/>
          </a:stretch>
        </p:blipFill>
        <p:spPr>
          <a:xfrm>
            <a:off x="6669311" y="496417"/>
            <a:ext cx="2076450" cy="7048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5593804"/>
            <a:ext cx="9144000" cy="121196"/>
          </a:xfrm>
          <a:prstGeom prst="rec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0" y="491689"/>
            <a:ext cx="3203848" cy="493603"/>
          </a:xfrm>
          <a:prstGeom prst="rec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23528" y="523627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下一阶段工作计划</a:t>
            </a: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9845"/>
            <a:ext cx="91440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下箭头 7"/>
          <p:cNvSpPr/>
          <p:nvPr/>
        </p:nvSpPr>
        <p:spPr>
          <a:xfrm>
            <a:off x="1282477" y="3615903"/>
            <a:ext cx="415925" cy="576263"/>
          </a:xfrm>
          <a:prstGeom prst="downArrow">
            <a:avLst/>
          </a:prstGeom>
          <a:solidFill>
            <a:srgbClr val="007E3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" name="下箭头 8"/>
          <p:cNvSpPr/>
          <p:nvPr/>
        </p:nvSpPr>
        <p:spPr>
          <a:xfrm>
            <a:off x="4971155" y="3509579"/>
            <a:ext cx="415925" cy="576263"/>
          </a:xfrm>
          <a:prstGeom prst="downArrow">
            <a:avLst/>
          </a:prstGeom>
          <a:solidFill>
            <a:srgbClr val="007E3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0" name="下箭头 9"/>
          <p:cNvSpPr/>
          <p:nvPr/>
        </p:nvSpPr>
        <p:spPr>
          <a:xfrm flipV="1">
            <a:off x="3283916" y="2145424"/>
            <a:ext cx="415925" cy="576262"/>
          </a:xfrm>
          <a:prstGeom prst="downArrow">
            <a:avLst/>
          </a:prstGeom>
          <a:solidFill>
            <a:srgbClr val="007E3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1" name="下箭头 10"/>
          <p:cNvSpPr/>
          <p:nvPr/>
        </p:nvSpPr>
        <p:spPr>
          <a:xfrm flipV="1">
            <a:off x="6984552" y="2218445"/>
            <a:ext cx="415925" cy="576262"/>
          </a:xfrm>
          <a:prstGeom prst="downArrow">
            <a:avLst/>
          </a:prstGeom>
          <a:solidFill>
            <a:srgbClr val="007E3D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1414" y="2955739"/>
            <a:ext cx="1131887" cy="40626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5400000" algn="t" rotWithShape="0">
                    <a:sysClr val="window" lastClr="FFFFFF">
                      <a:alpha val="55000"/>
                    </a:sysClr>
                  </a:outerShdw>
                </a:effectLst>
                <a:latin typeface="Adidas Unity" pitchFamily="2" charset="0"/>
                <a:cs typeface="Times New Roman" panose="02020603050405020304" pitchFamily="18" charset="0"/>
              </a:rPr>
              <a:t>01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dist="38100" dir="5400000" algn="t" rotWithShape="0">
                  <a:sysClr val="window" lastClr="FFFFFF">
                    <a:alpha val="55000"/>
                  </a:sysClr>
                </a:outerShdw>
              </a:effectLst>
              <a:latin typeface="Adidas Unity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35650" y="2974206"/>
            <a:ext cx="1131887" cy="40626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5400000" algn="t" rotWithShape="0">
                    <a:sysClr val="window" lastClr="FFFFFF">
                      <a:alpha val="55000"/>
                    </a:sysClr>
                  </a:outerShdw>
                </a:effectLst>
                <a:latin typeface="Adidas Unity" pitchFamily="2" charset="0"/>
                <a:cs typeface="Times New Roman" panose="02020603050405020304" pitchFamily="18" charset="0"/>
              </a:rPr>
              <a:t>02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dist="38100" dir="5400000" algn="t" rotWithShape="0">
                  <a:sysClr val="window" lastClr="FFFFFF">
                    <a:alpha val="55000"/>
                  </a:sysClr>
                </a:outerShdw>
              </a:effectLst>
              <a:latin typeface="Adidas Unity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6136" y="2974206"/>
            <a:ext cx="1131888" cy="40626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5400000" algn="t" rotWithShape="0">
                    <a:sysClr val="window" lastClr="FFFFFF">
                      <a:alpha val="55000"/>
                    </a:sysClr>
                  </a:outerShdw>
                </a:effectLst>
                <a:latin typeface="Adidas Unity" pitchFamily="2" charset="0"/>
                <a:cs typeface="Times New Roman" panose="02020603050405020304" pitchFamily="18" charset="0"/>
              </a:rPr>
              <a:t>03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dist="38100" dir="5400000" algn="t" rotWithShape="0">
                  <a:sysClr val="window" lastClr="FFFFFF">
                    <a:alpha val="55000"/>
                  </a:sysClr>
                </a:outerShdw>
              </a:effectLst>
              <a:latin typeface="Adidas Unity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36456" y="2929645"/>
            <a:ext cx="1131888" cy="40626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5400000" algn="t" rotWithShape="0">
                    <a:sysClr val="window" lastClr="FFFFFF">
                      <a:alpha val="55000"/>
                    </a:sysClr>
                  </a:outerShdw>
                </a:effectLst>
                <a:latin typeface="Adidas Unity" pitchFamily="2" charset="0"/>
                <a:cs typeface="Times New Roman" panose="02020603050405020304" pitchFamily="18" charset="0"/>
              </a:rPr>
              <a:t>04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dist="38100" dir="5400000" algn="t" rotWithShape="0">
                  <a:sysClr val="window" lastClr="FFFFFF">
                    <a:alpha val="55000"/>
                  </a:sysClr>
                </a:outerShdw>
              </a:effectLst>
              <a:latin typeface="Adidas Unity" pitchFamily="2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143" y="4212734"/>
            <a:ext cx="2087562" cy="6251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4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做好冬季环境清扫保障</a:t>
            </a:r>
            <a:endParaRPr lang="en-US" altLang="zh-CN" sz="14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defRPr/>
            </a:pPr>
            <a:r>
              <a:rPr lang="zh-CN" altLang="en-US" sz="14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杜绝火灾安全隐患</a:t>
            </a:r>
            <a:endParaRPr lang="en-US" altLang="zh-CN" sz="14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1760" y="1576302"/>
            <a:ext cx="2087563" cy="3450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4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做好冬季打雪应急保障</a:t>
            </a:r>
            <a:endParaRPr lang="en-US" altLang="zh-CN" sz="14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56176" y="1561356"/>
            <a:ext cx="2226736" cy="625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4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继续冬季做树圩切边     </a:t>
            </a:r>
            <a:endParaRPr lang="en-US" altLang="zh-CN" sz="14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  <a:defRPr/>
            </a:pPr>
            <a:r>
              <a:rPr lang="en-US" altLang="zh-CN" sz="14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4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及施肥工作</a:t>
            </a:r>
            <a:endParaRPr lang="en-US" altLang="zh-CN" sz="14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20">
            <a:extLst>
              <a:ext uri="{FF2B5EF4-FFF2-40B4-BE49-F238E27FC236}">
                <a16:creationId xmlns:a16="http://schemas.microsoft.com/office/drawing/2014/main" id="{992A5783-C6C7-51F7-1F08-972AF30A9295}"/>
              </a:ext>
            </a:extLst>
          </p:cNvPr>
          <p:cNvSpPr txBox="1"/>
          <p:nvPr/>
        </p:nvSpPr>
        <p:spPr>
          <a:xfrm>
            <a:off x="4067944" y="4170027"/>
            <a:ext cx="2249998" cy="345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14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开展冬季花灌木整修修剪</a:t>
            </a:r>
            <a:endParaRPr lang="en-US" altLang="zh-CN" sz="14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9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8" grpId="0" animBg="1"/>
      <p:bldP spid="9" grpId="0" animBg="1"/>
      <p:bldP spid="10" grpId="0" animBg="1"/>
      <p:bldP spid="11" grpId="0" animBg="1"/>
      <p:bldP spid="12" grpId="0"/>
      <p:bldP spid="18" grpId="0"/>
      <p:bldP spid="19" grpId="0"/>
      <p:bldP spid="20" grpId="0"/>
      <p:bldP spid="21" grpId="0"/>
      <p:bldP spid="22" grpId="0"/>
      <p:bldP spid="24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5593804"/>
            <a:ext cx="9144000" cy="121196"/>
          </a:xfrm>
          <a:prstGeom prst="rec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0" y="491689"/>
            <a:ext cx="3203848" cy="493603"/>
          </a:xfrm>
          <a:prstGeom prst="rec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23528" y="523627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下一阶段工作建议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712984" y="2426415"/>
            <a:ext cx="1327474" cy="1410442"/>
            <a:chOff x="395537" y="2426415"/>
            <a:chExt cx="1327474" cy="1410442"/>
          </a:xfrm>
          <a:solidFill>
            <a:srgbClr val="E60012"/>
          </a:solidFill>
        </p:grpSpPr>
        <p:sp>
          <p:nvSpPr>
            <p:cNvPr id="29" name="六边形 28"/>
            <p:cNvSpPr/>
            <p:nvPr/>
          </p:nvSpPr>
          <p:spPr>
            <a:xfrm rot="16200000">
              <a:off x="354053" y="2467899"/>
              <a:ext cx="1410442" cy="1327474"/>
            </a:xfrm>
            <a:prstGeom prst="hexagon">
              <a:avLst/>
            </a:prstGeom>
            <a:solidFill>
              <a:srgbClr val="007E3D"/>
            </a:solidFill>
            <a:ln w="15875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0137" y="2899891"/>
              <a:ext cx="107433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   议</a:t>
              </a:r>
            </a:p>
          </p:txBody>
        </p:sp>
      </p:grpSp>
      <p:sp>
        <p:nvSpPr>
          <p:cNvPr id="31" name="等腰三角形 30"/>
          <p:cNvSpPr/>
          <p:nvPr/>
        </p:nvSpPr>
        <p:spPr>
          <a:xfrm rot="5400000">
            <a:off x="2120782" y="3059628"/>
            <a:ext cx="224916" cy="193893"/>
          </a:xfrm>
          <a:prstGeom prst="triangle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等腰三角形 31"/>
          <p:cNvSpPr/>
          <p:nvPr/>
        </p:nvSpPr>
        <p:spPr>
          <a:xfrm rot="5400000">
            <a:off x="2358936" y="3056362"/>
            <a:ext cx="224916" cy="193893"/>
          </a:xfrm>
          <a:prstGeom prst="triangle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六边形 32"/>
          <p:cNvSpPr/>
          <p:nvPr/>
        </p:nvSpPr>
        <p:spPr>
          <a:xfrm rot="16200000">
            <a:off x="2569439" y="1727479"/>
            <a:ext cx="2983834" cy="2808313"/>
          </a:xfrm>
          <a:prstGeom prst="hexag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875" cap="rnd"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六边形 33"/>
          <p:cNvSpPr/>
          <p:nvPr/>
        </p:nvSpPr>
        <p:spPr>
          <a:xfrm rot="16200000">
            <a:off x="4505956" y="1584808"/>
            <a:ext cx="797366" cy="750462"/>
          </a:xfrm>
          <a:prstGeom prst="hexagon">
            <a:avLst/>
          </a:prstGeom>
          <a:solidFill>
            <a:srgbClr val="007E3D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4585644" y="1696662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六边形 35"/>
          <p:cNvSpPr/>
          <p:nvPr/>
        </p:nvSpPr>
        <p:spPr>
          <a:xfrm rot="16200000">
            <a:off x="5066830" y="2756404"/>
            <a:ext cx="797366" cy="750462"/>
          </a:xfrm>
          <a:prstGeom prst="hexagon">
            <a:avLst/>
          </a:prstGeom>
          <a:solidFill>
            <a:srgbClr val="007E3D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5146518" y="2868258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六边形 37"/>
          <p:cNvSpPr/>
          <p:nvPr/>
        </p:nvSpPr>
        <p:spPr>
          <a:xfrm rot="16200000">
            <a:off x="4563367" y="4019184"/>
            <a:ext cx="797366" cy="750462"/>
          </a:xfrm>
          <a:prstGeom prst="hexagon">
            <a:avLst/>
          </a:prstGeom>
          <a:solidFill>
            <a:srgbClr val="007E3D"/>
          </a:solidFill>
          <a:ln w="15875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4643055" y="4131038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5554370" y="1417340"/>
            <a:ext cx="2834054" cy="891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北片区一环、二环缺少开放型的绿地，建校初期以 “绿化校园”的理念建设，现已无法满足“美化校园”的 建设。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 bwMode="auto">
          <a:xfrm>
            <a:off x="6058426" y="2633305"/>
            <a:ext cx="2834054" cy="614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彩叶树已逐步得到大家的喜爱，彩叶树的落叶景观可以营造。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 bwMode="auto">
          <a:xfrm>
            <a:off x="5554370" y="3937620"/>
            <a:ext cx="2834054" cy="614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图书馆中心胡周边的水面缺少景观小品设施的融入。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31" grpId="0" animBg="1"/>
      <p:bldP spid="32" grpId="0" animBg="1"/>
      <p:bldP spid="33" grpId="0" animBg="1"/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/>
      <p:bldP spid="41" grpId="0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1036236"/>
            <a:ext cx="9144000" cy="2341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559626" y="3649588"/>
            <a:ext cx="223651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谢谢观赏</a:t>
            </a:r>
            <a:endParaRPr lang="en-US" altLang="zh-CN" sz="4000" dirty="0">
              <a:solidFill>
                <a:schemeClr val="bg1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   2023.12</a:t>
            </a:r>
            <a:endParaRPr lang="zh-CN" altLang="en-US" sz="2800" dirty="0">
              <a:solidFill>
                <a:schemeClr val="bg1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pic>
        <p:nvPicPr>
          <p:cNvPr id="2" name="图片 1" descr="久智环境LONG_画板 1">
            <a:extLst>
              <a:ext uri="{FF2B5EF4-FFF2-40B4-BE49-F238E27FC236}">
                <a16:creationId xmlns:a16="http://schemas.microsoft.com/office/drawing/2014/main" id="{2B74650C-50BE-83A6-BE85-58ABCE6739D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alphaModFix amt="48000"/>
          </a:blip>
          <a:srcRect/>
          <a:stretch>
            <a:fillRect/>
          </a:stretch>
        </p:blipFill>
        <p:spPr>
          <a:xfrm>
            <a:off x="323527" y="1489348"/>
            <a:ext cx="8157882" cy="158417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/>
        </p:nvSpPr>
        <p:spPr>
          <a:xfrm>
            <a:off x="611560" y="2231112"/>
            <a:ext cx="1503784" cy="2592288"/>
          </a:xfrm>
          <a:prstGeom prst="roundRect">
            <a:avLst>
              <a:gd name="adj" fmla="val 16938"/>
            </a:avLst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2367222" y="2223070"/>
            <a:ext cx="6309234" cy="2592288"/>
          </a:xfrm>
          <a:prstGeom prst="roundRect">
            <a:avLst>
              <a:gd name="adj" fmla="val 8770"/>
            </a:avLst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7115" y="2235880"/>
            <a:ext cx="149752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5614" y="2645246"/>
            <a:ext cx="30461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养护内容概述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087090" y="3232949"/>
            <a:ext cx="4680732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右箭头 7"/>
          <p:cNvSpPr/>
          <p:nvPr/>
        </p:nvSpPr>
        <p:spPr>
          <a:xfrm>
            <a:off x="3238808" y="3428738"/>
            <a:ext cx="201564" cy="19703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7531" y="336532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概述</a:t>
            </a:r>
          </a:p>
        </p:txBody>
      </p:sp>
      <p:sp>
        <p:nvSpPr>
          <p:cNvPr id="10" name="右箭头 9"/>
          <p:cNvSpPr/>
          <p:nvPr/>
        </p:nvSpPr>
        <p:spPr>
          <a:xfrm>
            <a:off x="5707847" y="3428738"/>
            <a:ext cx="201564" cy="19703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8833" y="3365326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养护区域及等级</a:t>
            </a:r>
          </a:p>
        </p:txBody>
      </p:sp>
      <p:sp>
        <p:nvSpPr>
          <p:cNvPr id="12" name="右箭头 11"/>
          <p:cNvSpPr/>
          <p:nvPr/>
        </p:nvSpPr>
        <p:spPr>
          <a:xfrm>
            <a:off x="3224348" y="3782681"/>
            <a:ext cx="201564" cy="19703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0561" y="3719269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养护等级标准</a:t>
            </a:r>
          </a:p>
        </p:txBody>
      </p:sp>
      <p:pic>
        <p:nvPicPr>
          <p:cNvPr id="21" name="图片 20" descr="久智环境LONG_画板 1">
            <a:extLst>
              <a:ext uri="{FF2B5EF4-FFF2-40B4-BE49-F238E27FC236}">
                <a16:creationId xmlns:a16="http://schemas.microsoft.com/office/drawing/2014/main" id="{CCBA1C2F-42B6-0CD2-746B-A0754EEB62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alphaModFix amt="48000"/>
          </a:blip>
          <a:srcRect/>
          <a:stretch>
            <a:fillRect/>
          </a:stretch>
        </p:blipFill>
        <p:spPr>
          <a:xfrm>
            <a:off x="6669311" y="496417"/>
            <a:ext cx="2076450" cy="704899"/>
          </a:xfrm>
          <a:prstGeom prst="rect">
            <a:avLst/>
          </a:prstGeom>
        </p:spPr>
      </p:pic>
      <p:sp>
        <p:nvSpPr>
          <p:cNvPr id="14" name="右箭头 11">
            <a:extLst>
              <a:ext uri="{FF2B5EF4-FFF2-40B4-BE49-F238E27FC236}">
                <a16:creationId xmlns:a16="http://schemas.microsoft.com/office/drawing/2014/main" id="{2F7B3E7F-E023-66AC-F364-A241F85B43F0}"/>
              </a:ext>
            </a:extLst>
          </p:cNvPr>
          <p:cNvSpPr/>
          <p:nvPr/>
        </p:nvSpPr>
        <p:spPr>
          <a:xfrm>
            <a:off x="5716191" y="3765263"/>
            <a:ext cx="201564" cy="197037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0D59DC03-1139-CA35-B2C2-4EF9F55F5A4C}"/>
              </a:ext>
            </a:extLst>
          </p:cNvPr>
          <p:cNvSpPr txBox="1"/>
          <p:nvPr/>
        </p:nvSpPr>
        <p:spPr>
          <a:xfrm>
            <a:off x="5868144" y="3701851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养护等级技术措施及要求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  <p:bldP spid="5" grpId="0"/>
      <p:bldP spid="6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491689"/>
            <a:ext cx="2771800" cy="493603"/>
          </a:xfrm>
          <a:prstGeom prst="rec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23528" y="52362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养护项目概述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1976"/>
            <a:ext cx="9124387" cy="28354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2030" y="3793604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27785" y="4138343"/>
            <a:ext cx="6120680" cy="152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/>
              <a:t>项目所属区域是以东门至西门的南工路作为轴线的以北范围，养护绿地约</a:t>
            </a:r>
            <a:r>
              <a:rPr lang="en-US" altLang="zh-CN" sz="1600" b="1" dirty="0"/>
              <a:t>22</a:t>
            </a:r>
            <a:r>
              <a:rPr lang="zh-CN" altLang="en-US" sz="1600" b="1" dirty="0"/>
              <a:t>万平方米，苗圃地约</a:t>
            </a:r>
            <a:r>
              <a:rPr lang="en-US" altLang="zh-CN" sz="1600" b="1" dirty="0"/>
              <a:t>21</a:t>
            </a:r>
            <a:r>
              <a:rPr lang="zh-CN" altLang="en-US" sz="1600" b="1" dirty="0"/>
              <a:t>万平方米。于</a:t>
            </a:r>
            <a:r>
              <a:rPr lang="en-US" altLang="zh-CN" sz="1600" b="1" dirty="0"/>
              <a:t>2023</a:t>
            </a:r>
            <a:r>
              <a:rPr lang="zh-CN" altLang="en-US" sz="1600" b="1" dirty="0"/>
              <a:t>年</a:t>
            </a:r>
            <a:r>
              <a:rPr lang="en-US" altLang="zh-CN" sz="1600" b="1" dirty="0"/>
              <a:t>9</a:t>
            </a:r>
            <a:r>
              <a:rPr lang="zh-CN" altLang="en-US" sz="1600" b="1" dirty="0"/>
              <a:t>月</a:t>
            </a:r>
            <a:r>
              <a:rPr lang="en-US" altLang="zh-CN" sz="1600" b="1" dirty="0"/>
              <a:t>22</a:t>
            </a:r>
            <a:r>
              <a:rPr lang="zh-CN" altLang="en-US" sz="1600" b="1" dirty="0"/>
              <a:t>日正式进场开展养护工作，时至今日，经历了</a:t>
            </a:r>
            <a:r>
              <a:rPr lang="en-US" altLang="zh-CN" sz="1600" b="1" dirty="0"/>
              <a:t>84</a:t>
            </a:r>
            <a:r>
              <a:rPr lang="zh-CN" altLang="en-US" sz="1600" b="1" dirty="0"/>
              <a:t>天的不间断投入，已有初步成效。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A414C9C-CC1C-4F04-DEAC-8B70A25825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0" b="26554"/>
          <a:stretch/>
        </p:blipFill>
        <p:spPr>
          <a:xfrm>
            <a:off x="-36512" y="1345332"/>
            <a:ext cx="9180512" cy="2852069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6B3EFF7F-C7D8-5AD0-B7BA-A0C6F2CC1B31}"/>
              </a:ext>
            </a:extLst>
          </p:cNvPr>
          <p:cNvSpPr/>
          <p:nvPr/>
        </p:nvSpPr>
        <p:spPr>
          <a:xfrm>
            <a:off x="395536" y="3721596"/>
            <a:ext cx="1872208" cy="1872208"/>
          </a:xfrm>
          <a:prstGeom prst="ellipse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7C5BB88E-732D-791D-6005-AB49AE21BE34}"/>
              </a:ext>
            </a:extLst>
          </p:cNvPr>
          <p:cNvSpPr txBox="1"/>
          <p:nvPr/>
        </p:nvSpPr>
        <p:spPr>
          <a:xfrm>
            <a:off x="484146" y="4254258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1" grpId="0"/>
      <p:bldP spid="22" grpId="0"/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491689"/>
            <a:ext cx="2915816" cy="493603"/>
          </a:xfrm>
          <a:prstGeom prst="rec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23528" y="52362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养护区域及等级</a:t>
            </a:r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7C5BB88E-732D-791D-6005-AB49AE21BE34}"/>
              </a:ext>
            </a:extLst>
          </p:cNvPr>
          <p:cNvSpPr txBox="1"/>
          <p:nvPr/>
        </p:nvSpPr>
        <p:spPr>
          <a:xfrm>
            <a:off x="484146" y="4254258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FE50A9AC-B88A-B2F8-26E5-B0F5F4FC9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344798"/>
              </p:ext>
            </p:extLst>
          </p:nvPr>
        </p:nvGraphicFramePr>
        <p:xfrm>
          <a:off x="489347" y="1355611"/>
          <a:ext cx="8259117" cy="40941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0641">
                  <a:extLst>
                    <a:ext uri="{9D8B030D-6E8A-4147-A177-3AD203B41FA5}">
                      <a16:colId xmlns:a16="http://schemas.microsoft.com/office/drawing/2014/main" val="559313847"/>
                    </a:ext>
                  </a:extLst>
                </a:gridCol>
                <a:gridCol w="1005723">
                  <a:extLst>
                    <a:ext uri="{9D8B030D-6E8A-4147-A177-3AD203B41FA5}">
                      <a16:colId xmlns:a16="http://schemas.microsoft.com/office/drawing/2014/main" val="3542164945"/>
                    </a:ext>
                  </a:extLst>
                </a:gridCol>
                <a:gridCol w="761911">
                  <a:extLst>
                    <a:ext uri="{9D8B030D-6E8A-4147-A177-3AD203B41FA5}">
                      <a16:colId xmlns:a16="http://schemas.microsoft.com/office/drawing/2014/main" val="963594388"/>
                    </a:ext>
                  </a:extLst>
                </a:gridCol>
                <a:gridCol w="1980969">
                  <a:extLst>
                    <a:ext uri="{9D8B030D-6E8A-4147-A177-3AD203B41FA5}">
                      <a16:colId xmlns:a16="http://schemas.microsoft.com/office/drawing/2014/main" val="2535947830"/>
                    </a:ext>
                  </a:extLst>
                </a:gridCol>
                <a:gridCol w="3829873">
                  <a:extLst>
                    <a:ext uri="{9D8B030D-6E8A-4147-A177-3AD203B41FA5}">
                      <a16:colId xmlns:a16="http://schemas.microsoft.com/office/drawing/2014/main" val="3407364743"/>
                    </a:ext>
                  </a:extLst>
                </a:gridCol>
              </a:tblGrid>
              <a:tr h="352172">
                <a:tc>
                  <a:txBody>
                    <a:bodyPr/>
                    <a:lstStyle/>
                    <a:p>
                      <a:pPr algn="ctr"/>
                      <a:r>
                        <a:rPr lang="zh-CN" sz="1400" kern="100">
                          <a:effectLst/>
                        </a:rPr>
                        <a:t>序号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9" marR="9142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400" kern="100">
                          <a:effectLst/>
                        </a:rPr>
                        <a:t>项目名称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9" marR="9142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400" kern="100">
                          <a:effectLst/>
                        </a:rPr>
                        <a:t>数量</a:t>
                      </a:r>
                      <a:r>
                        <a:rPr lang="zh-CN" sz="1600" kern="0">
                          <a:effectLst/>
                        </a:rPr>
                        <a:t>㎡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9" marR="9142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400" kern="100">
                          <a:effectLst/>
                        </a:rPr>
                        <a:t>养护等级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9" marR="9142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400" kern="100">
                          <a:effectLst/>
                        </a:rPr>
                        <a:t>备注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9" marR="91429" marT="0" marB="0" anchor="ctr"/>
                </a:tc>
                <a:extLst>
                  <a:ext uri="{0D108BD9-81ED-4DB2-BD59-A6C34878D82A}">
                    <a16:rowId xmlns:a16="http://schemas.microsoft.com/office/drawing/2014/main" val="1852893778"/>
                  </a:ext>
                </a:extLst>
              </a:tr>
              <a:tr h="1493346"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</a:rPr>
                        <a:t>1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9" marR="9142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>
                          <a:effectLst/>
                        </a:rPr>
                        <a:t>一级养护绿地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9" marR="9142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>
                          <a:effectLst/>
                        </a:rPr>
                        <a:t>约</a:t>
                      </a:r>
                      <a:r>
                        <a:rPr lang="en-US" sz="1600" kern="0">
                          <a:effectLst/>
                        </a:rPr>
                        <a:t>6</a:t>
                      </a:r>
                      <a:r>
                        <a:rPr lang="zh-CN" sz="1600" kern="0">
                          <a:effectLst/>
                        </a:rPr>
                        <a:t>万㎡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9" marR="9142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400" kern="100">
                          <a:effectLst/>
                        </a:rPr>
                        <a:t>参照一级养护标准，区域：包括东南西北景观轴线、图书馆周边；二环道路两侧及道路分隔带、中心湖周边等。。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9" marR="9142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400" kern="100">
                          <a:effectLst/>
                        </a:rPr>
                        <a:t>绿地包括乔木、灌木、草坪和地被以及部分模纹色块，重点包括两江路（二环路）草地、绿化带及以内主干道行道树每年的修剪、定杆；冬季行道树及大型乔木的刷白（刷白高度</a:t>
                      </a:r>
                      <a:r>
                        <a:rPr lang="en-US" sz="1400" kern="100">
                          <a:effectLst/>
                        </a:rPr>
                        <a:t>1.2</a:t>
                      </a:r>
                      <a:r>
                        <a:rPr lang="zh-CN" sz="1400" kern="100">
                          <a:effectLst/>
                        </a:rPr>
                        <a:t>米）以及施肥（有机肥不少于</a:t>
                      </a:r>
                      <a:r>
                        <a:rPr lang="en-US" sz="1400" kern="100">
                          <a:effectLst/>
                        </a:rPr>
                        <a:t>15</a:t>
                      </a:r>
                      <a:r>
                        <a:rPr lang="zh-CN" sz="1400" kern="100">
                          <a:effectLst/>
                        </a:rPr>
                        <a:t>斤</a:t>
                      </a:r>
                      <a:r>
                        <a:rPr lang="en-US" sz="1400" kern="100">
                          <a:effectLst/>
                        </a:rPr>
                        <a:t>/</a:t>
                      </a:r>
                      <a:r>
                        <a:rPr lang="zh-CN" sz="1400" kern="100">
                          <a:effectLst/>
                        </a:rPr>
                        <a:t>株）。草坪每年不少于两次补撒草籽。主干道及学生宿舍、食堂周边干道行道树病虫害专业防治。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9" marR="91429" marT="0" marB="0" anchor="ctr"/>
                </a:tc>
                <a:extLst>
                  <a:ext uri="{0D108BD9-81ED-4DB2-BD59-A6C34878D82A}">
                    <a16:rowId xmlns:a16="http://schemas.microsoft.com/office/drawing/2014/main" val="470442710"/>
                  </a:ext>
                </a:extLst>
              </a:tr>
              <a:tr h="1175883"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</a:rPr>
                        <a:t>2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9" marR="9142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400" kern="100" dirty="0">
                          <a:effectLst/>
                        </a:rPr>
                        <a:t>二级养护绿地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9" marR="9142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400" kern="100">
                          <a:effectLst/>
                        </a:rPr>
                        <a:t>约</a:t>
                      </a:r>
                      <a:r>
                        <a:rPr lang="en-US" sz="1400" kern="100">
                          <a:effectLst/>
                        </a:rPr>
                        <a:t>16</a:t>
                      </a:r>
                      <a:r>
                        <a:rPr lang="zh-CN" sz="1400" kern="100">
                          <a:effectLst/>
                        </a:rPr>
                        <a:t>万㎡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9" marR="9142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400" kern="100">
                          <a:effectLst/>
                        </a:rPr>
                        <a:t>参照二级养护标准区域：学生宿舍围合区域；体育场、食堂、楼宇周边等。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9" marR="9142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400" kern="100">
                          <a:effectLst/>
                        </a:rPr>
                        <a:t>保证树木所在地的杂草及时修剪、清洁及大树刷白。草坪每年补撒两次草籽。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9" marR="91429" marT="0" marB="0" anchor="ctr"/>
                </a:tc>
                <a:extLst>
                  <a:ext uri="{0D108BD9-81ED-4DB2-BD59-A6C34878D82A}">
                    <a16:rowId xmlns:a16="http://schemas.microsoft.com/office/drawing/2014/main" val="174197311"/>
                  </a:ext>
                </a:extLst>
              </a:tr>
              <a:tr h="1072602">
                <a:tc>
                  <a:txBody>
                    <a:bodyPr/>
                    <a:lstStyle/>
                    <a:p>
                      <a:pPr algn="ctr"/>
                      <a:r>
                        <a:rPr lang="en-US" sz="1400" kern="100">
                          <a:effectLst/>
                        </a:rPr>
                        <a:t>3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9" marR="9142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400" kern="100">
                          <a:effectLst/>
                        </a:rPr>
                        <a:t>三级养护绿地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9" marR="9142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400" kern="100">
                          <a:effectLst/>
                        </a:rPr>
                        <a:t>约</a:t>
                      </a:r>
                      <a:r>
                        <a:rPr lang="en-US" sz="1400" kern="100">
                          <a:effectLst/>
                        </a:rPr>
                        <a:t>21</a:t>
                      </a:r>
                      <a:r>
                        <a:rPr lang="zh-CN" sz="1400" kern="100">
                          <a:effectLst/>
                        </a:rPr>
                        <a:t>万㎡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9" marR="9142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400" kern="100">
                          <a:effectLst/>
                        </a:rPr>
                        <a:t>参照三级养护标准区域：外环道路两侧、苗圃地及规划用地等。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9" marR="9142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400" kern="100" dirty="0">
                          <a:effectLst/>
                        </a:rPr>
                        <a:t>主要栽植的香樟、榉树、栾树、女贞、水杉等小苗木。保证树木所在地的杂草及时修剪、清洁。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9" marR="91429" marT="0" marB="0" anchor="ctr"/>
                </a:tc>
                <a:extLst>
                  <a:ext uri="{0D108BD9-81ED-4DB2-BD59-A6C34878D82A}">
                    <a16:rowId xmlns:a16="http://schemas.microsoft.com/office/drawing/2014/main" val="85358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00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491689"/>
            <a:ext cx="2699792" cy="493603"/>
          </a:xfrm>
          <a:prstGeom prst="rec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23528" y="52362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养护等级标准</a:t>
            </a:r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7C5BB88E-732D-791D-6005-AB49AE21BE34}"/>
              </a:ext>
            </a:extLst>
          </p:cNvPr>
          <p:cNvSpPr txBox="1"/>
          <p:nvPr/>
        </p:nvSpPr>
        <p:spPr>
          <a:xfrm>
            <a:off x="484146" y="4254258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A074618E-268B-D97B-FF82-145E6C1FA6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663440"/>
              </p:ext>
            </p:extLst>
          </p:nvPr>
        </p:nvGraphicFramePr>
        <p:xfrm>
          <a:off x="1547664" y="1177290"/>
          <a:ext cx="5958245" cy="4272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4347">
                  <a:extLst>
                    <a:ext uri="{9D8B030D-6E8A-4147-A177-3AD203B41FA5}">
                      <a16:colId xmlns:a16="http://schemas.microsoft.com/office/drawing/2014/main" val="3080241374"/>
                    </a:ext>
                  </a:extLst>
                </a:gridCol>
                <a:gridCol w="2487122">
                  <a:extLst>
                    <a:ext uri="{9D8B030D-6E8A-4147-A177-3AD203B41FA5}">
                      <a16:colId xmlns:a16="http://schemas.microsoft.com/office/drawing/2014/main" val="4058946243"/>
                    </a:ext>
                  </a:extLst>
                </a:gridCol>
                <a:gridCol w="1572853">
                  <a:extLst>
                    <a:ext uri="{9D8B030D-6E8A-4147-A177-3AD203B41FA5}">
                      <a16:colId xmlns:a16="http://schemas.microsoft.com/office/drawing/2014/main" val="3689069874"/>
                    </a:ext>
                  </a:extLst>
                </a:gridCol>
                <a:gridCol w="1293923">
                  <a:extLst>
                    <a:ext uri="{9D8B030D-6E8A-4147-A177-3AD203B41FA5}">
                      <a16:colId xmlns:a16="http://schemas.microsoft.com/office/drawing/2014/main" val="3782525967"/>
                    </a:ext>
                  </a:extLst>
                </a:gridCol>
              </a:tblGrid>
              <a:tr h="406905">
                <a:tc>
                  <a:txBody>
                    <a:bodyPr/>
                    <a:lstStyle/>
                    <a:p>
                      <a:pPr algn="ctr"/>
                      <a:r>
                        <a:rPr lang="zh-CN" sz="1300" kern="0">
                          <a:effectLst/>
                        </a:rPr>
                        <a:t>等级标准</a:t>
                      </a:r>
                      <a:endParaRPr lang="zh-CN" sz="13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7194" marR="8719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300" kern="0">
                          <a:effectLst/>
                        </a:rPr>
                        <a:t>乔木、花灌木</a:t>
                      </a:r>
                      <a:endParaRPr lang="zh-CN" sz="13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7194" marR="8719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300" kern="0">
                          <a:effectLst/>
                        </a:rPr>
                        <a:t>草坪</a:t>
                      </a:r>
                      <a:endParaRPr lang="zh-CN" sz="13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7194" marR="87194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300" kern="0">
                          <a:effectLst/>
                        </a:rPr>
                        <a:t>绿篱及地被</a:t>
                      </a:r>
                      <a:endParaRPr lang="zh-CN" sz="13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7194" marR="87194" marT="0" marB="0" anchor="ctr"/>
                </a:tc>
                <a:extLst>
                  <a:ext uri="{0D108BD9-81ED-4DB2-BD59-A6C34878D82A}">
                    <a16:rowId xmlns:a16="http://schemas.microsoft.com/office/drawing/2014/main" val="178456115"/>
                  </a:ext>
                </a:extLst>
              </a:tr>
              <a:tr h="3865594">
                <a:tc>
                  <a:txBody>
                    <a:bodyPr/>
                    <a:lstStyle/>
                    <a:p>
                      <a:pPr algn="ctr"/>
                      <a:r>
                        <a:rPr lang="zh-CN" sz="1300" kern="0">
                          <a:effectLst/>
                        </a:rPr>
                        <a:t>一级</a:t>
                      </a:r>
                      <a:endParaRPr lang="zh-CN" sz="13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7194" marR="87194" marT="0" marB="0"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300" kern="0">
                          <a:effectLst/>
                        </a:rPr>
                        <a:t>1</a:t>
                      </a:r>
                      <a:r>
                        <a:rPr lang="zh-CN" sz="1300" kern="0">
                          <a:effectLst/>
                        </a:rPr>
                        <a:t>、树木长势旺盛，树冠完整丰满，主侧枝分布匀称。</a:t>
                      </a:r>
                      <a:endParaRPr lang="zh-CN" sz="1300" kern="100">
                        <a:effectLst/>
                      </a:endParaRPr>
                    </a:p>
                    <a:p>
                      <a:pPr algn="l"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300" kern="0">
                          <a:effectLst/>
                        </a:rPr>
                        <a:t>2</a:t>
                      </a:r>
                      <a:r>
                        <a:rPr lang="zh-CN" sz="1300" kern="0">
                          <a:effectLst/>
                        </a:rPr>
                        <a:t>、无枯枝、伤残枝、交叉枝、过密枝、徒长枝、并生枝，主干上无萌蘖枝。</a:t>
                      </a:r>
                      <a:endParaRPr lang="zh-CN" sz="1300" kern="100">
                        <a:effectLst/>
                      </a:endParaRPr>
                    </a:p>
                    <a:p>
                      <a:pPr algn="l"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300" kern="0">
                          <a:effectLst/>
                        </a:rPr>
                        <a:t>3</a:t>
                      </a:r>
                      <a:r>
                        <a:rPr lang="zh-CN" sz="1300" kern="0">
                          <a:effectLst/>
                        </a:rPr>
                        <a:t>、无影响交通、架空线路、路灯、建筑、行人安全的树枝。</a:t>
                      </a:r>
                      <a:endParaRPr lang="zh-CN" sz="1300" kern="100">
                        <a:effectLst/>
                      </a:endParaRPr>
                    </a:p>
                    <a:p>
                      <a:pPr algn="l"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300" kern="0">
                          <a:effectLst/>
                        </a:rPr>
                        <a:t>4</a:t>
                      </a:r>
                      <a:r>
                        <a:rPr lang="zh-CN" sz="1300" kern="0">
                          <a:effectLst/>
                        </a:rPr>
                        <a:t>、无明显病虫害迹象。</a:t>
                      </a:r>
                      <a:endParaRPr lang="zh-CN" sz="1300" kern="100">
                        <a:effectLst/>
                      </a:endParaRPr>
                    </a:p>
                    <a:p>
                      <a:pPr algn="l"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300" kern="0">
                          <a:effectLst/>
                        </a:rPr>
                        <a:t>5</a:t>
                      </a:r>
                      <a:r>
                        <a:rPr lang="zh-CN" sz="1300" kern="0">
                          <a:effectLst/>
                        </a:rPr>
                        <a:t>、观花树木按时茂盛开花，观果树木正常结果。</a:t>
                      </a:r>
                      <a:endParaRPr lang="zh-CN" sz="1300" kern="100">
                        <a:effectLst/>
                      </a:endParaRPr>
                    </a:p>
                    <a:p>
                      <a:pPr algn="l"/>
                      <a:r>
                        <a:rPr lang="en-US" sz="1300" kern="0">
                          <a:effectLst/>
                        </a:rPr>
                        <a:t>6</a:t>
                      </a:r>
                      <a:r>
                        <a:rPr lang="zh-CN" sz="1300" kern="0">
                          <a:effectLst/>
                        </a:rPr>
                        <a:t>、植株下无杂草、杂物。</a:t>
                      </a:r>
                      <a:endParaRPr lang="zh-CN" sz="13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7194" marR="87194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kern="0">
                          <a:effectLst/>
                        </a:rPr>
                        <a:t>1</a:t>
                      </a:r>
                      <a:r>
                        <a:rPr lang="zh-CN" sz="1300" kern="0">
                          <a:effectLst/>
                        </a:rPr>
                        <a:t>、草坪生长健壮，覆盖率</a:t>
                      </a:r>
                      <a:r>
                        <a:rPr lang="en-US" sz="1300" kern="0">
                          <a:effectLst/>
                        </a:rPr>
                        <a:t>98%</a:t>
                      </a:r>
                      <a:r>
                        <a:rPr lang="zh-CN" sz="1300" kern="0">
                          <a:effectLst/>
                        </a:rPr>
                        <a:t>以上，生长期无枯黄现象。</a:t>
                      </a:r>
                      <a:endParaRPr lang="zh-CN" sz="1300" kern="100">
                        <a:effectLst/>
                      </a:endParaRPr>
                    </a:p>
                    <a:p>
                      <a:pPr algn="l"/>
                      <a:r>
                        <a:rPr lang="en-US" sz="1300" kern="0">
                          <a:effectLst/>
                        </a:rPr>
                        <a:t>2</a:t>
                      </a:r>
                      <a:r>
                        <a:rPr lang="zh-CN" sz="1300" kern="0">
                          <a:effectLst/>
                        </a:rPr>
                        <a:t>、草坪内无低洼积水处，无明显裸露地。</a:t>
                      </a:r>
                      <a:endParaRPr lang="zh-CN" sz="1300" kern="100">
                        <a:effectLst/>
                      </a:endParaRPr>
                    </a:p>
                    <a:p>
                      <a:pPr algn="l"/>
                      <a:r>
                        <a:rPr lang="en-US" sz="1300" kern="0">
                          <a:effectLst/>
                        </a:rPr>
                        <a:t>3</a:t>
                      </a:r>
                      <a:r>
                        <a:rPr lang="zh-CN" sz="1300" kern="0">
                          <a:effectLst/>
                        </a:rPr>
                        <a:t>、推剪平整，冷季型草高不超过</a:t>
                      </a:r>
                      <a:r>
                        <a:rPr lang="en-US" sz="1300" kern="0">
                          <a:effectLst/>
                        </a:rPr>
                        <a:t>7cm</a:t>
                      </a:r>
                      <a:r>
                        <a:rPr lang="zh-CN" sz="1300" kern="0">
                          <a:effectLst/>
                        </a:rPr>
                        <a:t>，暖季型草高不超过</a:t>
                      </a:r>
                      <a:r>
                        <a:rPr lang="en-US" sz="1300" kern="0">
                          <a:effectLst/>
                        </a:rPr>
                        <a:t>5cm</a:t>
                      </a:r>
                      <a:r>
                        <a:rPr lang="zh-CN" sz="1300" kern="0">
                          <a:effectLst/>
                        </a:rPr>
                        <a:t>，修剪后剪口基本无撕裂现象。</a:t>
                      </a:r>
                      <a:endParaRPr lang="zh-CN" sz="1300" kern="100">
                        <a:effectLst/>
                      </a:endParaRPr>
                    </a:p>
                    <a:p>
                      <a:pPr algn="l"/>
                      <a:r>
                        <a:rPr lang="en-US" sz="1300" kern="0">
                          <a:effectLst/>
                        </a:rPr>
                        <a:t>4</a:t>
                      </a:r>
                      <a:r>
                        <a:rPr lang="zh-CN" sz="1300" kern="0">
                          <a:effectLst/>
                        </a:rPr>
                        <a:t>、草坪基本无病虫危害状，病虫受害率控制在</a:t>
                      </a:r>
                      <a:r>
                        <a:rPr lang="en-US" sz="1300" kern="0">
                          <a:effectLst/>
                        </a:rPr>
                        <a:t>5%</a:t>
                      </a:r>
                      <a:r>
                        <a:rPr lang="zh-CN" sz="1300" kern="0">
                          <a:effectLst/>
                        </a:rPr>
                        <a:t>以下。</a:t>
                      </a:r>
                      <a:endParaRPr lang="zh-CN" sz="1300" kern="100">
                        <a:effectLst/>
                      </a:endParaRPr>
                    </a:p>
                    <a:p>
                      <a:pPr algn="l"/>
                      <a:r>
                        <a:rPr lang="en-US" sz="1300" kern="0">
                          <a:effectLst/>
                        </a:rPr>
                        <a:t>5</a:t>
                      </a:r>
                      <a:r>
                        <a:rPr lang="zh-CN" sz="1300" kern="0">
                          <a:effectLst/>
                        </a:rPr>
                        <a:t>、草坪上无修剪残留草屑、杂物，基本无杂草，无乱停乱放现象。</a:t>
                      </a:r>
                      <a:endParaRPr lang="zh-CN" sz="13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7194" marR="87194" marT="0" marB="0"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300" kern="0" dirty="0">
                          <a:effectLst/>
                        </a:rPr>
                        <a:t>1</a:t>
                      </a:r>
                      <a:r>
                        <a:rPr lang="zh-CN" sz="1300" kern="0" dirty="0">
                          <a:effectLst/>
                        </a:rPr>
                        <a:t>、枝条茂密，生长茂盛。</a:t>
                      </a:r>
                      <a:endParaRPr lang="zh-CN" sz="1300" kern="100" dirty="0">
                        <a:effectLst/>
                      </a:endParaRPr>
                    </a:p>
                    <a:p>
                      <a:pPr algn="l"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300" kern="0" dirty="0">
                          <a:effectLst/>
                        </a:rPr>
                        <a:t>2</a:t>
                      </a:r>
                      <a:r>
                        <a:rPr lang="zh-CN" sz="1300" kern="0" dirty="0">
                          <a:effectLst/>
                        </a:rPr>
                        <a:t>、修剪成型，层次分明，线条流畅，曲线处弧度圆润丰满。</a:t>
                      </a:r>
                      <a:endParaRPr lang="zh-CN" sz="1300" kern="100" dirty="0">
                        <a:effectLst/>
                      </a:endParaRPr>
                    </a:p>
                    <a:p>
                      <a:pPr algn="l"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300" kern="0" dirty="0">
                          <a:effectLst/>
                        </a:rPr>
                        <a:t>3</a:t>
                      </a:r>
                      <a:r>
                        <a:rPr lang="zh-CN" sz="1300" kern="0" dirty="0">
                          <a:effectLst/>
                        </a:rPr>
                        <a:t>、无死株、缺株、断档现象。无枯枝、断枝、枯叶，无脱脚现象。无明显病虫危害迹象。</a:t>
                      </a:r>
                      <a:endParaRPr lang="zh-CN" sz="1300" kern="100" dirty="0">
                        <a:effectLst/>
                      </a:endParaRPr>
                    </a:p>
                    <a:p>
                      <a:pPr algn="l"/>
                      <a:r>
                        <a:rPr lang="en-US" sz="1300" kern="0" dirty="0">
                          <a:effectLst/>
                        </a:rPr>
                        <a:t>4</a:t>
                      </a:r>
                      <a:r>
                        <a:rPr lang="zh-CN" sz="1300" kern="0" dirty="0">
                          <a:effectLst/>
                        </a:rPr>
                        <a:t>、基部无杂草、杂物。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7194" marR="87194" marT="0" marB="0" anchor="ctr"/>
                </a:tc>
                <a:extLst>
                  <a:ext uri="{0D108BD9-81ED-4DB2-BD59-A6C34878D82A}">
                    <a16:rowId xmlns:a16="http://schemas.microsoft.com/office/drawing/2014/main" val="2401636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204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491689"/>
            <a:ext cx="2699792" cy="493603"/>
          </a:xfrm>
          <a:prstGeom prst="rec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23528" y="52362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养护等级标准</a:t>
            </a:r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7C5BB88E-732D-791D-6005-AB49AE21BE34}"/>
              </a:ext>
            </a:extLst>
          </p:cNvPr>
          <p:cNvSpPr txBox="1"/>
          <p:nvPr/>
        </p:nvSpPr>
        <p:spPr>
          <a:xfrm>
            <a:off x="484146" y="4254258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285A50B1-44EE-3F0E-447D-AABF0FE684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928682"/>
              </p:ext>
            </p:extLst>
          </p:nvPr>
        </p:nvGraphicFramePr>
        <p:xfrm>
          <a:off x="1547663" y="1154049"/>
          <a:ext cx="6336705" cy="40692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4379">
                  <a:extLst>
                    <a:ext uri="{9D8B030D-6E8A-4147-A177-3AD203B41FA5}">
                      <a16:colId xmlns:a16="http://schemas.microsoft.com/office/drawing/2014/main" val="54765531"/>
                    </a:ext>
                  </a:extLst>
                </a:gridCol>
                <a:gridCol w="2487254">
                  <a:extLst>
                    <a:ext uri="{9D8B030D-6E8A-4147-A177-3AD203B41FA5}">
                      <a16:colId xmlns:a16="http://schemas.microsoft.com/office/drawing/2014/main" val="2953663812"/>
                    </a:ext>
                  </a:extLst>
                </a:gridCol>
                <a:gridCol w="1732904">
                  <a:extLst>
                    <a:ext uri="{9D8B030D-6E8A-4147-A177-3AD203B41FA5}">
                      <a16:colId xmlns:a16="http://schemas.microsoft.com/office/drawing/2014/main" val="1517713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569798289"/>
                    </a:ext>
                  </a:extLst>
                </a:gridCol>
              </a:tblGrid>
              <a:tr h="4069261">
                <a:tc>
                  <a:txBody>
                    <a:bodyPr/>
                    <a:lstStyle/>
                    <a:p>
                      <a:pPr algn="ctr"/>
                      <a:r>
                        <a:rPr lang="zh-CN" sz="1300" kern="0" dirty="0">
                          <a:effectLst/>
                        </a:rPr>
                        <a:t>二级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7199" marR="87199" marT="0" marB="0"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300" kern="0">
                          <a:effectLst/>
                        </a:rPr>
                        <a:t>1</a:t>
                      </a:r>
                      <a:r>
                        <a:rPr lang="zh-CN" sz="1300" kern="0">
                          <a:effectLst/>
                        </a:rPr>
                        <a:t>、树木长势良好，树冠完整，主侧枝分布较匀称。</a:t>
                      </a:r>
                      <a:endParaRPr lang="zh-CN" sz="1300" kern="100">
                        <a:effectLst/>
                      </a:endParaRPr>
                    </a:p>
                    <a:p>
                      <a:pPr algn="l"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300" kern="0">
                          <a:effectLst/>
                        </a:rPr>
                        <a:t>2</a:t>
                      </a:r>
                      <a:r>
                        <a:rPr lang="zh-CN" sz="1300" kern="0">
                          <a:effectLst/>
                        </a:rPr>
                        <a:t>、无枯枝、伤残枝、交叉枝、过密枝、徒长枝、并生枝，主干上基本无萌蘖枝。</a:t>
                      </a:r>
                      <a:endParaRPr lang="zh-CN" sz="1300" kern="100">
                        <a:effectLst/>
                      </a:endParaRPr>
                    </a:p>
                    <a:p>
                      <a:pPr algn="l"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300" kern="0">
                          <a:effectLst/>
                        </a:rPr>
                        <a:t>3</a:t>
                      </a:r>
                      <a:r>
                        <a:rPr lang="zh-CN" sz="1300" kern="0">
                          <a:effectLst/>
                        </a:rPr>
                        <a:t>、无影响交通、架空线路、路灯、建筑、行人安全的树枝。</a:t>
                      </a:r>
                      <a:endParaRPr lang="zh-CN" sz="1300" kern="100">
                        <a:effectLst/>
                      </a:endParaRPr>
                    </a:p>
                    <a:p>
                      <a:pPr algn="l"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300" kern="0">
                          <a:effectLst/>
                        </a:rPr>
                        <a:t>4</a:t>
                      </a:r>
                      <a:r>
                        <a:rPr lang="zh-CN" sz="1300" kern="0">
                          <a:effectLst/>
                        </a:rPr>
                        <a:t>、无明显病虫危害迹象。</a:t>
                      </a:r>
                      <a:endParaRPr lang="zh-CN" sz="1300" kern="100">
                        <a:effectLst/>
                      </a:endParaRPr>
                    </a:p>
                    <a:p>
                      <a:pPr algn="l"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300" kern="0">
                          <a:effectLst/>
                        </a:rPr>
                        <a:t>5</a:t>
                      </a:r>
                      <a:r>
                        <a:rPr lang="zh-CN" sz="1300" kern="0">
                          <a:effectLst/>
                        </a:rPr>
                        <a:t>、观花观果树木正常开花结果。</a:t>
                      </a:r>
                      <a:endParaRPr lang="zh-CN" sz="1300" kern="100">
                        <a:effectLst/>
                      </a:endParaRPr>
                    </a:p>
                    <a:p>
                      <a:pPr algn="l"/>
                      <a:r>
                        <a:rPr lang="en-US" sz="1300" kern="0">
                          <a:effectLst/>
                        </a:rPr>
                        <a:t>6</a:t>
                      </a:r>
                      <a:r>
                        <a:rPr lang="zh-CN" sz="1300" kern="0">
                          <a:effectLst/>
                        </a:rPr>
                        <a:t>、植株下无明显杂草、杂物。</a:t>
                      </a:r>
                      <a:endParaRPr lang="zh-CN" sz="13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7199" marR="87199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kern="0">
                          <a:effectLst/>
                        </a:rPr>
                        <a:t>1</a:t>
                      </a:r>
                      <a:r>
                        <a:rPr lang="zh-CN" sz="1300" kern="0">
                          <a:effectLst/>
                        </a:rPr>
                        <a:t>、草坪生长正常，覆盖率</a:t>
                      </a:r>
                      <a:r>
                        <a:rPr lang="en-US" sz="1300" kern="0">
                          <a:effectLst/>
                        </a:rPr>
                        <a:t>95%</a:t>
                      </a:r>
                      <a:r>
                        <a:rPr lang="zh-CN" sz="1300" kern="0">
                          <a:effectLst/>
                        </a:rPr>
                        <a:t>以上，生长期枯黄面积不超过</a:t>
                      </a:r>
                      <a:r>
                        <a:rPr lang="en-US" sz="1300" kern="0">
                          <a:effectLst/>
                        </a:rPr>
                        <a:t>2%</a:t>
                      </a:r>
                      <a:r>
                        <a:rPr lang="zh-CN" sz="1300" kern="0">
                          <a:effectLst/>
                        </a:rPr>
                        <a:t>。</a:t>
                      </a:r>
                      <a:endParaRPr lang="zh-CN" sz="1300" kern="100">
                        <a:effectLst/>
                      </a:endParaRPr>
                    </a:p>
                    <a:p>
                      <a:pPr algn="l"/>
                      <a:r>
                        <a:rPr lang="en-US" sz="1300" kern="0">
                          <a:effectLst/>
                        </a:rPr>
                        <a:t>2</a:t>
                      </a:r>
                      <a:r>
                        <a:rPr lang="zh-CN" sz="1300" kern="0">
                          <a:effectLst/>
                        </a:rPr>
                        <a:t>、草坪内无明显低洼积水处，裸露地不超过</a:t>
                      </a:r>
                      <a:r>
                        <a:rPr lang="en-US" sz="1300" kern="0">
                          <a:effectLst/>
                        </a:rPr>
                        <a:t>5%</a:t>
                      </a:r>
                      <a:r>
                        <a:rPr lang="zh-CN" sz="1300" kern="0">
                          <a:effectLst/>
                        </a:rPr>
                        <a:t>。</a:t>
                      </a:r>
                      <a:endParaRPr lang="zh-CN" sz="1300" kern="100">
                        <a:effectLst/>
                      </a:endParaRPr>
                    </a:p>
                    <a:p>
                      <a:pPr algn="l"/>
                      <a:r>
                        <a:rPr lang="en-US" sz="1300" kern="0">
                          <a:effectLst/>
                        </a:rPr>
                        <a:t>3</a:t>
                      </a:r>
                      <a:r>
                        <a:rPr lang="zh-CN" sz="1300" kern="0">
                          <a:effectLst/>
                        </a:rPr>
                        <a:t>、推剪平整，冷季型草高不超过</a:t>
                      </a:r>
                      <a:r>
                        <a:rPr lang="en-US" sz="1300" kern="0">
                          <a:effectLst/>
                        </a:rPr>
                        <a:t>8cm</a:t>
                      </a:r>
                      <a:r>
                        <a:rPr lang="zh-CN" sz="1300" kern="0">
                          <a:effectLst/>
                        </a:rPr>
                        <a:t>，暖季型草高不超过</a:t>
                      </a:r>
                      <a:r>
                        <a:rPr lang="en-US" sz="1300" kern="0">
                          <a:effectLst/>
                        </a:rPr>
                        <a:t>6cm</a:t>
                      </a:r>
                      <a:r>
                        <a:rPr lang="zh-CN" sz="1300" kern="0">
                          <a:effectLst/>
                        </a:rPr>
                        <a:t>，修剪后剪口基本无撕裂现象。</a:t>
                      </a:r>
                      <a:endParaRPr lang="zh-CN" sz="1300" kern="100">
                        <a:effectLst/>
                      </a:endParaRPr>
                    </a:p>
                    <a:p>
                      <a:pPr algn="l"/>
                      <a:r>
                        <a:rPr lang="en-US" sz="1300" kern="0">
                          <a:effectLst/>
                        </a:rPr>
                        <a:t>4</a:t>
                      </a:r>
                      <a:r>
                        <a:rPr lang="zh-CN" sz="1300" kern="0">
                          <a:effectLst/>
                        </a:rPr>
                        <a:t>、草坪无明显病虫危害现象，病虫受害率不超过</a:t>
                      </a:r>
                      <a:r>
                        <a:rPr lang="en-US" sz="1300" kern="0">
                          <a:effectLst/>
                        </a:rPr>
                        <a:t>5%</a:t>
                      </a:r>
                      <a:r>
                        <a:rPr lang="zh-CN" sz="1300" kern="0">
                          <a:effectLst/>
                        </a:rPr>
                        <a:t>。</a:t>
                      </a:r>
                      <a:endParaRPr lang="zh-CN" sz="1300" kern="100">
                        <a:effectLst/>
                      </a:endParaRPr>
                    </a:p>
                    <a:p>
                      <a:pPr algn="l"/>
                      <a:r>
                        <a:rPr lang="en-US" sz="1300" kern="0">
                          <a:effectLst/>
                        </a:rPr>
                        <a:t>5</a:t>
                      </a:r>
                      <a:r>
                        <a:rPr lang="zh-CN" sz="1300" kern="0">
                          <a:effectLst/>
                        </a:rPr>
                        <a:t>、草坪上无草屑、杂物，无乱停乱放现象，杂草量少于</a:t>
                      </a:r>
                      <a:r>
                        <a:rPr lang="en-US" sz="1300" kern="0">
                          <a:effectLst/>
                        </a:rPr>
                        <a:t>5%</a:t>
                      </a:r>
                      <a:r>
                        <a:rPr lang="zh-CN" sz="1300" kern="0">
                          <a:effectLst/>
                        </a:rPr>
                        <a:t>。</a:t>
                      </a:r>
                      <a:endParaRPr lang="zh-CN" sz="13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7199" marR="87199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kern="0" dirty="0">
                          <a:effectLst/>
                        </a:rPr>
                        <a:t>1</a:t>
                      </a:r>
                      <a:r>
                        <a:rPr lang="zh-CN" sz="1300" kern="0" dirty="0">
                          <a:effectLst/>
                        </a:rPr>
                        <a:t>、枝条基本郁闭，生长良好。</a:t>
                      </a:r>
                      <a:endParaRPr lang="zh-CN" sz="1300" kern="100" dirty="0">
                        <a:effectLst/>
                      </a:endParaRPr>
                    </a:p>
                    <a:p>
                      <a:pPr algn="l"/>
                      <a:r>
                        <a:rPr lang="en-US" sz="1300" kern="0" dirty="0">
                          <a:effectLst/>
                        </a:rPr>
                        <a:t>2</a:t>
                      </a:r>
                      <a:r>
                        <a:rPr lang="zh-CN" sz="1300" kern="0" dirty="0">
                          <a:effectLst/>
                        </a:rPr>
                        <a:t>、修剪成型，层次分明，线条流畅，萌条长度不超过</a:t>
                      </a:r>
                      <a:r>
                        <a:rPr lang="en-US" sz="1300" kern="0" dirty="0">
                          <a:effectLst/>
                        </a:rPr>
                        <a:t>10cm</a:t>
                      </a:r>
                      <a:r>
                        <a:rPr lang="zh-CN" sz="1300" kern="0" dirty="0">
                          <a:effectLst/>
                        </a:rPr>
                        <a:t>。</a:t>
                      </a:r>
                      <a:endParaRPr lang="zh-CN" sz="1300" kern="100" dirty="0">
                        <a:effectLst/>
                      </a:endParaRPr>
                    </a:p>
                    <a:p>
                      <a:pPr algn="l"/>
                      <a:r>
                        <a:rPr lang="en-US" sz="1300" kern="0" dirty="0">
                          <a:effectLst/>
                        </a:rPr>
                        <a:t>3</a:t>
                      </a:r>
                      <a:r>
                        <a:rPr lang="zh-CN" sz="1300" kern="0" dirty="0">
                          <a:effectLst/>
                        </a:rPr>
                        <a:t>、无死株，缺株、断档率不超过</a:t>
                      </a:r>
                      <a:r>
                        <a:rPr lang="en-US" sz="1300" kern="0" dirty="0">
                          <a:effectLst/>
                        </a:rPr>
                        <a:t>5%</a:t>
                      </a:r>
                      <a:r>
                        <a:rPr lang="zh-CN" sz="1300" kern="0" dirty="0">
                          <a:effectLst/>
                        </a:rPr>
                        <a:t>。基本无脱脚现象，无明显病虫危害迹象。</a:t>
                      </a:r>
                      <a:endParaRPr lang="zh-CN" sz="1300" kern="100" dirty="0">
                        <a:effectLst/>
                      </a:endParaRPr>
                    </a:p>
                    <a:p>
                      <a:pPr algn="l"/>
                      <a:r>
                        <a:rPr lang="en-US" sz="1300" kern="0" dirty="0">
                          <a:effectLst/>
                        </a:rPr>
                        <a:t>4</a:t>
                      </a:r>
                      <a:r>
                        <a:rPr lang="zh-CN" sz="1300" kern="0" dirty="0">
                          <a:effectLst/>
                        </a:rPr>
                        <a:t>、基部无明显杂草、杂物。</a:t>
                      </a:r>
                      <a:endParaRPr lang="zh-CN" sz="13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87199" marR="87199" marT="0" marB="0" anchor="ctr"/>
                </a:tc>
                <a:extLst>
                  <a:ext uri="{0D108BD9-81ED-4DB2-BD59-A6C34878D82A}">
                    <a16:rowId xmlns:a16="http://schemas.microsoft.com/office/drawing/2014/main" val="2560909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444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491689"/>
            <a:ext cx="2699792" cy="493603"/>
          </a:xfrm>
          <a:prstGeom prst="rec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23528" y="52362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养护等级标准</a:t>
            </a:r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7C5BB88E-732D-791D-6005-AB49AE21BE34}"/>
              </a:ext>
            </a:extLst>
          </p:cNvPr>
          <p:cNvSpPr txBox="1"/>
          <p:nvPr/>
        </p:nvSpPr>
        <p:spPr>
          <a:xfrm>
            <a:off x="484146" y="4254258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BB18A184-085F-CA02-9A7C-CDC4414AE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081423"/>
              </p:ext>
            </p:extLst>
          </p:nvPr>
        </p:nvGraphicFramePr>
        <p:xfrm>
          <a:off x="1403648" y="1272073"/>
          <a:ext cx="6480719" cy="39832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342">
                  <a:extLst>
                    <a:ext uri="{9D8B030D-6E8A-4147-A177-3AD203B41FA5}">
                      <a16:colId xmlns:a16="http://schemas.microsoft.com/office/drawing/2014/main" val="369305819"/>
                    </a:ext>
                  </a:extLst>
                </a:gridCol>
                <a:gridCol w="2705216">
                  <a:extLst>
                    <a:ext uri="{9D8B030D-6E8A-4147-A177-3AD203B41FA5}">
                      <a16:colId xmlns:a16="http://schemas.microsoft.com/office/drawing/2014/main" val="3083606319"/>
                    </a:ext>
                  </a:extLst>
                </a:gridCol>
                <a:gridCol w="1710775">
                  <a:extLst>
                    <a:ext uri="{9D8B030D-6E8A-4147-A177-3AD203B41FA5}">
                      <a16:colId xmlns:a16="http://schemas.microsoft.com/office/drawing/2014/main" val="1764964213"/>
                    </a:ext>
                  </a:extLst>
                </a:gridCol>
                <a:gridCol w="1407386">
                  <a:extLst>
                    <a:ext uri="{9D8B030D-6E8A-4147-A177-3AD203B41FA5}">
                      <a16:colId xmlns:a16="http://schemas.microsoft.com/office/drawing/2014/main" val="4174343465"/>
                    </a:ext>
                  </a:extLst>
                </a:gridCol>
              </a:tblGrid>
              <a:tr h="3983271">
                <a:tc>
                  <a:txBody>
                    <a:bodyPr/>
                    <a:lstStyle/>
                    <a:p>
                      <a:pPr algn="ctr"/>
                      <a:r>
                        <a:rPr lang="zh-CN" sz="1400" kern="0">
                          <a:effectLst/>
                        </a:rPr>
                        <a:t>三级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4840" marR="9484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0">
                          <a:effectLst/>
                        </a:rPr>
                        <a:t>1</a:t>
                      </a:r>
                      <a:r>
                        <a:rPr lang="zh-CN" sz="1400" kern="0">
                          <a:effectLst/>
                        </a:rPr>
                        <a:t>、树木生长正常，树冠基本完整。</a:t>
                      </a:r>
                      <a:endParaRPr lang="zh-CN" sz="1400" kern="100">
                        <a:effectLst/>
                      </a:endParaRPr>
                    </a:p>
                    <a:p>
                      <a:pPr algn="l"/>
                      <a:r>
                        <a:rPr lang="en-US" sz="1400" kern="0">
                          <a:effectLst/>
                        </a:rPr>
                        <a:t>2</a:t>
                      </a:r>
                      <a:r>
                        <a:rPr lang="zh-CN" sz="1400" kern="0">
                          <a:effectLst/>
                        </a:rPr>
                        <a:t>、无明显枯枝、残枝、幷生枝。</a:t>
                      </a:r>
                      <a:endParaRPr lang="zh-CN" sz="1400" kern="100">
                        <a:effectLst/>
                      </a:endParaRPr>
                    </a:p>
                    <a:p>
                      <a:pPr algn="l"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kern="0">
                          <a:effectLst/>
                        </a:rPr>
                        <a:t>3</a:t>
                      </a:r>
                      <a:r>
                        <a:rPr lang="zh-CN" sz="1400" kern="0">
                          <a:effectLst/>
                        </a:rPr>
                        <a:t>、无影响交通、架空线路、路灯、建筑、行人安全的树枝。</a:t>
                      </a:r>
                      <a:endParaRPr lang="zh-CN" sz="1400" kern="100">
                        <a:effectLst/>
                      </a:endParaRPr>
                    </a:p>
                    <a:p>
                      <a:pPr algn="l"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kern="0">
                          <a:effectLst/>
                        </a:rPr>
                        <a:t>4</a:t>
                      </a:r>
                      <a:r>
                        <a:rPr lang="zh-CN" sz="1400" kern="0">
                          <a:effectLst/>
                        </a:rPr>
                        <a:t>、无影响景观的病虫危害迹象。</a:t>
                      </a:r>
                      <a:endParaRPr lang="zh-CN" sz="1400" kern="100">
                        <a:effectLst/>
                      </a:endParaRPr>
                    </a:p>
                    <a:p>
                      <a:pPr algn="l"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en-US" sz="1400" kern="0">
                          <a:effectLst/>
                        </a:rPr>
                        <a:t>5</a:t>
                      </a:r>
                      <a:r>
                        <a:rPr lang="zh-CN" sz="1400" kern="0">
                          <a:effectLst/>
                        </a:rPr>
                        <a:t>、观花观果树木基本能开花结果。</a:t>
                      </a:r>
                      <a:endParaRPr lang="zh-CN" sz="1400" kern="100">
                        <a:effectLst/>
                      </a:endParaRPr>
                    </a:p>
                    <a:p>
                      <a:pPr algn="l"/>
                      <a:r>
                        <a:rPr lang="en-US" sz="1400" kern="0">
                          <a:effectLst/>
                        </a:rPr>
                        <a:t>6</a:t>
                      </a:r>
                      <a:r>
                        <a:rPr lang="zh-CN" sz="1400" kern="0">
                          <a:effectLst/>
                        </a:rPr>
                        <a:t>、植株下无明显影响景观的杂草、杂物。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4840" marR="9484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0">
                          <a:effectLst/>
                        </a:rPr>
                        <a:t>1</a:t>
                      </a:r>
                      <a:r>
                        <a:rPr lang="zh-CN" sz="1400" kern="0">
                          <a:effectLst/>
                        </a:rPr>
                        <a:t>、草坪生长正常，覆盖率</a:t>
                      </a:r>
                      <a:r>
                        <a:rPr lang="en-US" sz="1400" kern="0">
                          <a:effectLst/>
                        </a:rPr>
                        <a:t>85%</a:t>
                      </a:r>
                      <a:r>
                        <a:rPr lang="zh-CN" sz="1400" kern="0">
                          <a:effectLst/>
                        </a:rPr>
                        <a:t>以上，生长期枯黄面积不超过</a:t>
                      </a:r>
                      <a:r>
                        <a:rPr lang="en-US" sz="1400" kern="0">
                          <a:effectLst/>
                        </a:rPr>
                        <a:t>10%</a:t>
                      </a:r>
                      <a:r>
                        <a:rPr lang="zh-CN" sz="1400" kern="0">
                          <a:effectLst/>
                        </a:rPr>
                        <a:t>。</a:t>
                      </a:r>
                      <a:endParaRPr lang="zh-CN" sz="1400" kern="100">
                        <a:effectLst/>
                      </a:endParaRPr>
                    </a:p>
                    <a:p>
                      <a:pPr algn="l"/>
                      <a:r>
                        <a:rPr lang="en-US" sz="1400" kern="0">
                          <a:effectLst/>
                        </a:rPr>
                        <a:t>2</a:t>
                      </a:r>
                      <a:r>
                        <a:rPr lang="zh-CN" sz="1400" kern="0">
                          <a:effectLst/>
                        </a:rPr>
                        <a:t>、低洼积水处、裸露地不超过</a:t>
                      </a:r>
                      <a:r>
                        <a:rPr lang="en-US" sz="1400" kern="0">
                          <a:effectLst/>
                        </a:rPr>
                        <a:t>10%</a:t>
                      </a:r>
                      <a:r>
                        <a:rPr lang="zh-CN" sz="1400" kern="0">
                          <a:effectLst/>
                        </a:rPr>
                        <a:t>。</a:t>
                      </a:r>
                      <a:endParaRPr lang="zh-CN" sz="1400" kern="100">
                        <a:effectLst/>
                      </a:endParaRPr>
                    </a:p>
                    <a:p>
                      <a:pPr algn="l"/>
                      <a:r>
                        <a:rPr lang="en-US" sz="1400" kern="0">
                          <a:effectLst/>
                        </a:rPr>
                        <a:t>3</a:t>
                      </a:r>
                      <a:r>
                        <a:rPr lang="zh-CN" sz="1400" kern="0">
                          <a:effectLst/>
                        </a:rPr>
                        <a:t>、推剪平整，冷季型草高不超过</a:t>
                      </a:r>
                      <a:r>
                        <a:rPr lang="en-US" sz="1400" kern="0">
                          <a:effectLst/>
                        </a:rPr>
                        <a:t>9cm</a:t>
                      </a:r>
                      <a:r>
                        <a:rPr lang="zh-CN" sz="1400" kern="0">
                          <a:effectLst/>
                        </a:rPr>
                        <a:t>，暖季型草高不超过</a:t>
                      </a:r>
                      <a:r>
                        <a:rPr lang="en-US" sz="1400" kern="0">
                          <a:effectLst/>
                        </a:rPr>
                        <a:t>7cm</a:t>
                      </a:r>
                      <a:r>
                        <a:rPr lang="zh-CN" sz="1400" kern="0">
                          <a:effectLst/>
                        </a:rPr>
                        <a:t>，修剪后剪口无明显撕裂现象。</a:t>
                      </a:r>
                      <a:endParaRPr lang="zh-CN" sz="1400" kern="100">
                        <a:effectLst/>
                      </a:endParaRPr>
                    </a:p>
                    <a:p>
                      <a:pPr algn="l"/>
                      <a:r>
                        <a:rPr lang="en-US" sz="1400" kern="0">
                          <a:effectLst/>
                        </a:rPr>
                        <a:t>4</a:t>
                      </a:r>
                      <a:r>
                        <a:rPr lang="zh-CN" sz="1400" kern="0">
                          <a:effectLst/>
                        </a:rPr>
                        <a:t>、草坪病虫受害率不超过</a:t>
                      </a:r>
                      <a:r>
                        <a:rPr lang="en-US" sz="1400" kern="0">
                          <a:effectLst/>
                        </a:rPr>
                        <a:t>10%</a:t>
                      </a:r>
                      <a:r>
                        <a:rPr lang="zh-CN" sz="1400" kern="0">
                          <a:effectLst/>
                        </a:rPr>
                        <a:t>。</a:t>
                      </a:r>
                      <a:endParaRPr lang="zh-CN" sz="1400" kern="100">
                        <a:effectLst/>
                      </a:endParaRPr>
                    </a:p>
                    <a:p>
                      <a:pPr algn="l"/>
                      <a:r>
                        <a:rPr lang="en-US" sz="1400" kern="0">
                          <a:effectLst/>
                        </a:rPr>
                        <a:t>5</a:t>
                      </a:r>
                      <a:r>
                        <a:rPr lang="zh-CN" sz="1400" kern="0">
                          <a:effectLst/>
                        </a:rPr>
                        <a:t>、草坪无明显杂物，无乱停乱放现象，杂草量少于</a:t>
                      </a:r>
                      <a:r>
                        <a:rPr lang="en-US" sz="1400" kern="0">
                          <a:effectLst/>
                        </a:rPr>
                        <a:t>10%</a:t>
                      </a:r>
                      <a:r>
                        <a:rPr lang="zh-CN" sz="1400" kern="0">
                          <a:effectLst/>
                        </a:rPr>
                        <a:t>。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4840" marR="9484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0" dirty="0">
                          <a:effectLst/>
                        </a:rPr>
                        <a:t>1</a:t>
                      </a:r>
                      <a:r>
                        <a:rPr lang="zh-CN" sz="1400" kern="0" dirty="0">
                          <a:effectLst/>
                        </a:rPr>
                        <a:t>、生长正常。 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l"/>
                      <a:r>
                        <a:rPr lang="en-US" sz="1400" kern="0" dirty="0">
                          <a:effectLst/>
                        </a:rPr>
                        <a:t>2</a:t>
                      </a:r>
                      <a:r>
                        <a:rPr lang="zh-CN" sz="1400" kern="0" dirty="0">
                          <a:effectLst/>
                        </a:rPr>
                        <a:t>、修剪基本成型，萌条长度不超过</a:t>
                      </a:r>
                      <a:r>
                        <a:rPr lang="en-US" sz="1400" kern="0" dirty="0">
                          <a:effectLst/>
                        </a:rPr>
                        <a:t>15cm</a:t>
                      </a:r>
                      <a:r>
                        <a:rPr lang="zh-CN" sz="1400" kern="0" dirty="0">
                          <a:effectLst/>
                        </a:rPr>
                        <a:t>。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l"/>
                      <a:r>
                        <a:rPr lang="en-US" sz="1400" kern="0" dirty="0">
                          <a:effectLst/>
                        </a:rPr>
                        <a:t>3</a:t>
                      </a:r>
                      <a:r>
                        <a:rPr lang="zh-CN" sz="1400" kern="0" dirty="0">
                          <a:effectLst/>
                        </a:rPr>
                        <a:t>、无死株，缺株、断档率不超过</a:t>
                      </a:r>
                      <a:r>
                        <a:rPr lang="en-US" sz="1400" kern="0" dirty="0">
                          <a:effectLst/>
                        </a:rPr>
                        <a:t>10%</a:t>
                      </a:r>
                      <a:r>
                        <a:rPr lang="zh-CN" sz="1400" kern="0" dirty="0">
                          <a:effectLst/>
                        </a:rPr>
                        <a:t>。病虫株不超过</a:t>
                      </a:r>
                      <a:r>
                        <a:rPr lang="en-US" sz="1400" kern="0" dirty="0">
                          <a:effectLst/>
                        </a:rPr>
                        <a:t>10%</a:t>
                      </a:r>
                      <a:r>
                        <a:rPr lang="zh-CN" sz="1400" kern="0" dirty="0">
                          <a:effectLst/>
                        </a:rPr>
                        <a:t>。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l"/>
                      <a:r>
                        <a:rPr lang="en-US" sz="1400" kern="0" dirty="0">
                          <a:effectLst/>
                        </a:rPr>
                        <a:t>4</a:t>
                      </a:r>
                      <a:r>
                        <a:rPr lang="zh-CN" sz="1400" kern="0" dirty="0">
                          <a:effectLst/>
                        </a:rPr>
                        <a:t>、基部无明显影响景观的杂草、杂物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4840" marR="94840" marT="0" marB="0" anchor="ctr"/>
                </a:tc>
                <a:extLst>
                  <a:ext uri="{0D108BD9-81ED-4DB2-BD59-A6C34878D82A}">
                    <a16:rowId xmlns:a16="http://schemas.microsoft.com/office/drawing/2014/main" val="2222872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210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491689"/>
            <a:ext cx="4067944" cy="493603"/>
          </a:xfrm>
          <a:prstGeom prst="rect">
            <a:avLst/>
          </a:prstGeom>
          <a:solidFill>
            <a:srgbClr val="007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23528" y="523627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养护等级技术措施及要求</a:t>
            </a:r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7C5BB88E-732D-791D-6005-AB49AE21BE34}"/>
              </a:ext>
            </a:extLst>
          </p:cNvPr>
          <p:cNvSpPr txBox="1"/>
          <p:nvPr/>
        </p:nvSpPr>
        <p:spPr>
          <a:xfrm>
            <a:off x="484146" y="4038234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b="1" spc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F1EE1F8-38E7-2AF2-6D8D-9B9BAE576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826833"/>
              </p:ext>
            </p:extLst>
          </p:nvPr>
        </p:nvGraphicFramePr>
        <p:xfrm>
          <a:off x="323528" y="1129308"/>
          <a:ext cx="2676603" cy="43083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667">
                  <a:extLst>
                    <a:ext uri="{9D8B030D-6E8A-4147-A177-3AD203B41FA5}">
                      <a16:colId xmlns:a16="http://schemas.microsoft.com/office/drawing/2014/main" val="3541247604"/>
                    </a:ext>
                  </a:extLst>
                </a:gridCol>
                <a:gridCol w="313667">
                  <a:extLst>
                    <a:ext uri="{9D8B030D-6E8A-4147-A177-3AD203B41FA5}">
                      <a16:colId xmlns:a16="http://schemas.microsoft.com/office/drawing/2014/main" val="2208103692"/>
                    </a:ext>
                  </a:extLst>
                </a:gridCol>
                <a:gridCol w="224183">
                  <a:extLst>
                    <a:ext uri="{9D8B030D-6E8A-4147-A177-3AD203B41FA5}">
                      <a16:colId xmlns:a16="http://schemas.microsoft.com/office/drawing/2014/main" val="3013245990"/>
                    </a:ext>
                  </a:extLst>
                </a:gridCol>
                <a:gridCol w="269083">
                  <a:extLst>
                    <a:ext uri="{9D8B030D-6E8A-4147-A177-3AD203B41FA5}">
                      <a16:colId xmlns:a16="http://schemas.microsoft.com/office/drawing/2014/main" val="2060466741"/>
                    </a:ext>
                  </a:extLst>
                </a:gridCol>
                <a:gridCol w="269083">
                  <a:extLst>
                    <a:ext uri="{9D8B030D-6E8A-4147-A177-3AD203B41FA5}">
                      <a16:colId xmlns:a16="http://schemas.microsoft.com/office/drawing/2014/main" val="1729390845"/>
                    </a:ext>
                  </a:extLst>
                </a:gridCol>
                <a:gridCol w="224183">
                  <a:extLst>
                    <a:ext uri="{9D8B030D-6E8A-4147-A177-3AD203B41FA5}">
                      <a16:colId xmlns:a16="http://schemas.microsoft.com/office/drawing/2014/main" val="3839152102"/>
                    </a:ext>
                  </a:extLst>
                </a:gridCol>
                <a:gridCol w="224183">
                  <a:extLst>
                    <a:ext uri="{9D8B030D-6E8A-4147-A177-3AD203B41FA5}">
                      <a16:colId xmlns:a16="http://schemas.microsoft.com/office/drawing/2014/main" val="653704002"/>
                    </a:ext>
                  </a:extLst>
                </a:gridCol>
                <a:gridCol w="419277">
                  <a:extLst>
                    <a:ext uri="{9D8B030D-6E8A-4147-A177-3AD203B41FA5}">
                      <a16:colId xmlns:a16="http://schemas.microsoft.com/office/drawing/2014/main" val="2621207113"/>
                    </a:ext>
                  </a:extLst>
                </a:gridCol>
                <a:gridCol w="419277">
                  <a:extLst>
                    <a:ext uri="{9D8B030D-6E8A-4147-A177-3AD203B41FA5}">
                      <a16:colId xmlns:a16="http://schemas.microsoft.com/office/drawing/2014/main" val="1883251854"/>
                    </a:ext>
                  </a:extLst>
                </a:gridCol>
              </a:tblGrid>
              <a:tr h="421677"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 dirty="0">
                          <a:effectLst/>
                        </a:rPr>
                        <a:t>绿化养护等级技术措施及要求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3697" marR="73697" marT="36848" marB="36848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单位：次</a:t>
                      </a:r>
                      <a:r>
                        <a:rPr lang="en-US" sz="800" kern="100">
                          <a:effectLst/>
                        </a:rPr>
                        <a:t>/</a:t>
                      </a:r>
                      <a:r>
                        <a:rPr lang="zh-CN" sz="800" kern="100">
                          <a:effectLst/>
                        </a:rPr>
                        <a:t>年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extLst>
                  <a:ext uri="{0D108BD9-81ED-4DB2-BD59-A6C34878D82A}">
                    <a16:rowId xmlns:a16="http://schemas.microsoft.com/office/drawing/2014/main" val="2926115454"/>
                  </a:ext>
                </a:extLst>
              </a:tr>
              <a:tr h="642513">
                <a:tc row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700" kern="100">
                          <a:effectLst/>
                        </a:rPr>
                        <a:t>一级</a:t>
                      </a:r>
                      <a:endParaRPr lang="zh-CN" sz="7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3697" marR="73697" marT="36848" marB="36848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 dirty="0">
                          <a:effectLst/>
                        </a:rPr>
                        <a:t>类别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3697" marR="73697" marT="36848" marB="36848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 dirty="0">
                          <a:effectLst/>
                        </a:rPr>
                        <a:t>浇水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 dirty="0">
                          <a:effectLst/>
                        </a:rPr>
                        <a:t>病虫害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 dirty="0">
                          <a:effectLst/>
                        </a:rPr>
                        <a:t>修剪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 dirty="0">
                          <a:effectLst/>
                        </a:rPr>
                        <a:t>施肥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除草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备注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extLst>
                  <a:ext uri="{0D108BD9-81ED-4DB2-BD59-A6C34878D82A}">
                    <a16:rowId xmlns:a16="http://schemas.microsoft.com/office/drawing/2014/main" val="3759566328"/>
                  </a:ext>
                </a:extLst>
              </a:tr>
              <a:tr h="3076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乔木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3697" marR="73697" marT="36848" marB="36848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 dirty="0">
                          <a:effectLst/>
                        </a:rPr>
                        <a:t>12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5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4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2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 dirty="0">
                          <a:effectLst/>
                        </a:rPr>
                        <a:t>2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zh-CN" sz="800" kern="100">
                          <a:effectLst/>
                        </a:rPr>
                        <a:t>以上工作次数为每年平均最少次数，具体实施需根据季节科学分配；人员配备：</a:t>
                      </a:r>
                      <a:r>
                        <a:rPr lang="en-US" sz="800" kern="100">
                          <a:effectLst/>
                        </a:rPr>
                        <a:t>6000</a:t>
                      </a:r>
                      <a:r>
                        <a:rPr lang="zh-CN" sz="800" kern="100">
                          <a:effectLst/>
                        </a:rPr>
                        <a:t>平方</a:t>
                      </a:r>
                      <a:r>
                        <a:rPr lang="en-US" sz="800" kern="100">
                          <a:effectLst/>
                        </a:rPr>
                        <a:t>/</a:t>
                      </a:r>
                      <a:r>
                        <a:rPr lang="zh-CN" sz="800" kern="100">
                          <a:effectLst/>
                        </a:rPr>
                        <a:t>人。保证日常绿地清洁，无杂物。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3697" marR="73697" marT="36848" marB="36848" anchor="ctr"/>
                </a:tc>
                <a:extLst>
                  <a:ext uri="{0D108BD9-81ED-4DB2-BD59-A6C34878D82A}">
                    <a16:rowId xmlns:a16="http://schemas.microsoft.com/office/drawing/2014/main" val="3783776921"/>
                  </a:ext>
                </a:extLst>
              </a:tr>
              <a:tr h="30762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灌木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3697" marR="73697" marT="36848" marB="36848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12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6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10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2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 dirty="0">
                          <a:effectLst/>
                        </a:rPr>
                        <a:t>4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124914"/>
                  </a:ext>
                </a:extLst>
              </a:tr>
              <a:tr h="32832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绿篱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3697" marR="73697" marT="36848" marB="36848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20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8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12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2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 dirty="0">
                          <a:effectLst/>
                        </a:rPr>
                        <a:t>4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171593"/>
                  </a:ext>
                </a:extLst>
              </a:tr>
              <a:tr h="49626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一、二年生花卉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3697" marR="73697" marT="36848" marB="36848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20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8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4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2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 dirty="0">
                          <a:effectLst/>
                        </a:rPr>
                        <a:t>2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356416"/>
                  </a:ext>
                </a:extLst>
              </a:tr>
              <a:tr h="3277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宿根花卉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3697" marR="73697" marT="36848" marB="36848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30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5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2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3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 dirty="0">
                          <a:effectLst/>
                        </a:rPr>
                        <a:t>2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971097"/>
                  </a:ext>
                </a:extLst>
              </a:tr>
              <a:tr h="64251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草坪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3697" marR="73697" marT="36848" marB="368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冷季型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24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10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40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6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 dirty="0">
                          <a:effectLst/>
                        </a:rPr>
                        <a:t>12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808562"/>
                  </a:ext>
                </a:extLst>
              </a:tr>
              <a:tr h="64251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暖季型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24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10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40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4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 dirty="0">
                          <a:effectLst/>
                        </a:rPr>
                        <a:t>12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8083" marR="48083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450281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6DFF77E0-AC87-6C92-DD59-51C5CF693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178735"/>
              </p:ext>
            </p:extLst>
          </p:nvPr>
        </p:nvGraphicFramePr>
        <p:xfrm>
          <a:off x="3131840" y="1129308"/>
          <a:ext cx="2727871" cy="4317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675">
                  <a:extLst>
                    <a:ext uri="{9D8B030D-6E8A-4147-A177-3AD203B41FA5}">
                      <a16:colId xmlns:a16="http://schemas.microsoft.com/office/drawing/2014/main" val="2122483701"/>
                    </a:ext>
                  </a:extLst>
                </a:gridCol>
                <a:gridCol w="319675">
                  <a:extLst>
                    <a:ext uri="{9D8B030D-6E8A-4147-A177-3AD203B41FA5}">
                      <a16:colId xmlns:a16="http://schemas.microsoft.com/office/drawing/2014/main" val="3419261818"/>
                    </a:ext>
                  </a:extLst>
                </a:gridCol>
                <a:gridCol w="228477">
                  <a:extLst>
                    <a:ext uri="{9D8B030D-6E8A-4147-A177-3AD203B41FA5}">
                      <a16:colId xmlns:a16="http://schemas.microsoft.com/office/drawing/2014/main" val="593864470"/>
                    </a:ext>
                  </a:extLst>
                </a:gridCol>
                <a:gridCol w="274237">
                  <a:extLst>
                    <a:ext uri="{9D8B030D-6E8A-4147-A177-3AD203B41FA5}">
                      <a16:colId xmlns:a16="http://schemas.microsoft.com/office/drawing/2014/main" val="64619627"/>
                    </a:ext>
                  </a:extLst>
                </a:gridCol>
                <a:gridCol w="274237">
                  <a:extLst>
                    <a:ext uri="{9D8B030D-6E8A-4147-A177-3AD203B41FA5}">
                      <a16:colId xmlns:a16="http://schemas.microsoft.com/office/drawing/2014/main" val="3164153112"/>
                    </a:ext>
                  </a:extLst>
                </a:gridCol>
                <a:gridCol w="228477">
                  <a:extLst>
                    <a:ext uri="{9D8B030D-6E8A-4147-A177-3AD203B41FA5}">
                      <a16:colId xmlns:a16="http://schemas.microsoft.com/office/drawing/2014/main" val="4121123375"/>
                    </a:ext>
                  </a:extLst>
                </a:gridCol>
                <a:gridCol w="228477">
                  <a:extLst>
                    <a:ext uri="{9D8B030D-6E8A-4147-A177-3AD203B41FA5}">
                      <a16:colId xmlns:a16="http://schemas.microsoft.com/office/drawing/2014/main" val="991567692"/>
                    </a:ext>
                  </a:extLst>
                </a:gridCol>
                <a:gridCol w="427308">
                  <a:extLst>
                    <a:ext uri="{9D8B030D-6E8A-4147-A177-3AD203B41FA5}">
                      <a16:colId xmlns:a16="http://schemas.microsoft.com/office/drawing/2014/main" val="1326929601"/>
                    </a:ext>
                  </a:extLst>
                </a:gridCol>
                <a:gridCol w="427308">
                  <a:extLst>
                    <a:ext uri="{9D8B030D-6E8A-4147-A177-3AD203B41FA5}">
                      <a16:colId xmlns:a16="http://schemas.microsoft.com/office/drawing/2014/main" val="3990410831"/>
                    </a:ext>
                  </a:extLst>
                </a:gridCol>
              </a:tblGrid>
              <a:tr h="422445"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 dirty="0">
                          <a:effectLst/>
                        </a:rPr>
                        <a:t>绿化养护等级技术措施及要求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108" marR="75108" marT="37554" marB="37554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单位：次</a:t>
                      </a:r>
                      <a:r>
                        <a:rPr lang="en-US" sz="800" kern="100">
                          <a:effectLst/>
                        </a:rPr>
                        <a:t>/</a:t>
                      </a:r>
                      <a:r>
                        <a:rPr lang="zh-CN" sz="800" kern="100">
                          <a:effectLst/>
                        </a:rPr>
                        <a:t>年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extLst>
                  <a:ext uri="{0D108BD9-81ED-4DB2-BD59-A6C34878D82A}">
                    <a16:rowId xmlns:a16="http://schemas.microsoft.com/office/drawing/2014/main" val="1761722070"/>
                  </a:ext>
                </a:extLst>
              </a:tr>
              <a:tr h="643685">
                <a:tc row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700" kern="100" dirty="0">
                          <a:effectLst/>
                        </a:rPr>
                        <a:t>二级</a:t>
                      </a:r>
                      <a:endParaRPr lang="zh-CN" sz="7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108" marR="75108" marT="37554" marB="37554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类别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108" marR="75108" marT="37554" marB="37554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 dirty="0">
                          <a:effectLst/>
                        </a:rPr>
                        <a:t>浇水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 dirty="0">
                          <a:effectLst/>
                        </a:rPr>
                        <a:t>病虫害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 dirty="0">
                          <a:effectLst/>
                        </a:rPr>
                        <a:t>修剪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施肥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除草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备注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extLst>
                  <a:ext uri="{0D108BD9-81ED-4DB2-BD59-A6C34878D82A}">
                    <a16:rowId xmlns:a16="http://schemas.microsoft.com/office/drawing/2014/main" val="2767034550"/>
                  </a:ext>
                </a:extLst>
              </a:tr>
              <a:tr h="3081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乔木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108" marR="75108" marT="37554" marB="37554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10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4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4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 dirty="0">
                          <a:effectLst/>
                        </a:rPr>
                        <a:t>2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2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zh-CN" sz="800" kern="100">
                          <a:effectLst/>
                        </a:rPr>
                        <a:t>以上工作次数为每年平均最少次数，具体实施需根据季节科学分配；人员配备：</a:t>
                      </a:r>
                      <a:r>
                        <a:rPr lang="en-US" sz="800" kern="100">
                          <a:effectLst/>
                        </a:rPr>
                        <a:t>8000</a:t>
                      </a:r>
                      <a:r>
                        <a:rPr lang="zh-CN" sz="800" kern="100">
                          <a:effectLst/>
                        </a:rPr>
                        <a:t>平方</a:t>
                      </a:r>
                      <a:r>
                        <a:rPr lang="en-US" sz="800" kern="100">
                          <a:effectLst/>
                        </a:rPr>
                        <a:t>/</a:t>
                      </a:r>
                      <a:r>
                        <a:rPr lang="zh-CN" sz="800" kern="100">
                          <a:effectLst/>
                        </a:rPr>
                        <a:t>人。保证日常绿地清洁，无杂物。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108" marR="75108" marT="37554" marB="37554" anchor="ctr"/>
                </a:tc>
                <a:extLst>
                  <a:ext uri="{0D108BD9-81ED-4DB2-BD59-A6C34878D82A}">
                    <a16:rowId xmlns:a16="http://schemas.microsoft.com/office/drawing/2014/main" val="2231839928"/>
                  </a:ext>
                </a:extLst>
              </a:tr>
              <a:tr h="3081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灌木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108" marR="75108" marT="37554" marB="37554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10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4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10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 dirty="0">
                          <a:effectLst/>
                        </a:rPr>
                        <a:t>2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4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025777"/>
                  </a:ext>
                </a:extLst>
              </a:tr>
              <a:tr h="32892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绿篱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108" marR="75108" marT="37554" marB="37554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10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4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12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 dirty="0">
                          <a:effectLst/>
                        </a:rPr>
                        <a:t>2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 dirty="0">
                          <a:effectLst/>
                        </a:rPr>
                        <a:t>4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875125"/>
                  </a:ext>
                </a:extLst>
              </a:tr>
              <a:tr h="4896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一、二年生花卉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108" marR="75108" marT="37554" marB="37554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15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4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4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2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 dirty="0">
                          <a:effectLst/>
                        </a:rPr>
                        <a:t>1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441369"/>
                  </a:ext>
                </a:extLst>
              </a:tr>
              <a:tr h="32833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宿根花卉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108" marR="75108" marT="37554" marB="37554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12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4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2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3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 dirty="0">
                          <a:effectLst/>
                        </a:rPr>
                        <a:t>1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161219"/>
                  </a:ext>
                </a:extLst>
              </a:tr>
              <a:tr h="64368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草坪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5108" marR="75108" marT="37554" marB="375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冷季型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15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6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 dirty="0">
                          <a:effectLst/>
                        </a:rPr>
                        <a:t>24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4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 dirty="0">
                          <a:effectLst/>
                        </a:rPr>
                        <a:t>12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47513"/>
                  </a:ext>
                </a:extLst>
              </a:tr>
              <a:tr h="64368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暖季型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15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6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24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2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 dirty="0">
                          <a:effectLst/>
                        </a:rPr>
                        <a:t>12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003" marR="49003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618350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926D4486-7E10-D191-45F5-0C506C333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859345"/>
              </p:ext>
            </p:extLst>
          </p:nvPr>
        </p:nvGraphicFramePr>
        <p:xfrm>
          <a:off x="6012160" y="1129308"/>
          <a:ext cx="2775062" cy="4308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205">
                  <a:extLst>
                    <a:ext uri="{9D8B030D-6E8A-4147-A177-3AD203B41FA5}">
                      <a16:colId xmlns:a16="http://schemas.microsoft.com/office/drawing/2014/main" val="2754423227"/>
                    </a:ext>
                  </a:extLst>
                </a:gridCol>
                <a:gridCol w="325205">
                  <a:extLst>
                    <a:ext uri="{9D8B030D-6E8A-4147-A177-3AD203B41FA5}">
                      <a16:colId xmlns:a16="http://schemas.microsoft.com/office/drawing/2014/main" val="3101847065"/>
                    </a:ext>
                  </a:extLst>
                </a:gridCol>
                <a:gridCol w="232430">
                  <a:extLst>
                    <a:ext uri="{9D8B030D-6E8A-4147-A177-3AD203B41FA5}">
                      <a16:colId xmlns:a16="http://schemas.microsoft.com/office/drawing/2014/main" val="3671575410"/>
                    </a:ext>
                  </a:extLst>
                </a:gridCol>
                <a:gridCol w="278981">
                  <a:extLst>
                    <a:ext uri="{9D8B030D-6E8A-4147-A177-3AD203B41FA5}">
                      <a16:colId xmlns:a16="http://schemas.microsoft.com/office/drawing/2014/main" val="3954909522"/>
                    </a:ext>
                  </a:extLst>
                </a:gridCol>
                <a:gridCol w="278981">
                  <a:extLst>
                    <a:ext uri="{9D8B030D-6E8A-4147-A177-3AD203B41FA5}">
                      <a16:colId xmlns:a16="http://schemas.microsoft.com/office/drawing/2014/main" val="136000183"/>
                    </a:ext>
                  </a:extLst>
                </a:gridCol>
                <a:gridCol w="232430">
                  <a:extLst>
                    <a:ext uri="{9D8B030D-6E8A-4147-A177-3AD203B41FA5}">
                      <a16:colId xmlns:a16="http://schemas.microsoft.com/office/drawing/2014/main" val="3004643308"/>
                    </a:ext>
                  </a:extLst>
                </a:gridCol>
                <a:gridCol w="232430">
                  <a:extLst>
                    <a:ext uri="{9D8B030D-6E8A-4147-A177-3AD203B41FA5}">
                      <a16:colId xmlns:a16="http://schemas.microsoft.com/office/drawing/2014/main" val="1046106502"/>
                    </a:ext>
                  </a:extLst>
                </a:gridCol>
                <a:gridCol w="434700">
                  <a:extLst>
                    <a:ext uri="{9D8B030D-6E8A-4147-A177-3AD203B41FA5}">
                      <a16:colId xmlns:a16="http://schemas.microsoft.com/office/drawing/2014/main" val="3325675604"/>
                    </a:ext>
                  </a:extLst>
                </a:gridCol>
                <a:gridCol w="434700">
                  <a:extLst>
                    <a:ext uri="{9D8B030D-6E8A-4147-A177-3AD203B41FA5}">
                      <a16:colId xmlns:a16="http://schemas.microsoft.com/office/drawing/2014/main" val="939076225"/>
                    </a:ext>
                  </a:extLst>
                </a:gridCol>
              </a:tblGrid>
              <a:tr h="360982"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 dirty="0">
                          <a:effectLst/>
                        </a:rPr>
                        <a:t>绿化养护等级技术措施及要求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6408" marR="76408" marT="38204" marB="38204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单位：次</a:t>
                      </a:r>
                      <a:r>
                        <a:rPr lang="en-US" sz="800" kern="100">
                          <a:effectLst/>
                        </a:rPr>
                        <a:t>/</a:t>
                      </a:r>
                      <a:r>
                        <a:rPr lang="zh-CN" sz="800" kern="100">
                          <a:effectLst/>
                        </a:rPr>
                        <a:t>年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extLst>
                  <a:ext uri="{0D108BD9-81ED-4DB2-BD59-A6C34878D82A}">
                    <a16:rowId xmlns:a16="http://schemas.microsoft.com/office/drawing/2014/main" val="3724651429"/>
                  </a:ext>
                </a:extLst>
              </a:tr>
              <a:tr h="549980">
                <a:tc row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三级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6408" marR="76408" marT="38204" marB="38204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类别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6408" marR="76408" marT="38204" marB="38204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浇水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病虫害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修剪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施肥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除草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备注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extLst>
                  <a:ext uri="{0D108BD9-81ED-4DB2-BD59-A6C34878D82A}">
                    <a16:rowId xmlns:a16="http://schemas.microsoft.com/office/drawing/2014/main" val="4015063209"/>
                  </a:ext>
                </a:extLst>
              </a:tr>
              <a:tr h="25119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乔木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6408" marR="76408" marT="38204" marB="38204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8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2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2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2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1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zh-CN" sz="800" kern="100">
                          <a:effectLst/>
                        </a:rPr>
                        <a:t>以上工作次数为每年平均最少次数，具体实施需根据季节科学分配；人员配备：</a:t>
                      </a:r>
                      <a:r>
                        <a:rPr lang="en-US" sz="800" kern="100">
                          <a:effectLst/>
                        </a:rPr>
                        <a:t>10000</a:t>
                      </a:r>
                      <a:r>
                        <a:rPr lang="zh-CN" sz="800" kern="100">
                          <a:effectLst/>
                        </a:rPr>
                        <a:t>平方</a:t>
                      </a:r>
                      <a:r>
                        <a:rPr lang="en-US" sz="800" kern="100">
                          <a:effectLst/>
                        </a:rPr>
                        <a:t>/</a:t>
                      </a:r>
                      <a:r>
                        <a:rPr lang="zh-CN" sz="800" kern="100">
                          <a:effectLst/>
                        </a:rPr>
                        <a:t>人。保证日常绿地清洁，无杂物。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6408" marR="76408" marT="38204" marB="38204" anchor="ctr"/>
                </a:tc>
                <a:extLst>
                  <a:ext uri="{0D108BD9-81ED-4DB2-BD59-A6C34878D82A}">
                    <a16:rowId xmlns:a16="http://schemas.microsoft.com/office/drawing/2014/main" val="977980445"/>
                  </a:ext>
                </a:extLst>
              </a:tr>
              <a:tr h="25119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 dirty="0">
                          <a:effectLst/>
                        </a:rPr>
                        <a:t>灌木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6408" marR="76408" marT="38204" marB="38204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6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4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10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2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2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407842"/>
                  </a:ext>
                </a:extLst>
              </a:tr>
              <a:tr h="26810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 dirty="0">
                          <a:effectLst/>
                        </a:rPr>
                        <a:t>绿篱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6408" marR="76408" marT="38204" marB="38204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10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4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10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2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2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014701"/>
                  </a:ext>
                </a:extLst>
              </a:tr>
              <a:tr h="62994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一、二年生花卉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6408" marR="76408" marT="38204" marB="38204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10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2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2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1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1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911742"/>
                  </a:ext>
                </a:extLst>
              </a:tr>
              <a:tr h="43855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宿根花卉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6408" marR="76408" marT="38204" marB="38204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10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2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2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1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1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655649"/>
                  </a:ext>
                </a:extLst>
              </a:tr>
              <a:tr h="5499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草坪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76408" marR="76408" marT="38204" marB="382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冷季型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10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4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12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2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4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107825"/>
                  </a:ext>
                </a:extLst>
              </a:tr>
              <a:tr h="10084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sz="800" kern="100">
                          <a:effectLst/>
                        </a:rPr>
                        <a:t>暖季型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10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4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12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>
                          <a:effectLst/>
                        </a:rPr>
                        <a:t>2</a:t>
                      </a:r>
                      <a:endParaRPr lang="zh-CN" sz="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800" kern="100" dirty="0">
                          <a:effectLst/>
                        </a:rPr>
                        <a:t>4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49851" marR="49851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286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503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48a3487ad8490ed5437ef328996c3f03dc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2161</Words>
  <Application>Microsoft Office PowerPoint</Application>
  <PresentationFormat>全屏显示(16:10)</PresentationFormat>
  <Paragraphs>369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Adidas Unity</vt:lpstr>
      <vt:lpstr>等线</vt:lpstr>
      <vt:lpstr>方正正粗黑简体</vt:lpstr>
      <vt:lpstr>宋体</vt:lpstr>
      <vt:lpstr>微软雅黑</vt:lpstr>
      <vt:lpstr>Arial</vt:lpstr>
      <vt:lpstr>Calibri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雨恬 雷</cp:lastModifiedBy>
  <cp:revision>114</cp:revision>
  <dcterms:created xsi:type="dcterms:W3CDTF">2014-08-19T01:39:00Z</dcterms:created>
  <dcterms:modified xsi:type="dcterms:W3CDTF">2023-12-08T10:56:05Z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