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3"/>
    <p:sldMasterId id="2147483662" r:id="rId4"/>
  </p:sldMasterIdLst>
  <p:notesMasterIdLst>
    <p:notesMasterId r:id="rId6"/>
  </p:notesMasterIdLst>
  <p:sldIdLst>
    <p:sldId id="256" r:id="rId5"/>
    <p:sldId id="375" r:id="rId7"/>
    <p:sldId id="258" r:id="rId8"/>
    <p:sldId id="366" r:id="rId9"/>
    <p:sldId id="260" r:id="rId10"/>
    <p:sldId id="397" r:id="rId11"/>
    <p:sldId id="412" r:id="rId12"/>
    <p:sldId id="364" r:id="rId13"/>
    <p:sldId id="365" r:id="rId14"/>
    <p:sldId id="367" r:id="rId15"/>
    <p:sldId id="427" r:id="rId16"/>
    <p:sldId id="430" r:id="rId17"/>
    <p:sldId id="431" r:id="rId18"/>
    <p:sldId id="262" r:id="rId19"/>
    <p:sldId id="263" r:id="rId20"/>
    <p:sldId id="264" r:id="rId21"/>
    <p:sldId id="372" r:id="rId22"/>
    <p:sldId id="433" r:id="rId23"/>
    <p:sldId id="267" r:id="rId24"/>
    <p:sldId id="373" r:id="rId25"/>
    <p:sldId id="268" r:id="rId26"/>
    <p:sldId id="374" r:id="rId27"/>
    <p:sldId id="274" r:id="rId28"/>
  </p:sldIdLst>
  <p:sldSz cx="9144000" cy="5143500"/>
  <p:notesSz cx="5143500" cy="9144000"/>
  <p:custDataLst>
    <p:tags r:id="rId3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俊光" initials="刘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94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200"/>
              <a:t>四牌楼20</a:t>
            </a:r>
            <a:r>
              <a:rPr lang="en-US" altLang="zh-CN" sz="1200"/>
              <a:t>23</a:t>
            </a:r>
            <a:r>
              <a:rPr sz="1200"/>
              <a:t>年与20</a:t>
            </a:r>
            <a:r>
              <a:rPr lang="en-US" altLang="zh-CN" sz="1200"/>
              <a:t>24</a:t>
            </a:r>
            <a:r>
              <a:rPr sz="1200"/>
              <a:t>年维修量对比</a:t>
            </a:r>
            <a:endParaRPr sz="1200"/>
          </a:p>
          <a:p>
            <a:pPr defTabSz="914400">
              <a:defRPr lang="zh-CN"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/>
          </a:p>
        </c:rich>
      </c:tx>
      <c:layout>
        <c:manualLayout>
          <c:xMode val="edge"/>
          <c:yMode val="edge"/>
          <c:x val="0.323335244630388"/>
          <c:y val="0.1060097615787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06489958004153"/>
          <c:y val="0.276356418173798"/>
          <c:w val="0.874281233664401"/>
          <c:h val="0.606925452139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0013630942238882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  <c:pt idx="6">
                  <c:v>7月份</c:v>
                </c:pt>
                <c:pt idx="7">
                  <c:v>8月份</c:v>
                </c:pt>
                <c:pt idx="8">
                  <c:v>9月份</c:v>
                </c:pt>
                <c:pt idx="9">
                  <c:v>10月份</c:v>
                </c:pt>
                <c:pt idx="10">
                  <c:v>11月份</c:v>
                </c:pt>
                <c:pt idx="11">
                  <c:v>12月份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108</c:v>
                </c:pt>
                <c:pt idx="1">
                  <c:v>803</c:v>
                </c:pt>
                <c:pt idx="2">
                  <c:v>784</c:v>
                </c:pt>
                <c:pt idx="3">
                  <c:v>675</c:v>
                </c:pt>
                <c:pt idx="4">
                  <c:v>736</c:v>
                </c:pt>
                <c:pt idx="5">
                  <c:v>842</c:v>
                </c:pt>
                <c:pt idx="6">
                  <c:v>516</c:v>
                </c:pt>
                <c:pt idx="7">
                  <c:v>568</c:v>
                </c:pt>
                <c:pt idx="8">
                  <c:v>1206</c:v>
                </c:pt>
                <c:pt idx="9">
                  <c:v>948</c:v>
                </c:pt>
                <c:pt idx="10">
                  <c:v>827</c:v>
                </c:pt>
                <c:pt idx="11">
                  <c:v>804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6"/>
              <c:layout>
                <c:manualLayout>
                  <c:x val="-0.00155400155400155"/>
                  <c:y val="-0.0149940364627705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  <c:pt idx="6">
                  <c:v>7月份</c:v>
                </c:pt>
                <c:pt idx="7">
                  <c:v>8月份</c:v>
                </c:pt>
                <c:pt idx="8">
                  <c:v>9月份</c:v>
                </c:pt>
                <c:pt idx="9">
                  <c:v>10月份</c:v>
                </c:pt>
                <c:pt idx="10">
                  <c:v>11月份</c:v>
                </c:pt>
                <c:pt idx="11">
                  <c:v>12月份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701</c:v>
                </c:pt>
                <c:pt idx="1">
                  <c:v>449</c:v>
                </c:pt>
                <c:pt idx="2">
                  <c:v>665</c:v>
                </c:pt>
                <c:pt idx="3">
                  <c:v>736</c:v>
                </c:pt>
                <c:pt idx="4">
                  <c:v>573</c:v>
                </c:pt>
                <c:pt idx="5">
                  <c:v>642</c:v>
                </c:pt>
                <c:pt idx="6">
                  <c:v>549</c:v>
                </c:pt>
                <c:pt idx="7">
                  <c:v>1486</c:v>
                </c:pt>
                <c:pt idx="8">
                  <c:v>1331</c:v>
                </c:pt>
                <c:pt idx="9">
                  <c:v>976</c:v>
                </c:pt>
                <c:pt idx="10">
                  <c:v>887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505408"/>
        <c:axId val="181511296"/>
      </c:barChart>
      <c:catAx>
        <c:axId val="18150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1511296"/>
        <c:crosses val="autoZero"/>
        <c:auto val="1"/>
        <c:lblAlgn val="ctr"/>
        <c:lblOffset val="100"/>
        <c:noMultiLvlLbl val="0"/>
      </c:catAx>
      <c:valAx>
        <c:axId val="181511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1505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 sz="10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17.jpe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16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57.xml"/><Relationship Id="rId13" Type="http://schemas.openxmlformats.org/officeDocument/2006/relationships/image" Target="../media/image20.jpeg"/><Relationship Id="rId12" Type="http://schemas.openxmlformats.org/officeDocument/2006/relationships/image" Target="../media/image19.jpeg"/><Relationship Id="rId11" Type="http://schemas.openxmlformats.org/officeDocument/2006/relationships/tags" Target="../tags/tag56.xml"/><Relationship Id="rId10" Type="http://schemas.openxmlformats.org/officeDocument/2006/relationships/image" Target="../media/image18.jpeg"/><Relationship Id="rId1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21.jpeg"/><Relationship Id="rId7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67.xml"/><Relationship Id="rId14" Type="http://schemas.openxmlformats.org/officeDocument/2006/relationships/image" Target="../media/image24.jpeg"/><Relationship Id="rId13" Type="http://schemas.openxmlformats.org/officeDocument/2006/relationships/tags" Target="../tags/tag66.xml"/><Relationship Id="rId12" Type="http://schemas.openxmlformats.org/officeDocument/2006/relationships/image" Target="../media/image23.jpeg"/><Relationship Id="rId11" Type="http://schemas.openxmlformats.org/officeDocument/2006/relationships/tags" Target="../tags/tag65.xml"/><Relationship Id="rId10" Type="http://schemas.openxmlformats.org/officeDocument/2006/relationships/image" Target="../media/image22.jpeg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26.jpeg"/><Relationship Id="rId4" Type="http://schemas.openxmlformats.org/officeDocument/2006/relationships/tags" Target="../tags/tag70.xml"/><Relationship Id="rId3" Type="http://schemas.openxmlformats.org/officeDocument/2006/relationships/image" Target="../media/image25.jpe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30.png"/><Relationship Id="rId7" Type="http://schemas.openxmlformats.org/officeDocument/2006/relationships/tags" Target="../tags/tag76.xml"/><Relationship Id="rId6" Type="http://schemas.openxmlformats.org/officeDocument/2006/relationships/image" Target="../media/image29.png"/><Relationship Id="rId5" Type="http://schemas.openxmlformats.org/officeDocument/2006/relationships/tags" Target="../tags/tag75.xml"/><Relationship Id="rId4" Type="http://schemas.openxmlformats.org/officeDocument/2006/relationships/image" Target="../media/image28.jpeg"/><Relationship Id="rId3" Type="http://schemas.openxmlformats.org/officeDocument/2006/relationships/tags" Target="../tags/tag74.xml"/><Relationship Id="rId2" Type="http://schemas.openxmlformats.org/officeDocument/2006/relationships/image" Target="../media/image27.jpe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image" Target="../media/image31.png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4.png"/><Relationship Id="rId7" Type="http://schemas.openxmlformats.org/officeDocument/2006/relationships/tags" Target="../tags/tag85.xml"/><Relationship Id="rId6" Type="http://schemas.openxmlformats.org/officeDocument/2006/relationships/image" Target="../media/image33.png"/><Relationship Id="rId5" Type="http://schemas.openxmlformats.org/officeDocument/2006/relationships/tags" Target="../tags/tag84.xml"/><Relationship Id="rId4" Type="http://schemas.openxmlformats.org/officeDocument/2006/relationships/image" Target="../media/image32.png"/><Relationship Id="rId3" Type="http://schemas.openxmlformats.org/officeDocument/2006/relationships/tags" Target="../tags/tag83.xml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3.xml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ags" Target="../tags/tag87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.png"/><Relationship Id="rId3" Type="http://schemas.openxmlformats.org/officeDocument/2006/relationships/tags" Target="../tags/tag88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tags" Target="../tags/tag9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tags" Target="../tags/tag9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1" Type="http://schemas.openxmlformats.org/officeDocument/2006/relationships/tags" Target="../tags/tag9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7.jpeg"/><Relationship Id="rId7" Type="http://schemas.openxmlformats.org/officeDocument/2006/relationships/tags" Target="../tags/tag24.xml"/><Relationship Id="rId6" Type="http://schemas.openxmlformats.org/officeDocument/2006/relationships/image" Target="../media/image6.jpe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27.xml"/><Relationship Id="rId12" Type="http://schemas.openxmlformats.org/officeDocument/2006/relationships/image" Target="../media/image5.png"/><Relationship Id="rId11" Type="http://schemas.openxmlformats.org/officeDocument/2006/relationships/tags" Target="../tags/tag26.xml"/><Relationship Id="rId10" Type="http://schemas.openxmlformats.org/officeDocument/2006/relationships/image" Target="../media/image8.jpe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36.xml"/><Relationship Id="rId7" Type="http://schemas.openxmlformats.org/officeDocument/2006/relationships/image" Target="../media/image10.jpeg"/><Relationship Id="rId6" Type="http://schemas.openxmlformats.org/officeDocument/2006/relationships/tags" Target="../tags/tag35.xml"/><Relationship Id="rId5" Type="http://schemas.openxmlformats.org/officeDocument/2006/relationships/image" Target="../media/image9.jpe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39.xml"/><Relationship Id="rId13" Type="http://schemas.openxmlformats.org/officeDocument/2006/relationships/image" Target="../media/image4.png"/><Relationship Id="rId12" Type="http://schemas.openxmlformats.org/officeDocument/2006/relationships/tags" Target="../tags/tag38.xml"/><Relationship Id="rId11" Type="http://schemas.openxmlformats.org/officeDocument/2006/relationships/image" Target="../media/image12.jpeg"/><Relationship Id="rId10" Type="http://schemas.openxmlformats.org/officeDocument/2006/relationships/tags" Target="../tags/tag37.xml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../media/image13.jpe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4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48.xml"/><Relationship Id="rId12" Type="http://schemas.openxmlformats.org/officeDocument/2006/relationships/image" Target="../media/image15.jpeg"/><Relationship Id="rId11" Type="http://schemas.openxmlformats.org/officeDocument/2006/relationships/tags" Target="../tags/tag47.xml"/><Relationship Id="rId10" Type="http://schemas.openxmlformats.org/officeDocument/2006/relationships/image" Target="../media/image14.jpeg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8288" y="1104900"/>
            <a:ext cx="6130290" cy="1485900"/>
          </a:xfrm>
          <a:prstGeom prst="rect">
            <a:avLst/>
          </a:prstGeom>
          <a:noFill/>
        </p:spPr>
        <p:txBody>
          <a:bodyPr wrap="square" rtlCol="0" anchor="b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维修工作汇报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2310130" y="3033395"/>
            <a:ext cx="4524375" cy="11239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zh-CN" altLang="en-US" sz="1200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修缮服务中心</a:t>
            </a:r>
            <a:endParaRPr lang="zh-CN" altLang="en-US" sz="1200" dirty="0">
              <a:solidFill>
                <a:srgbClr val="FF7500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ctr">
              <a:buNone/>
            </a:pPr>
            <a:endParaRPr lang="zh-CN" altLang="en-US" sz="1200" dirty="0">
              <a:solidFill>
                <a:srgbClr val="FF7500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2024-12-18</a:t>
            </a:r>
            <a:endParaRPr lang="en-US" sz="12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8540" y="0"/>
            <a:ext cx="1164590" cy="1166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20760" y="29210"/>
            <a:ext cx="488950" cy="490855"/>
          </a:xfrm>
          <a:prstGeom prst="rect">
            <a:avLst/>
          </a:prstGeom>
        </p:spPr>
      </p:pic>
      <p:sp>
        <p:nvSpPr>
          <p:cNvPr id="6" name="Title 6"/>
          <p:cNvSpPr txBox="1"/>
          <p:nvPr>
            <p:custDataLst>
              <p:tags r:id="rId6"/>
            </p:custDataLst>
          </p:nvPr>
        </p:nvSpPr>
        <p:spPr>
          <a:xfrm>
            <a:off x="1396365" y="1135380"/>
            <a:ext cx="2719070" cy="31229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sz="1330" spc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修缮服务中心多次成功保障了大型活动现场的维修工作。为了确保每次活动顺利进行，我们提前精心规划，铺设并搭建了临时电源系统，并在活动当天安排专人值守，确保了现场供电的稳定与高效运行。这为活动提供了坚实的后勤保障，确保</a:t>
            </a:r>
            <a:r>
              <a:rPr lang="zh-CN" altLang="en-US" sz="1330" spc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每场</a:t>
            </a:r>
            <a:r>
              <a:rPr sz="1330" spc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活动</a:t>
            </a:r>
            <a:r>
              <a:rPr lang="zh-CN" altLang="en-US" sz="1330" spc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都能</a:t>
            </a:r>
            <a:r>
              <a:rPr sz="1330" spc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顺利</a:t>
            </a:r>
            <a:r>
              <a:rPr lang="zh-CN" altLang="en-US" sz="1330" spc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完成</a:t>
            </a:r>
            <a:r>
              <a:rPr sz="1330" spc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sz="1330" spc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14" name="图片 13" descr="C:/Users/23667/Pictures/2024年施工照片/下半年/8.22以后/微信图片_20241011162006.jpg微信图片_2024101116200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614545" y="384175"/>
            <a:ext cx="2067560" cy="1739900"/>
          </a:xfrm>
          <a:prstGeom prst="rect">
            <a:avLst/>
          </a:prstGeom>
        </p:spPr>
      </p:pic>
      <p:pic>
        <p:nvPicPr>
          <p:cNvPr id="13" name="图片 12" descr="C:/Users/23667/Pictures/2024年施工照片/下半年/8.22以后/微信图片_20240926094521.jpg微信图片_202409260945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6753225" y="2183765"/>
            <a:ext cx="1911350" cy="2546985"/>
          </a:xfrm>
          <a:prstGeom prst="rect">
            <a:avLst/>
          </a:prstGeom>
        </p:spPr>
      </p:pic>
      <p:pic>
        <p:nvPicPr>
          <p:cNvPr id="8" name="图片 7" descr="C:/Users/23667/Pictures/2024年施工照片/下半年/8.22以后/微信图片_20241011161953.jpg微信图片_202410111619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6701790" y="384175"/>
            <a:ext cx="1962785" cy="1739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3920" y="737235"/>
            <a:ext cx="379857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altLang="zh-CN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   </a:t>
            </a:r>
            <a:r>
              <a:rPr lang="zh-CN" alt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保障大</a:t>
            </a:r>
            <a:r>
              <a:rPr lang="zh-CN" alt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型活动</a:t>
            </a:r>
            <a:endParaRPr lang="zh-CN" altLang="en-US" sz="2625" b="1" dirty="0">
              <a:solidFill>
                <a:srgbClr val="FF6633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</p:txBody>
      </p:sp>
      <p:pic>
        <p:nvPicPr>
          <p:cNvPr id="4" name="图片 3" descr="C:/Users/23667/Pictures/2024年施工照片/下半年/8.22以后/微信图片_20241203092354.jpg微信图片_2024120309235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614545" y="2183765"/>
            <a:ext cx="2067560" cy="254952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6"/>
          <p:cNvSpPr txBox="1"/>
          <p:nvPr>
            <p:custDataLst>
              <p:tags r:id="rId4"/>
            </p:custDataLst>
          </p:nvPr>
        </p:nvSpPr>
        <p:spPr>
          <a:xfrm>
            <a:off x="890270" y="1041400"/>
            <a:ext cx="2743200" cy="34842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54000" lvl="1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</a:pPr>
            <a:r>
              <a:rPr lang="en-US" sz="133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为了提前做好校园的防汛准备，我们组织专人对校区的窨井进行了全面清掏，确保排水系统畅通无阻，以便在暴雨来临时能够迅速排水，防止积水现象的发生。同时，我们也对校园屋面进行了细致的清理，及时清除了可能导致堵塞的杂物，保持屋面整洁，降低因雨水积聚而导致的渗漏风险。这些措施将有效提升校园的防汛能力，确保师生在汛期的安全。</a:t>
            </a:r>
            <a:endParaRPr lang="en-US" sz="1330" spc="0" dirty="0" smtClean="0">
              <a:ln w="3175">
                <a:noFill/>
              </a:ln>
              <a:solidFill>
                <a:srgbClr val="383838"/>
              </a:solidFill>
              <a:effectLst/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710" y="339725"/>
            <a:ext cx="457200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altLang="zh-CN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   </a:t>
            </a:r>
            <a:r>
              <a:rPr lang="zh-CN" alt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防汛</a:t>
            </a:r>
            <a:r>
              <a:rPr lang="zh-CN" alt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措施</a:t>
            </a:r>
            <a:endParaRPr lang="zh-CN" altLang="en-US" sz="2625" b="1" dirty="0">
              <a:solidFill>
                <a:srgbClr val="FF6633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pic>
        <p:nvPicPr>
          <p:cNvPr id="7" name="图片 6" descr="C:/Users/23667/Pictures/2024年施工照片/2024照片/微信图片_20240220111427.jpg微信图片_202402201114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125595" y="924560"/>
            <a:ext cx="2423795" cy="1645285"/>
          </a:xfrm>
          <a:prstGeom prst="rect">
            <a:avLst/>
          </a:prstGeom>
        </p:spPr>
      </p:pic>
      <p:pic>
        <p:nvPicPr>
          <p:cNvPr id="8" name="图片 7" descr="微信图片_2024091809370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6722745" y="963295"/>
            <a:ext cx="1990725" cy="1483360"/>
          </a:xfrm>
          <a:prstGeom prst="rect">
            <a:avLst/>
          </a:prstGeom>
        </p:spPr>
      </p:pic>
      <p:pic>
        <p:nvPicPr>
          <p:cNvPr id="10" name="图片 9" descr="微信图片_202409180937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4073420" y="2654379"/>
            <a:ext cx="1434183" cy="1645205"/>
          </a:xfrm>
          <a:prstGeom prst="rect">
            <a:avLst/>
          </a:prstGeom>
        </p:spPr>
      </p:pic>
      <p:pic>
        <p:nvPicPr>
          <p:cNvPr id="11" name="图片 10" descr="微信图片_2024091809365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5618480" y="2739390"/>
            <a:ext cx="3188335" cy="163385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620017" y="441239"/>
            <a:ext cx="3431915" cy="422927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1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材料的质量直接关系到维修工作的成败。因此，在材料到货后，我们都会进行严格的质量检验。对于不合格的材料，我们会坚决拒收，并要求供应商进行更换或退货。同时，我们还建立了材料质量追溯机制，确保在出现问题时能够及时找到原因并采取措施。</a:t>
            </a:r>
            <a:endParaRPr lang="en-US" sz="1400" dirty="0" smtClean="0">
              <a:ln w="3175">
                <a:noFill/>
              </a:ln>
              <a:solidFill>
                <a:srgbClr val="383838"/>
              </a:solidFill>
              <a:effectLst/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4309745" y="759460"/>
            <a:ext cx="1966595" cy="3750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6503685" y="696198"/>
            <a:ext cx="2453111" cy="37511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7710" y="339725"/>
            <a:ext cx="457200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 </a:t>
            </a:r>
            <a:r>
              <a:rPr lang="zh-CN" altLang="en-US" sz="2625" b="1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材料质量严格把关</a:t>
            </a:r>
            <a:endParaRPr lang="zh-CN" altLang="en-US" sz="2625" b="1" dirty="0">
              <a:solidFill>
                <a:srgbClr val="FF6633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8965" y="827405"/>
            <a:ext cx="2682240" cy="3918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55600" lvl="1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定期组织专业技能培训，确保每位工人都能熟练掌握最新的维修技术和安全规范；实施严格的维修质量审核制度，通过定期检查与反馈机制，及时发现并纠正维修过程中的不足；同时，引入激励措施，对维修质量高、效率突出的工人给予表彰与奖励，以此激发全体工人的积极性与责任心。通过这些综合管理措施，我们旨在构建一个高效、专业且持续改进的维修团队，为</a:t>
            </a:r>
            <a:r>
              <a:rPr lang="zh-CN" alt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师生</a:t>
            </a:r>
            <a:r>
              <a:rPr 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的</a:t>
            </a:r>
            <a:r>
              <a:rPr lang="zh-CN" alt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提供一个舒适安心的工作</a:t>
            </a:r>
            <a:r>
              <a:rPr lang="zh-CN" alt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环境。</a:t>
            </a:r>
            <a:endParaRPr lang="zh-CN" altLang="en-US" sz="1400" dirty="0" smtClean="0">
              <a:ln w="3175">
                <a:noFill/>
              </a:ln>
              <a:solidFill>
                <a:srgbClr val="383838"/>
              </a:solidFill>
              <a:effectLst/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3" name="图片 2" descr="10.12王叶祥 洪斌  陶元开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475355" y="594995"/>
            <a:ext cx="2221865" cy="4088765"/>
          </a:xfrm>
          <a:prstGeom prst="rect">
            <a:avLst/>
          </a:prstGeom>
        </p:spPr>
      </p:pic>
      <p:pic>
        <p:nvPicPr>
          <p:cNvPr id="4" name="图片 3" descr="王叶祥09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849620" y="565150"/>
            <a:ext cx="2487930" cy="3989070"/>
          </a:xfrm>
          <a:prstGeom prst="rect">
            <a:avLst/>
          </a:prstGeom>
        </p:spPr>
      </p:pic>
      <p:pic>
        <p:nvPicPr>
          <p:cNvPr id="5" name="图片 4" descr="洪斌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28060" y="783590"/>
            <a:ext cx="5349875" cy="3048000"/>
          </a:xfrm>
          <a:prstGeom prst="rect">
            <a:avLst/>
          </a:prstGeom>
        </p:spPr>
      </p:pic>
      <p:pic>
        <p:nvPicPr>
          <p:cNvPr id="7" name="图片 6" descr="王雪松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3586480" y="1718945"/>
            <a:ext cx="5353685" cy="1905635"/>
          </a:xfrm>
          <a:prstGeom prst="rect">
            <a:avLst/>
          </a:prstGeom>
        </p:spPr>
      </p:pic>
      <p:pic>
        <p:nvPicPr>
          <p:cNvPr id="6" name="图片 5" descr="王雪松 (2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3602355" y="2727960"/>
            <a:ext cx="5356860" cy="1910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960" y="123190"/>
            <a:ext cx="457200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 </a:t>
            </a:r>
            <a:r>
              <a:rPr lang="zh-CN" altLang="en-US" sz="2625" b="1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加强维修</a:t>
            </a:r>
            <a:r>
              <a:rPr lang="zh-CN" altLang="en-US" sz="2625" b="1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技术</a:t>
            </a:r>
            <a:endParaRPr lang="zh-CN" altLang="en-US" sz="2625" b="1">
              <a:solidFill>
                <a:srgbClr val="FF6633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02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创新举措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33500" y="314325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创新举措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1333500" y="1128713"/>
            <a:ext cx="7415213" cy="18288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r>
              <a:rPr lang="zh-CN" altLang="en-US" sz="1535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优化网上报修</a:t>
            </a:r>
            <a:r>
              <a:rPr lang="en-US" sz="1535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系统</a:t>
            </a:r>
            <a:endParaRPr lang="en-US" sz="1535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endParaRPr lang="en-US" sz="1535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r>
              <a:rPr lang="en-US" sz="1535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增设</a:t>
            </a:r>
            <a:r>
              <a:rPr lang="zh-CN" altLang="en-US" sz="1535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线上</a:t>
            </a:r>
            <a:r>
              <a:rPr lang="en-US" sz="1535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人工咨询服务</a:t>
            </a:r>
            <a:endParaRPr lang="en-US" sz="1535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endParaRPr lang="en-US" sz="1535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33500" y="314325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</a:t>
            </a:r>
            <a:r>
              <a:rPr lang="zh-CN" alt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、优化网上报修</a:t>
            </a:r>
            <a:r>
              <a:rPr 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系统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88670" y="869950"/>
            <a:ext cx="7415530" cy="16065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200">
                <a:sym typeface="+mn-ea"/>
              </a:rPr>
              <a:t>我们始终致力于对现有的网上报修系统进行持续优化，以满足广大师生的多样化需求。通过深入了解师生的实际报修困扰与期望，我们不断引入新技术、新功能，旨在打造一个更加人性化、智能化的报修平台。从简化报修流程、提高响应速度，到增强故障识别准确性、优化用户体验，每一步优化都凝聚着我们对提升服务质量的追求。我们相信，通过持续的努力与创新，我们的网上报修系统将能够更加精准地满足师生的需求，为</a:t>
            </a:r>
            <a:r>
              <a:rPr lang="zh-CN" altLang="en-US" sz="1200">
                <a:sym typeface="+mn-ea"/>
              </a:rPr>
              <a:t>师生提供更加便捷、高效的报修服务。</a:t>
            </a:r>
            <a:endParaRPr lang="zh-CN" altLang="en-US" sz="120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  <p:pic>
        <p:nvPicPr>
          <p:cNvPr id="5" name="图片 4" descr="微信图片_202306011550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98235" y="2554605"/>
            <a:ext cx="1690370" cy="2326005"/>
          </a:xfrm>
          <a:prstGeom prst="rect">
            <a:avLst/>
          </a:prstGeom>
        </p:spPr>
      </p:pic>
      <p:pic>
        <p:nvPicPr>
          <p:cNvPr id="6" name="图片 5" descr="微信图片_202306011550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12545" y="2566035"/>
            <a:ext cx="1969135" cy="2316480"/>
          </a:xfrm>
          <a:prstGeom prst="rect">
            <a:avLst/>
          </a:prstGeom>
        </p:spPr>
      </p:pic>
      <p:pic>
        <p:nvPicPr>
          <p:cNvPr id="7" name="图片 6" descr="微信图片_202306011550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12540" y="2583815"/>
            <a:ext cx="1759585" cy="2376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4875" y="21844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endParaRPr lang="en-US" sz="2625" dirty="0"/>
          </a:p>
        </p:txBody>
      </p:sp>
      <p:sp>
        <p:nvSpPr>
          <p:cNvPr id="3" name="Text 1"/>
          <p:cNvSpPr/>
          <p:nvPr/>
        </p:nvSpPr>
        <p:spPr>
          <a:xfrm>
            <a:off x="763905" y="944245"/>
            <a:ext cx="2677160" cy="40652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600">
                <a:sym typeface="+mn-ea"/>
              </a:rPr>
              <a:t>为了进一步提升报修效率，我们正在探索集成AI技术，如智能语音识别和自然语言处理，使师生能够通过语音输入快速完成报修信息的录入，进一步简化操作流程。</a:t>
            </a:r>
            <a:endParaRPr lang="zh-CN" altLang="en-US" sz="160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zh-CN" altLang="en-US" sz="1600" dirty="0"/>
          </a:p>
        </p:txBody>
      </p:sp>
      <p:pic>
        <p:nvPicPr>
          <p:cNvPr id="4" name="图片 3" descr="c77f1b963174d8e5104f8d7517763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63335" y="941705"/>
            <a:ext cx="2483485" cy="3992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6475" y="947420"/>
            <a:ext cx="2739390" cy="3980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941070" y="298450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p>
            <a:pPr marL="0" indent="0">
              <a:buNone/>
            </a:pPr>
            <a:r>
              <a:rPr lang="zh-CN" alt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优化网上报修</a:t>
            </a:r>
            <a:r>
              <a:rPr 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系统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0930" y="1017270"/>
            <a:ext cx="2430780" cy="323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1600">
                <a:sym typeface="+mn-ea"/>
              </a:rPr>
              <a:t>此外，我们还加强了与维修团队的协同机制，确保报修信息能够即时传达给相关人员，并跟踪维修进度，及时向师生反馈维修结果，形成闭环管理。这不仅提升了维修工作的透明度，也增强了师生对我们服务的信任感和满意度。</a:t>
            </a:r>
            <a:endParaRPr lang="zh-CN" altLang="en-US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325" y="779780"/>
            <a:ext cx="2747645" cy="3893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30" y="741680"/>
            <a:ext cx="2568575" cy="391287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941070" y="298450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p>
            <a:pPr marL="0" indent="0">
              <a:buNone/>
            </a:pPr>
            <a:r>
              <a:rPr lang="zh-CN" alt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优化网上报修</a:t>
            </a:r>
            <a:r>
              <a:rPr 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系统</a:t>
            </a:r>
            <a:endParaRPr lang="en-US" sz="24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33500" y="314325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</a:t>
            </a:r>
            <a:r>
              <a:rPr lang="zh-CN" alt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、</a:t>
            </a:r>
            <a:r>
              <a:rPr lang="en-US" sz="2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增设人工咨询服务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1211580" y="818833"/>
            <a:ext cx="7415213" cy="3429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200"/>
              <a:t>提供维修咨询、投诉和意见收集渠道。</a:t>
            </a:r>
            <a:r>
              <a:rPr lang="zh-CN" altLang="en-US" sz="1200">
                <a:sym typeface="+mn-ea"/>
              </a:rPr>
              <a:t>在这个过程中，我们特别注重收集和分析师生的反馈意见，将其作为系统优化的重要参考。通过设立意见反馈渠道，鼓励师生积极提出在使用过程中遇到的问题和改进建议，我们得以不断迭代升级，确保系统功能的实用性和便捷性。</a:t>
            </a:r>
            <a:endParaRPr lang="zh-CN" altLang="en-US" sz="120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zh-CN" altLang="en-US" sz="120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  <p:pic>
        <p:nvPicPr>
          <p:cNvPr id="4" name="图片 3" descr="微信图片_202306011639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834515"/>
            <a:ext cx="3545840" cy="3022600"/>
          </a:xfrm>
          <a:prstGeom prst="rect">
            <a:avLst/>
          </a:prstGeom>
        </p:spPr>
      </p:pic>
      <p:pic>
        <p:nvPicPr>
          <p:cNvPr id="5" name="图片 4" descr="微信图片_202306011639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130" y="1838325"/>
            <a:ext cx="2553335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95600" y="504825"/>
            <a:ext cx="5162550" cy="828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r>
              <a:rPr lang="zh-CN" altLang="en-US" sz="4200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目</a:t>
            </a:r>
            <a:r>
              <a:rPr lang="en-US" altLang="zh-CN" sz="4200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  </a:t>
            </a:r>
            <a:r>
              <a:rPr lang="zh-CN" altLang="en-US" sz="4200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录</a:t>
            </a:r>
            <a:r>
              <a:rPr lang="en-US" sz="4200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895600" y="1423988"/>
            <a:ext cx="5386388" cy="3219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1: 概述主要工作</a:t>
            </a:r>
            <a:endParaRPr lang="en-US" sz="175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2: 创新举措</a:t>
            </a:r>
            <a:endParaRPr lang="en-US" sz="175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3: 主要不足（整改措施）</a:t>
            </a:r>
            <a:endParaRPr lang="en-US" sz="1750" dirty="0"/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75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6290" y="25781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引入线上投诉建议平台：</a:t>
            </a:r>
            <a:endParaRPr lang="en-US" sz="2625" dirty="0"/>
          </a:p>
        </p:txBody>
      </p:sp>
      <p:sp>
        <p:nvSpPr>
          <p:cNvPr id="3" name="Text 1"/>
          <p:cNvSpPr/>
          <p:nvPr/>
        </p:nvSpPr>
        <p:spPr>
          <a:xfrm>
            <a:off x="762000" y="880745"/>
            <a:ext cx="7715250" cy="38766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提供用户直接反馈渠道，促进沟通。</a:t>
            </a:r>
            <a:endParaRPr lang="en-US" sz="168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数据分析功能，为改进提供有针对性的方案。</a:t>
            </a:r>
            <a:endParaRPr lang="en-US" sz="168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完善用户反馈机制，确保问题得到及时处理。</a:t>
            </a:r>
            <a:endParaRPr lang="en-US" sz="168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pic>
        <p:nvPicPr>
          <p:cNvPr id="4" name="图片 3" descr="C:/Users/23667/Desktop/ppt/微信图片_20240603190735.png微信图片_202406031907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9810" y="761365"/>
            <a:ext cx="2851785" cy="4303395"/>
          </a:xfrm>
          <a:prstGeom prst="rect">
            <a:avLst/>
          </a:prstGeom>
        </p:spPr>
      </p:pic>
      <p:pic>
        <p:nvPicPr>
          <p:cNvPr id="6" name="图片 5" descr="C:/Users/23667/Desktop/ppt/微信图片_20240603190927.png微信图片_202406031909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72180" y="2184400"/>
            <a:ext cx="2175510" cy="2773045"/>
          </a:xfrm>
          <a:prstGeom prst="rect">
            <a:avLst/>
          </a:prstGeom>
        </p:spPr>
      </p:pic>
      <p:pic>
        <p:nvPicPr>
          <p:cNvPr id="7" name="图片 6" descr="微信图片_202406031909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385" y="2277745"/>
            <a:ext cx="2162175" cy="26803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03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主要不足及整改措施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22860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主要不足（整改措施）</a:t>
            </a:r>
            <a:endParaRPr lang="en-US" sz="2625" dirty="0"/>
          </a:p>
        </p:txBody>
      </p:sp>
      <p:sp>
        <p:nvSpPr>
          <p:cNvPr id="3" name="Text 1"/>
          <p:cNvSpPr/>
          <p:nvPr/>
        </p:nvSpPr>
        <p:spPr>
          <a:xfrm>
            <a:off x="762000" y="808037"/>
            <a:ext cx="7715250" cy="37052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人员配备：</a:t>
            </a:r>
            <a:b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目前维修团队的人员配备可能无法满足学校各项后勤服务的需求。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整改措施：</a:t>
            </a:r>
            <a:b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进行人员配备的调查和评估，增加合适的维修人员，加强培训计划。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20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忽视细节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r>
              <a:rPr lang="zh-CN" altLang="en-US" sz="12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在维修过程中，细节往往被忽视，导致问题复发或产生新问题。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整改措施：</a:t>
            </a:r>
            <a:b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提高维修人员对细节的重视，通过培训和指导，使其更加注重问题的全面分析和解决。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20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沟通不畅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</a:t>
            </a:r>
            <a:r>
              <a:rPr lang="zh-CN" altLang="en-US" sz="12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维修人员与师生之间沟通不足，影响维修效果和满意度</a:t>
            </a: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</a:t>
            </a:r>
            <a: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整改措施：</a:t>
            </a:r>
            <a:br>
              <a:rPr lang="en-US" sz="12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</a:br>
            <a:r>
              <a:rPr lang="zh-CN" altLang="en-US" sz="12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借助在线</a:t>
            </a:r>
            <a:r>
              <a:rPr lang="zh-CN" altLang="en-US" sz="12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报修平台，提供实时的维修进展信息，使师生能够随时了解到维修情况</a:t>
            </a:r>
            <a:r>
              <a:rPr lang="en-US" sz="12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lang="en-US" sz="120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29013" y="1885950"/>
            <a:ext cx="1643063" cy="552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THE END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895283" y="2977833"/>
            <a:ext cx="2900363" cy="103346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THANKS</a:t>
            </a:r>
            <a:endParaRPr lang="en-US" sz="45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29330" y="0"/>
            <a:ext cx="1040130" cy="1042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01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概述主要工作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022331" y="2245116"/>
            <a:ext cx="7437637" cy="110543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608965" y="2245116"/>
            <a:ext cx="201706" cy="11054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50">
              <a:latin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235710" y="2244725"/>
            <a:ext cx="7116445" cy="1054100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 anchorCtr="0"/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我们的团队由一群经验丰富、技术精湛的专业人员组成，他们具备广泛的维修技能和深厚的专业知识，能够迅速响应并解决各种设施问题。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6"/>
            </p:custDataLst>
          </p:nvPr>
        </p:nvSpPr>
        <p:spPr>
          <a:xfrm>
            <a:off x="1022331" y="3557061"/>
            <a:ext cx="7437637" cy="1105438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608965" y="3557061"/>
            <a:ext cx="201706" cy="110543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8"/>
            </p:custDataLst>
          </p:nvPr>
        </p:nvSpPr>
        <p:spPr>
          <a:xfrm>
            <a:off x="1236011" y="3652704"/>
            <a:ext cx="7116511" cy="91447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 anchorCtr="0">
            <a:normAutofit fontScale="90000" lnSpcReduction="20000"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我们始终坚持以服务师生、提高工作效率、保障安全为核心，通过不断优化工作流程和提升服务质量，为全校师生创造一个安全、舒适、高效的工作和学习环境。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1037590" y="977265"/>
            <a:ext cx="7456170" cy="1110615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l"/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0"/>
            </p:custDataLst>
          </p:nvPr>
        </p:nvSpPr>
        <p:spPr>
          <a:xfrm>
            <a:off x="608330" y="977129"/>
            <a:ext cx="202620" cy="11104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7" name="Text 0"/>
          <p:cNvSpPr/>
          <p:nvPr>
            <p:custDataLst>
              <p:tags r:id="rId11"/>
            </p:custDataLst>
          </p:nvPr>
        </p:nvSpPr>
        <p:spPr>
          <a:xfrm>
            <a:off x="762000" y="22860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p>
            <a:pPr marL="0" indent="0" algn="l">
              <a:buNone/>
            </a:pPr>
            <a:r>
              <a:rPr lang="zh-CN" alt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概述主要工作</a:t>
            </a:r>
            <a:endParaRPr lang="en-US" sz="2625" dirty="0"/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1215390" y="1045845"/>
            <a:ext cx="7116445" cy="1054100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修缮服务中心承担着学校宿舍以及院系的零星维修服务，包括水、电、部分家具等，在报修系统的体现就是除了空调电梯、热水系统其他都属于零星维修范围。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02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重点工作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3095672" y="2171700"/>
            <a:ext cx="6057854" cy="1943100"/>
          </a:xfrm>
          <a:prstGeom prst="rect">
            <a:avLst/>
          </a:prstGeom>
          <a:solidFill>
            <a:schemeClr val="accent6"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4420076" y="1372553"/>
            <a:ext cx="322898" cy="34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 spc="13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57219" y="571500"/>
            <a:ext cx="8229562" cy="5715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 lnSpcReduction="1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300" b="1" spc="170" dirty="0">
                <a:solidFill>
                  <a:schemeClr val="accent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重点工作</a:t>
            </a:r>
            <a:endParaRPr lang="en-US" sz="3300" b="1" spc="170" dirty="0">
              <a:solidFill>
                <a:schemeClr val="accent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itle 6"/>
          <p:cNvSpPr txBox="1"/>
          <p:nvPr>
            <p:custDataLst>
              <p:tags r:id="rId4"/>
            </p:custDataLst>
          </p:nvPr>
        </p:nvSpPr>
        <p:spPr>
          <a:xfrm>
            <a:off x="654050" y="1609090"/>
            <a:ext cx="2141220" cy="23914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17500" lvl="0" indent="-3175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sz="1700" spc="9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宿舍维修</a:t>
            </a:r>
            <a:endParaRPr lang="en-US" sz="1700" spc="9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lvl="0" indent="-3175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及时响应学生提交的维修请求，对宿舍内的水电设施、家具、门窗等进行及时维修，确保宿舍环境的正常使用。</a:t>
            </a:r>
            <a:endParaRPr lang="zh-CN" altLang="en-US" sz="1800" spc="0" dirty="0">
              <a:ln w="3175">
                <a:noFill/>
                <a:prstDash val="dash"/>
              </a:ln>
              <a:solidFill>
                <a:srgbClr val="383838"/>
              </a:solidFill>
              <a:uFillTx/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18" name="图片 17" descr="C:/Users/23667/Pictures/2024年施工照片/下半年/8.22以后/微信图片_20240912105820.jpg微信图片_2024091210582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3130550" y="1633220"/>
            <a:ext cx="2168525" cy="30499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 descr="C:/Users/23667/Pictures/2024年施工照片/下半年/8.22以后/微信图片_20241016121857.jpg微信图片_2024101612185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5446395" y="1613535"/>
            <a:ext cx="1807845" cy="3077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 descr="C:/Users/23667/Pictures/2024年施工照片/下半年/8.22以后/微信图片_20240909094501.jpg微信图片_2024090909450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7350125" y="1612900"/>
            <a:ext cx="1734185" cy="30499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图表 3"/>
          <p:cNvGraphicFramePr/>
          <p:nvPr>
            <p:custDataLst>
              <p:tags r:id="rId2"/>
            </p:custDataLst>
          </p:nvPr>
        </p:nvGraphicFramePr>
        <p:xfrm>
          <a:off x="1384300" y="592455"/>
          <a:ext cx="6537960" cy="372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56970" y="4440555"/>
            <a:ext cx="7472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 dirty="0">
                <a:sym typeface="+mn-ea"/>
              </a:rPr>
              <a:t>在过去</a:t>
            </a:r>
            <a:r>
              <a:rPr lang="zh-CN" altLang="en-US" sz="1200" dirty="0">
                <a:sym typeface="+mn-ea"/>
              </a:rPr>
              <a:t>一</a:t>
            </a:r>
            <a:r>
              <a:rPr lang="en-US" sz="1200" dirty="0">
                <a:sym typeface="+mn-ea"/>
              </a:rPr>
              <a:t>年里，我们共同处理了41797起维修项目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r>
              <a:rPr lang="en-US" sz="1200" dirty="0">
                <a:sym typeface="+mn-ea"/>
              </a:rPr>
              <a:t>其中四牌楼校区共完成维修工单8995单，丁家桥校区1926单，九龙湖校区30983单</a:t>
            </a:r>
            <a:r>
              <a:rPr lang="zh-CN" altLang="en-US" sz="1200" dirty="0">
                <a:sym typeface="+mn-ea"/>
              </a:rPr>
              <a:t>。</a:t>
            </a:r>
            <a:endParaRPr lang="en-US" sz="1200" dirty="0"/>
          </a:p>
          <a:p>
            <a:endParaRPr lang="en-US" altLang="en-US" sz="1200" dirty="0"/>
          </a:p>
        </p:txBody>
      </p:sp>
      <p:sp>
        <p:nvSpPr>
          <p:cNvPr id="40" name="文本框 39"/>
          <p:cNvSpPr txBox="1"/>
          <p:nvPr>
            <p:custDataLst>
              <p:tags r:id="rId3"/>
            </p:custDataLst>
          </p:nvPr>
        </p:nvSpPr>
        <p:spPr>
          <a:xfrm>
            <a:off x="210185" y="134620"/>
            <a:ext cx="770128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sz="20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    2023年与2024年</a:t>
            </a:r>
            <a:r>
              <a:rPr lang="zh-CN" altLang="en-US" sz="20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四牌楼校区</a:t>
            </a:r>
            <a:r>
              <a:rPr lang="en-US" sz="2000" b="1" dirty="0">
                <a:solidFill>
                  <a:srgbClr val="FF75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维修数据对比</a:t>
            </a:r>
            <a:endParaRPr lang="en-US" sz="2000" b="1" dirty="0">
              <a:solidFill>
                <a:srgbClr val="FF7500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3200" y="53251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图片 14" descr="C:/Users/23667/Pictures/2024年施工照片/下半年/8.22以后/微信图片_20240925104826.jpg微信图片_202409251048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585970" y="437515"/>
            <a:ext cx="1736725" cy="1978025"/>
          </a:xfrm>
          <a:prstGeom prst="rect">
            <a:avLst/>
          </a:prstGeom>
        </p:spPr>
      </p:pic>
      <p:pic>
        <p:nvPicPr>
          <p:cNvPr id="16" name="图片 15" descr="C:/Users/23667/Desktop/ppt/微信图片_20240527093447.jpg微信图片_202405270934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592320" y="2506345"/>
            <a:ext cx="1730375" cy="2000885"/>
          </a:xfrm>
          <a:prstGeom prst="rect">
            <a:avLst/>
          </a:prstGeom>
        </p:spPr>
      </p:pic>
      <p:pic>
        <p:nvPicPr>
          <p:cNvPr id="18" name="图片 17" descr="C:/Users/23667/Pictures/2024年施工照片/下半年/8.22以后/微信图片_20241016123157.png微信图片_202410161231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424930" y="2506345"/>
            <a:ext cx="1991995" cy="1985645"/>
          </a:xfrm>
          <a:prstGeom prst="rect">
            <a:avLst/>
          </a:prstGeom>
        </p:spPr>
      </p:pic>
      <p:pic>
        <p:nvPicPr>
          <p:cNvPr id="19" name="图片 18" descr="C:/Users/23667/Pictures/2024年施工照片/下半年/8.22以后/微信图片_20240918093521.jpg微信图片_202409180935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424930" y="382905"/>
            <a:ext cx="1992630" cy="2023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4550" y="753110"/>
            <a:ext cx="3380105" cy="3542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330" b="1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定期对校园公共区域进行</a:t>
            </a:r>
            <a:r>
              <a:rPr lang="zh-CN" alt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检查</a:t>
            </a: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，包括</a:t>
            </a:r>
            <a:r>
              <a:rPr lang="zh-CN" alt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楼宇</a:t>
            </a: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、楼梯、洗手间等公共</a:t>
            </a:r>
            <a:r>
              <a:rPr lang="zh-CN" alt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区域</a:t>
            </a: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。发现并修复</a:t>
            </a: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损坏</a:t>
            </a:r>
            <a:r>
              <a:rPr lang="zh-CN" alt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的</a:t>
            </a: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公共设施，保障师生在校园内的正常活动。</a:t>
            </a:r>
            <a:endParaRPr lang="en-US" sz="133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同时我们还引进高空作业平台</a:t>
            </a:r>
            <a:r>
              <a:rPr lang="zh-CN" alt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，</a:t>
            </a:r>
            <a:r>
              <a:rPr 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减少了搭建和拆除脚手架的时间和工作量</a:t>
            </a:r>
            <a:r>
              <a:rPr lang="zh-CN" alt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。以满足各种维修工作的需求。高空</a:t>
            </a:r>
            <a:r>
              <a:rPr lang="zh-CN" altLang="en-US" sz="133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作业平台适用于不同类型的维修任务，极大地提高工作的专业性和安全性。</a:t>
            </a:r>
            <a:endParaRPr lang="zh-CN" altLang="en-US" sz="133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endParaRPr lang="zh-CN" altLang="en-US" sz="133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550" y="314960"/>
            <a:ext cx="2953385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公共区域巡检</a:t>
            </a:r>
            <a:endParaRPr lang="en-US" altLang="en-US" sz="2625" b="1" dirty="0">
              <a:solidFill>
                <a:srgbClr val="FF6633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sp>
        <p:nvSpPr>
          <p:cNvPr id="6" name="Title 6"/>
          <p:cNvSpPr txBox="1"/>
          <p:nvPr>
            <p:custDataLst>
              <p:tags r:id="rId6"/>
            </p:custDataLst>
          </p:nvPr>
        </p:nvSpPr>
        <p:spPr>
          <a:xfrm>
            <a:off x="1242695" y="1722755"/>
            <a:ext cx="3170555" cy="28606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为了确保师生在夜间的安全出行，我们</a:t>
            </a:r>
            <a:r>
              <a:rPr lang="zh-CN" alt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严格</a:t>
            </a: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执行路灯检查工作。定期对校园的每个路灯进行巡查，以确保它们</a:t>
            </a:r>
            <a:r>
              <a:rPr lang="zh-CN" alt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能够正常工作</a:t>
            </a: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。在检查过程中</a:t>
            </a:r>
            <a:r>
              <a:rPr lang="zh-CN" alt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确保</a:t>
            </a: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灯罩的清洁度、灯泡的完好性以及电源连接的稳固性始终保持在</a:t>
            </a:r>
            <a:r>
              <a:rPr lang="zh-CN" alt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正常</a:t>
            </a: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状态。</a:t>
            </a:r>
            <a:endParaRPr lang="en-US" sz="1330" spc="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此外，我们还</a:t>
            </a:r>
            <a:r>
              <a:rPr lang="zh-CN" alt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对</a:t>
            </a: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影响光线传播的杂草和障碍物</a:t>
            </a:r>
            <a:r>
              <a:rPr lang="zh-CN" alt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进行清理</a:t>
            </a:r>
            <a:r>
              <a:rPr lang="en-US" sz="1330" spc="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，保证光线的通畅无阻。一旦在检查过程中发现任何异常情况，我们都会立即记录并启动维修程序，确保整个照明系统的稳定运行。</a:t>
            </a:r>
            <a:endParaRPr lang="en-US" sz="1330" spc="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en-US" sz="1330" spc="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en-US" sz="1330" spc="0" dirty="0">
              <a:solidFill>
                <a:srgbClr val="383838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</p:txBody>
      </p:sp>
      <p:pic>
        <p:nvPicPr>
          <p:cNvPr id="14" name="图片 13" descr="C:/Users/23667/Pictures/2024年施工照片/下半年/8.22以后/微信图片_20240926094508.jpg微信图片_2024092609450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5243038" y="497326"/>
            <a:ext cx="2873532" cy="1673992"/>
          </a:xfrm>
          <a:prstGeom prst="rect">
            <a:avLst/>
          </a:prstGeom>
        </p:spPr>
      </p:pic>
      <p:pic>
        <p:nvPicPr>
          <p:cNvPr id="13" name="图片 12" descr="C:/Users/23667/Pictures/2024年施工照片/下半年/8.22以后/微信图片_20240918093713.jpg微信图片_202409180937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6736992" y="2277221"/>
            <a:ext cx="1377460" cy="2365899"/>
          </a:xfrm>
          <a:prstGeom prst="rect">
            <a:avLst/>
          </a:prstGeom>
        </p:spPr>
      </p:pic>
      <p:pic>
        <p:nvPicPr>
          <p:cNvPr id="8" name="图片 7" descr="placingpictureplaceholder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5243038" y="2277221"/>
            <a:ext cx="1392993" cy="23658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3590" y="871220"/>
            <a:ext cx="2342515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altLang="zh-CN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   </a:t>
            </a:r>
            <a:r>
              <a:rPr lang="zh-CN" alt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路灯</a:t>
            </a:r>
            <a:r>
              <a:rPr lang="en-US" sz="2625" b="1" dirty="0">
                <a:solidFill>
                  <a:srgbClr val="FF66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  <a:sym typeface="+mn-ea"/>
              </a:rPr>
              <a:t>巡检</a:t>
            </a:r>
            <a:endParaRPr lang="en-US" altLang="en-US" sz="2625" b="1" dirty="0">
              <a:solidFill>
                <a:srgbClr val="FF6633"/>
              </a:solidFill>
              <a:latin typeface="Noto Sans SC" pitchFamily="34" charset="0"/>
              <a:ea typeface="Noto Sans SC" pitchFamily="34" charset="-122"/>
              <a:cs typeface="Noto Sans SC" pitchFamily="34" charset="-120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02_1_1"/>
  <p:tag name="KSO_WM_UNIT_ID" val="diagram20231320_1*l_h_f*802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1"/>
  <p:tag name="KSO_WM_UNIT_ID" val="diagram20231320_1*l_h_i*802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2"/>
  <p:tag name="KSO_WM_UNIT_ID" val="diagram20231320_1*l_h_i*802_2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02_2_1"/>
  <p:tag name="KSO_WM_UNIT_ID" val="diagram20231320_1*l_h_f*802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1"/>
  <p:tag name="KSO_WM_UNIT_ID" val="diagram20231320_1*l_h_i*802_2_1"/>
  <p:tag name="KSO_WM_TEMPLATE_CATEGORY" val="diagram"/>
  <p:tag name="KSO_WM_TEMPLATE_INDEX" val="20231320"/>
  <p:tag name="KSO_WM_UNIT_LAYERLEVEL" val="1_1_1"/>
  <p:tag name="KSO_WM_TAG_VERSION" val="3.0"/>
  <p:tag name="KSO_WM_BEAUTIFY_FLAG" val="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2"/>
  <p:tag name="KSO_WM_UNIT_ID" val="diagram20231320_1*l_h_i*802_2_2"/>
  <p:tag name="KSO_WM_TEMPLATE_CATEGORY" val="diagram"/>
  <p:tag name="KSO_WM_TEMPLATE_INDEX" val="20231320"/>
  <p:tag name="KSO_WM_UNIT_LAYERLEVEL" val="1_1_1"/>
  <p:tag name="KSO_WM_TAG_VERSION" val="3.0"/>
  <p:tag name="KSO_WM_BEAUTIFY_FLAG" val="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02_1_1"/>
  <p:tag name="KSO_WM_UNIT_ID" val="diagram20231320_1*l_h_f*802_1_1"/>
  <p:tag name="KSO_WM_TEMPLATE_CATEGORY" val="diagram"/>
  <p:tag name="KSO_WM_TEMPLATE_INDEX" val="20231320"/>
  <p:tag name="KSO_WM_UNIT_LAYERLEVEL" val="1_1_1"/>
  <p:tag name="KSO_WM_TAG_VERSION" val="3.0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499_1*i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fea984d50399491fb722752ccb10df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b06a9c9a2f50afb5100b2"/>
  <p:tag name="KSO_WM_CHIP_XID" val="5efb06a9c9a2f50afb5100b3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80"/>
  <p:tag name="KSO_WM_TEMPLATE_ASSEMBLE_XID" val="60656f634054ed1e2fb80928"/>
  <p:tag name="KSO_WM_TEMPLATE_ASSEMBLE_GROUPID" val="60656f634054ed1e2fb8092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499_1*i*2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01d74a2ee8c74d2898822340fd3cd23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b06a9c9a2f50afb5100b2"/>
  <p:tag name="KSO_WM_CHIP_XID" val="5efb06a9c9a2f50afb5100b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0656f634054ed1e2fb80928"/>
  <p:tag name="KSO_WM_TEMPLATE_ASSEMBLE_GROUPID" val="60656f634054ed1e2fb80928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99_1*a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d8c7ec3c5ff4f59b16ab457da1cf420"/>
  <p:tag name="KSO_WM_CHIP_FILLAREA_FILL_RULE" val="{&quot;fill_align&quot;:&quot;cm&quot;,&quot;fill_mode&quot;:&quot;full&quot;,&quot;sacle_strategy&quot;:&quot;smart&quot;}"/>
  <p:tag name="KSO_WM_ASSEMBLE_CHIP_INDEX" val="4db7dcd5bff345fc98b29c4eb7d3770a"/>
  <p:tag name="KSO_WM_UNIT_TEXT_FILL_FORE_SCHEMECOLOR_INDEX_BRIGHTNESS" val="0"/>
  <p:tag name="KSO_WM_UNIT_TEXT_FILL_FORE_SCHEMECOLOR_INDEX" val="13"/>
  <p:tag name="KSO_WM_UNIT_TEXT_FILL_TYPE" val="1"/>
  <p:tag name="KSO_WM_TEMPLATE_ASSEMBLE_XID" val="60656f634054ed1e2fb80928"/>
  <p:tag name="KSO_WM_TEMPLATE_ASSEMBLE_GROUPID" val="60656f634054ed1e2fb80928"/>
</p:tagLst>
</file>

<file path=ppt/tags/tag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99_1*f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556c3429de174c0b962b7a1da9892b3b"/>
  <p:tag name="KSO_WM_CHIP_FILLAREA_FILL_RULE" val="{&quot;fill_align&quot;:&quot;lm&quot;,&quot;fill_mode&quot;:&quot;full&quot;,&quot;sacle_strategy&quot;:&quot;smart&quot;}"/>
  <p:tag name="KSO_WM_ASSEMBLE_CHIP_INDEX" val="41597e7b94c7454184d5220da80dfbae"/>
  <p:tag name="KSO_WM_UNIT_TEXT_FILL_FORE_SCHEMECOLOR_INDEX_BRIGHTNESS" val="0.25"/>
  <p:tag name="KSO_WM_UNIT_TEXT_FILL_FORE_SCHEMECOLOR_INDEX" val="13"/>
  <p:tag name="KSO_WM_UNIT_TEXT_FILL_TYPE" val="1"/>
  <p:tag name="KSO_WM_TEMPLATE_ASSEMBLE_XID" val="60656f634054ed1e2fb80928"/>
  <p:tag name="KSO_WM_TEMPLATE_ASSEMBLE_GROUPID" val="60656f634054ed1e2fb80928"/>
</p:tagLst>
</file>

<file path=ppt/tags/tag23.xml><?xml version="1.0" encoding="utf-8"?>
<p:tagLst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12499_1*d*3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0e8d0bc612545bab871484385daf943"/>
  <p:tag name="KSO_WM_CHIP_FILLAREA_FILL_RULE" val="{&quot;fill_align&quot;:&quot;cm&quot;,&quot;fill_mode&quot;:&quot;full&quot;,&quot;sacle_strategy&quot;:&quot;smart&quot;}"/>
  <p:tag name="KSO_WM_ASSEMBLE_CHIP_INDEX" val="d2c49d706ecf4112825d3615c91c8590"/>
  <p:tag name="KSO_WM_TEMPLATE_ASSEMBLE_XID" val="60656f634054ed1e2fb80928"/>
  <p:tag name="KSO_WM_TEMPLATE_ASSEMBLE_GROUPID" val="60656f634054ed1e2fb80928"/>
  <p:tag name="KSO_WM_UNIT_PICTURE_CLIP_FLAG" val="0"/>
</p:tagLst>
</file>

<file path=ppt/tags/tag24.xml><?xml version="1.0" encoding="utf-8"?>
<p:tagLst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499_1*d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bcfb326ab4149c7b38a9a3d075ae41b"/>
  <p:tag name="KSO_WM_CHIP_FILLAREA_FILL_RULE" val="{&quot;fill_align&quot;:&quot;cm&quot;,&quot;fill_mode&quot;:&quot;full&quot;,&quot;sacle_strategy&quot;:&quot;smart&quot;}"/>
  <p:tag name="KSO_WM_ASSEMBLE_CHIP_INDEX" val="10f960c65305449ab2923020254beb60"/>
  <p:tag name="KSO_WM_TEMPLATE_ASSEMBLE_XID" val="60656f634054ed1e2fb80928"/>
  <p:tag name="KSO_WM_TEMPLATE_ASSEMBLE_GROUPID" val="60656f634054ed1e2fb80928"/>
  <p:tag name="KSO_WM_UNIT_PICTURE_CLIP_FLAG" val="0"/>
</p:tagLst>
</file>

<file path=ppt/tags/tag25.xml><?xml version="1.0" encoding="utf-8"?>
<p:tagLst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2499_1*d*2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dc7b2bfb914437aa04bcac9281039b8"/>
  <p:tag name="KSO_WM_CHIP_FILLAREA_FILL_RULE" val="{&quot;fill_align&quot;:&quot;cm&quot;,&quot;fill_mode&quot;:&quot;full&quot;,&quot;sacle_strategy&quot;:&quot;smart&quot;}"/>
  <p:tag name="KSO_WM_ASSEMBLE_CHIP_INDEX" val="85b542a352534d2f8c5f140464ae9a03"/>
  <p:tag name="KSO_WM_TEMPLATE_ASSEMBLE_XID" val="60656f634054ed1e2fb80928"/>
  <p:tag name="KSO_WM_TEMPLATE_ASSEMBLE_GROUPID" val="60656f634054ed1e2fb80928"/>
  <p:tag name="KSO_WM_UNIT_PICTURE_CLIP_FLAG" val="0"/>
</p:tagLst>
</file>

<file path=ppt/tags/tag26.xml><?xml version="1.0" encoding="utf-8"?>
<p:tagLst xmlns:p="http://schemas.openxmlformats.org/presentationml/2006/main">
  <p:tag name="KSO_WM_BEAUTIFY_FLAG" val=""/>
  <p:tag name="KSO_WM_UNIT_TYPE" val="j"/>
</p:tagLst>
</file>

<file path=ppt/tags/tag27.xml><?xml version="1.0" encoding="utf-8"?>
<p:tagLst xmlns:p="http://schemas.openxmlformats.org/presentationml/2006/main">
  <p:tag name="KSO_WM_SLIDE_ID" val="diagram2021249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433"/>
  <p:tag name="KSO_WM_SLIDE_POSITION" val="36*35"/>
  <p:tag name="KSO_WM_TAG_VERSION" val="1.0"/>
  <p:tag name="KSO_WM_BEAUTIFY_FLAG" val="#wm#"/>
  <p:tag name="KSO_WM_TEMPLATE_CATEGORY" val="diagram"/>
  <p:tag name="KSO_WM_TEMPLATE_INDEX" val="20212499"/>
  <p:tag name="KSO_WM_SLIDE_LAYOUT" val="a_d_f"/>
  <p:tag name="KSO_WM_SLIDE_LAYOUT_CNT" val="1_3_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37854537cffa46419a083c713c709977&quot;,&quot;fill_align&quot;:&quot;cm&quot;,&quot;text_align&quot;:&quot;cm&quot;,&quot;text_direction&quot;:&quot;horizontal&quot;,&quot;chip_types&quot;:[&quot;header&quot;]},{&quot;fill_id&quot;:&quot;d4ac0b3e8a924ba783f4ae967ef39c14&quot;,&quot;fill_align&quot;:&quot;lm&quot;,&quot;text_align&quot;:&quot;lm&quot;,&quot;text_direction&quot;:&quot;horizontal&quot;,&quot;chip_types&quot;:[&quot;text&quot;]},{&quot;fill_id&quot;:&quot;e75cefc1f4744ae2b365d3ea44966a63&quot;,&quot;fill_align&quot;:&quot;cm&quot;,&quot;text_align&quot;:&quot;cm&quot;,&quot;text_direction&quot;:&quot;horizontal&quot;,&quot;chip_types&quot;:[&quot;picture&quot;]},{&quot;fill_id&quot;:&quot;7424fd86150a4d34a5264eb5073d9bef&quot;,&quot;fill_align&quot;:&quot;cm&quot;,&quot;text_align&quot;:&quot;cm&quot;,&quot;text_direction&quot;:&quot;horizontal&quot;,&quot;chip_types&quot;:[&quot;picture&quot;]},{&quot;fill_id&quot;:&quot;52d2431b1e2d4131b4e533c6167e08fb&quot;,&quot;fill_align&quot;:&quot;cm&quot;,&quot;text_align&quot;:&quot;cm&quot;,&quot;text_direction&quot;:&quot;horizontal&quot;,&quot;chip_types&quot;:[&quot;picture&quot;]}]]"/>
  <p:tag name="KSO_WM_CHIP_XID" val="5efb06a9c9a2f50afb5100b3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43:48&quot;,&quot;maxSize&quot;:{&quot;size1&quot;:22.4},&quot;minSize&quot;:{&quot;size1&quot;:22.4},&quot;normalSize&quot;:{&quot;size1&quot;:22.4},&quot;subLayout&quot;:[{&quot;id&quot;:&quot;2021-04-01T15:43:48&quot;,&quot;margin&quot;:{&quot;bottom&quot;:0.02600000612437725,&quot;left&quot;:1.6929999589920044,&quot;right&quot;:1.6929999589920044,&quot;top&quot;:2.117000102996826},&quot;type&quot;:0},{&quot;direction&quot;:1,&quot;id&quot;:&quot;2021-04-01T15:43:48&quot;,&quot;maxSize&quot;:{&quot;size1&quot;:32.54164608069308},&quot;minSize&quot;:{&quot;size1&quot;:32.54164608069308},&quot;normalSize&quot;:{&quot;size1&quot;:32.54164608069308},&quot;subLayout&quot;:[{&quot;id&quot;:&quot;2021-04-01T15:43:48&quot;,&quot;margin&quot;:{&quot;bottom&quot;:2.9629998207092285,&quot;left&quot;:1.6929999589920044,&quot;right&quot;:0.4230000674724579,&quot;top&quot;:2.9629998207092285},&quot;type&quot;:0},{&quot;direction&quot;:1,&quot;id&quot;:&quot;2021-04-01T15:43:48&quot;,&quot;maxSize&quot;:{&quot;size1&quot;:35.16173588969111},&quot;minSize&quot;:{&quot;size1&quot;:35.16173588969111},&quot;normalSize&quot;:{&quot;size1&quot;:35.16173588969111},&quot;subLayout&quot;:[{&quot;id&quot;:&quot;2021-04-01T15:43:48&quot;,&quot;margin&quot;:{&quot;bottom&quot;:1.6929999589920044,&quot;left&quot;:1.2699999809265137,&quot;right&quot;:0.3970000147819519,&quot;top&quot;:1.6929999589920044},&quot;type&quot;:0},{&quot;direction&quot;:1,&quot;id&quot;:&quot;2021-04-01T15:43:48&quot;,&quot;maxSize&quot;:{&quot;size1&quot;:43.195214978997974},&quot;minSize&quot;:{&quot;size1&quot;:43.195214978997974},&quot;normalSize&quot;:{&quot;size1&quot;:43.195214978997974},&quot;subLayout&quot;:[{&quot;id&quot;:&quot;2021-04-01T15:43:48&quot;,&quot;margin&quot;:{&quot;bottom&quot;:1.6929999589920044,&quot;left&quot;:0.02600000612437725,&quot;right&quot;:0.02600000612437725,&quot;top&quot;:1.6929999589920044},&quot;type&quot;:0},{&quot;id&quot;:&quot;2021-04-01T15:43:48&quot;,&quot;margin&quot;:{&quot;bottom&quot;:1.6929999589920044,&quot;left&quot;:0.3689999580383301,&quot;right&quot;:1.722000002861023,&quot;top&quot;:1.6929999589920044},&quot;type&quot;:0}],&quot;type&quot;:0}],&quot;type&quot;:0}],&quot;type&quot;:0}],&quot;type&quot;:0}"/>
  <p:tag name="KSO_WM_CHIP_GROUPID" val="5efb06a9c9a2f50afb5100b2"/>
  <p:tag name="KSO_WM_SLIDE_BK_DARK_LIGHT" val="2"/>
  <p:tag name="KSO_WM_SLIDE_BACKGROUND_TYPE" val="general"/>
  <p:tag name="KSO_WM_SLIDE_SUPPORT_FEATURE_TYPE" val="0"/>
  <p:tag name="KSO_WM_TEMPLATE_ASSEMBLE_XID" val="60656f634054ed1e2fb80928"/>
  <p:tag name="KSO_WM_TEMPLATE_ASSEMBLE_GROUPID" val="60656f634054ed1e2fb80928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34.xml><?xml version="1.0" encoding="utf-8"?>
<p:tagLst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</p:tagLst>
</file>

<file path=ppt/tags/tag35.xml><?xml version="1.0" encoding="utf-8"?>
<p:tagLst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  <p:tag name="KSO_WM_UNIT_PLACING_PICTURE_USER_VIEWPORT" val="{&quot;height&quot;:3151,&quot;width&quot;:2725}"/>
</p:tagLst>
</file>

<file path=ppt/tags/tag36.xml><?xml version="1.0" encoding="utf-8"?>
<p:tagLst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</p:tagLst>
</file>

<file path=ppt/tags/tag37.xml><?xml version="1.0" encoding="utf-8"?>
<p:tagLst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</p:tagLst>
</file>

<file path=ppt/tags/tag38.xml><?xml version="1.0" encoding="utf-8"?>
<p:tagLst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39.xml><?xml version="1.0" encoding="utf-8"?>
<p:tagLst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4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</p:tagLst>
</file>

<file path=ppt/tags/tag45.xml><?xml version="1.0" encoding="utf-8"?>
<p:tagLst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3.01060504489975,&quot;right&quot;:34.48376373602013},&quot;scheme&quot;:&quot;4-0&quot;,&quot;spacing&quot;:5}"/>
</p:tagLst>
</file>

<file path=ppt/tags/tag46.xml><?xml version="1.0" encoding="utf-8"?>
<p:tagLst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3.01060504489975,&quot;right&quot;:34.48376373602013},&quot;scheme&quot;:&quot;4-0&quot;,&quot;spacing&quot;:5}"/>
</p:tagLst>
</file>

<file path=ppt/tags/tag47.xml><?xml version="1.0" encoding="utf-8"?>
<p:tagLst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USER_VIEWPORT" val="{&quot;height&quot;:8100,&quot;width&quot;:6077}"/>
  <p:tag name="KSO_WM_UNIT_PLACING_PICTURE_INFO" val="{&quot;code&quot;:&quot;bAb&quot;,&quot;full_picture&quot;:true,&quot;last_full_picture&quot;:&quot;bAb&quot;,&quot;margin&quot;:{&quot;left&quot;:33.01060504489975,&quot;right&quot;:34.48376373602013},&quot;scheme&quot;:&quot;4-0&quot;,&quot;spacing&quot;:5}"/>
  <p:tag name="KSO_WM_UNIT_PLACING_PICTURE_USER_VIEWPORT_SMARTMENU" val="{&quot;height&quot;:3351.470521438954,&quot;width&quot;:2471.5945374903113}"/>
  <p:tag name="KSO_WM_UNIT_PLACING_PICTURE_USER_RELATIVERECTANGLE_SMARTMENU" val="{&quot;bottom&quot;:0,&quot;left&quot;:0,&quot;right&quot;:0,&quot;top&quot;:0}"/>
  <p:tag name="KSO_WM_UNIT_PLACING_PICTURE_COLLAGE_RELATIVERECTANGLE" val="{&quot;height&quot;:3725.8245459231835,&quot;width&quot;:2193.6889970475795}"/>
</p:tagLst>
</file>

<file path=ppt/tags/tag48.xml><?xml version="1.0" encoding="utf-8"?>
<p:tagLst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52.xml><?xml version="1.0" encoding="utf-8"?>
<p:tagLst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5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</p:tagLst>
</file>

<file path=ppt/tags/tag54.xml><?xml version="1.0" encoding="utf-8"?>
<p:tagLst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4.314558589321734,&quot;right&quot;:35.84590859484456},&quot;scheme&quot;:&quot;4-0&quot;,&quot;spacing&quot;:5}"/>
</p:tagLst>
</file>

<file path=ppt/tags/tag55.xml><?xml version="1.0" encoding="utf-8"?>
<p:tagLst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4.314558589321734,&quot;right&quot;:35.84590859484456},&quot;scheme&quot;:&quot;4-0&quot;,&quot;spacing&quot;:5}"/>
</p:tagLst>
</file>

<file path=ppt/tags/tag56.xml><?xml version="1.0" encoding="utf-8"?>
<p:tagLst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4.314558589321734,&quot;right&quot;:35.84590859484456},&quot;scheme&quot;:&quot;4-0&quot;,&quot;spacing&quot;:5}"/>
</p:tagLst>
</file>

<file path=ppt/tags/tag57.xml><?xml version="1.0" encoding="utf-8"?>
<p:tagLst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6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</p:tagLst>
</file>

<file path=ppt/tags/tag62.xml><?xml version="1.0" encoding="utf-8"?>
<p:tagLst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63.xml><?xml version="1.0" encoding="utf-8"?>
<p:tagLst xmlns:p="http://schemas.openxmlformats.org/presentationml/2006/main">
  <p:tag name="KSO_WM_UNIT_PLACING_PICTURE_INFO" val="{&quot;code&quot;:&quot;bAb[4]&quot;,&quot;full_picture&quot;:false,&quot;last_crop_picture&quot;:&quot;bAb[4]&quot;,&quot;scheme&quot;:&quot;4-7&quot;,&quot;spacing&quot;:5}"/>
  <p:tag name="KSO_WM_UNIT_PLACING_PICTURE" val="93139.868"/>
  <p:tag name="KSO_WM_NO_TAGS_SHAPE_FLAG" val="1"/>
</p:tagLst>
</file>

<file path=ppt/tags/tag64.xml><?xml version="1.0" encoding="utf-8"?>
<p:tagLst xmlns:p="http://schemas.openxmlformats.org/presentationml/2006/main">
  <p:tag name="KSO_WM_UNIT_PLACING_PICTURE_USER_VIEWPORT" val="{&quot;height&quot;:2593.4519685039368,&quot;width&quot;:3477.9102362204726}"/>
  <p:tag name="KSO_WM_UNIT_PLACING_PICTURE_INFO" val="{&quot;code&quot;:&quot;bAb[4]&quot;,&quot;full_picture&quot;:false,&quot;last_crop_picture&quot;:&quot;bAb[4]&quot;,&quot;scheme&quot;:&quot;4-7&quot;,&quot;spacing&quot;:5}"/>
  <p:tag name="KSO_WM_UNIT_PLACING_PICTURE" val="93139.868"/>
  <p:tag name="KSO_WM_UNIT_PLACING_PICTURE_USER_VIEWPORT_SMARTMENU" val="{&quot;height&quot;:2590.874803149605,&quot;width&quot;:2258.5553805774275}"/>
  <p:tag name="KSO_WM_UNIT_PLACING_PICTURE_USER_RELATIVERECTANGLE_SMARTMENU" val="{&quot;bottom&quot;:0.07046053214668777,&quot;left&quot;:0,&quot;right&quot;:0,&quot;top&quot;:0.07046053214668777}"/>
  <p:tag name="KSO_WM_NO_TAGS_SHAPE_FLAG" val="1"/>
  <p:tag name="KSO_WM_UNIT_PLACING_PICTURE_COLLAGE_RELATIVERECTANGLE" val="{&quot;height&quot;:2593.4523486901535,&quot;width&quot;:3477.9106820234865}"/>
</p:tagLst>
</file>

<file path=ppt/tags/tag65.xml><?xml version="1.0" encoding="utf-8"?>
<p:tagLst xmlns:p="http://schemas.openxmlformats.org/presentationml/2006/main">
  <p:tag name="KSO_WM_UNIT_PLACING_PICTURE_USER_VIEWPORT" val="{&quot;height&quot;:2593.4519685039368,&quot;width&quot;:3477.9102362204726}"/>
  <p:tag name="KSO_WM_UNIT_PLACING_PICTURE_INFO" val="{&quot;code&quot;:&quot;bAb[4]&quot;,&quot;full_picture&quot;:false,&quot;last_crop_picture&quot;:&quot;bAb[4]&quot;,&quot;scheme&quot;:&quot;4-7&quot;,&quot;spacing&quot;:5}"/>
  <p:tag name="KSO_WM_UNIT_PLACING_PICTURE" val="93139.868"/>
  <p:tag name="KSO_WM_UNIT_PLACING_PICTURE_USER_VIEWPORT_SMARTMENU" val="{&quot;height&quot;:2590.874803149605,&quot;width&quot;:2258.5553805774275}"/>
  <p:tag name="KSO_WM_UNIT_PLACING_PICTURE_USER_RELATIVERECTANGLE_SMARTMENU" val="{&quot;bottom&quot;:0.24253123885350425,&quot;left&quot;:0,&quot;right&quot;:0,&quot;top&quot;:0.24253123885350425}"/>
  <p:tag name="KSO_WM_NO_TAGS_SHAPE_FLAG" val="1"/>
  <p:tag name="KSO_WM_UNIT_PLACING_PICTURE_COLLAGE_RELATIVERECTANGLE" val="{&quot;height&quot;:2593.4523486901535,&quot;width&quot;:3477.9106820234865}"/>
</p:tagLst>
</file>

<file path=ppt/tags/tag66.xml><?xml version="1.0" encoding="utf-8"?>
<p:tagLst xmlns:p="http://schemas.openxmlformats.org/presentationml/2006/main">
  <p:tag name="KSO_WM_UNIT_PLACING_PICTURE_USER_VIEWPORT" val="{&quot;height&quot;:2593.4519685039368,&quot;width&quot;:3477.9102362204726}"/>
  <p:tag name="KSO_WM_UNIT_PLACING_PICTURE_INFO" val="{&quot;code&quot;:&quot;bAb[4]&quot;,&quot;full_picture&quot;:false,&quot;last_crop_picture&quot;:&quot;bAb[4]&quot;,&quot;scheme&quot;:&quot;4-7&quot;,&quot;spacing&quot;:5}"/>
  <p:tag name="KSO_WM_UNIT_PLACING_PICTURE" val="93139.868"/>
  <p:tag name="KSO_WM_UNIT_PLACING_PICTURE_USER_VIEWPORT_SMARTMENU" val="{&quot;height&quot;:2590.874803149605,&quot;width&quot;:4667.110761154855}"/>
  <p:tag name="KSO_WM_UNIT_PLACING_PICTURE_USER_RELATIVERECTANGLE_SMARTMENU" val="{&quot;bottom&quot;:0.29213292207138297,&quot;left&quot;:0,&quot;right&quot;:0,&quot;top&quot;:0.29213292207138297}"/>
  <p:tag name="KSO_WM_NO_TAGS_SHAPE_FLAG" val="1"/>
  <p:tag name="KSO_WM_UNIT_PLACING_PICTURE_COLLAGE_RELATIVERECTANGLE" val="{&quot;height&quot;:2593.4523486901535,&quot;width&quot;:3477.9106820234865}"/>
</p:tagLst>
</file>

<file path=ppt/tags/tag67.xml><?xml version="1.0" encoding="utf-8"?>
<p:tagLst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6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地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9702_1*f*1"/>
  <p:tag name="KSO_WM_TEMPLATE_CATEGORY" val="diagram"/>
  <p:tag name="KSO_WM_TEMPLATE_INDEX" val="202297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70"/>
  <p:tag name="KSO_WM_UNIT_SHOW_EDIT_AREA_INDICATION" val="1"/>
  <p:tag name="KSO_WM_CHIP_GROUPID" val="5e6b05596848fb12bee65ac8"/>
  <p:tag name="KSO_WM_CHIP_XID" val="5e6b05596848fb12bee65aca"/>
  <p:tag name="KSO_WM_UNIT_DEC_AREA_ID" val="5015c3265e1e47cb9f4b4f5be013feb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72cb5483b3f482c90eb30acf0e4b311"/>
  <p:tag name="KSO_WM_UNIT_TEXT_FILL_FORE_SCHEMECOLOR_INDEX_BRIGHTNESS" val="0.25"/>
  <p:tag name="KSO_WM_UNIT_TEXT_FILL_FORE_SCHEMECOLOR_INDEX" val="13"/>
  <p:tag name="KSO_WM_UNIT_TEXT_FILL_TYPE" val="1"/>
  <p:tag name="KSO_WM_TEMPLATE_ASSEMBLE_XID" val="639b08600c9383becde74165"/>
  <p:tag name="KSO_WM_TEMPLATE_ASSEMBLE_GROUPID" val="639b08600c9383becde74165"/>
</p:tagLst>
</file>

<file path=ppt/tags/tag69.xml><?xml version="1.0" encoding="utf-8"?>
<p:tagLst xmlns:p="http://schemas.openxmlformats.org/presentationml/2006/main">
  <p:tag name="KSO_WM_UNIT_VALUE" val="212*164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29702_1*d*2"/>
  <p:tag name="KSO_WM_TEMPLATE_CATEGORY" val="diagram"/>
  <p:tag name="KSO_WM_TEMPLATE_INDEX" val="202297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365a81bd22ac4f3081100da273391e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e8630236b6645a2affffa9bb453533d"/>
  <p:tag name="KSO_WM_TEMPLATE_ASSEMBLE_XID" val="639b08600c9383becde74165"/>
  <p:tag name="KSO_WM_TEMPLATE_ASSEMBLE_GROUPID" val="639b08600c9383becde74165"/>
  <p:tag name="KSO_WM_UNIT_PICTURE_CLIP_FLAG" val="0"/>
  <p:tag name="KSO_WM_UNIT_PLACING_PICTURE_USER_VIEWPORT" val="{&quot;height&quot;:3217.6346456692913,&quot;width&quot;:7379.144881889763}"/>
  <p:tag name="KSO_WM_UNIT_PLACING_PICTURE_INFO" val="{&quot;code&quot;:&quot;a[5]&quot;,&quot;full_picture&quot;:false,&quot;last_crop_picture&quot;:&quot;a[5]&quot;,&quot;scheme&quot;:&quot;2-2&quot;,&quot;spacing&quot;:5}"/>
  <p:tag name="KSO_WM_UNIT_PLACING_PICTURE" val="100902.273"/>
  <p:tag name="KSO_WM_UNIT_PLACING_PICTURE_USER_VIEWPORT_SMARTMENU" val="{&quot;height&quot;:5907.24940801656,&quot;width&quot;:3863.16627201104}"/>
  <p:tag name="KSO_WM_UNIT_PLACING_PICTURE_USER_RELATIVERECTANGLE_SMARTMENU" val="{&quot;bottom&quot;:0,&quot;left&quot;:0.25512441601727026,&quot;right&quot;:0.25512441601727026,&quot;top&quot;:0}"/>
  <p:tag name="KSO_WM_NO_TAGS_SHAPE_FLAG" val="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VALUE" val="846*1650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29702_1*d*1"/>
  <p:tag name="KSO_WM_TEMPLATE_CATEGORY" val="diagram"/>
  <p:tag name="KSO_WM_TEMPLATE_INDEX" val="202297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037c2f93e674ff2ab9abfb3e466933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849fe32e3114731b81b15a86f6e64c4"/>
  <p:tag name="KSO_WM_TEMPLATE_ASSEMBLE_XID" val="639b08600c9383becde74165"/>
  <p:tag name="KSO_WM_TEMPLATE_ASSEMBLE_GROUPID" val="639b08600c9383becde74165"/>
  <p:tag name="KSO_WM_UNIT_PICTURE_CLIP_FLAG" val="0"/>
  <p:tag name="KSO_WM_UNIT_PLACING_PICTURE_USER_VIEWPORT" val="{&quot;height&quot;:3087.6299212598424,&quot;width&quot;:7379.144881889763}"/>
  <p:tag name="KSO_WM_UNIT_PLACING_PICTURE_INFO" val="{&quot;code&quot;:&quot;a[5]&quot;,&quot;full_picture&quot;:false,&quot;last_crop_picture&quot;:&quot;a[5]&quot;,&quot;scheme&quot;:&quot;2-2&quot;,&quot;spacing&quot;:5}"/>
  <p:tag name="KSO_WM_UNIT_PLACING_PICTURE" val="100902.273"/>
  <p:tag name="KSO_WM_UNIT_PLACING_PICTURE_USER_VIEWPORT_SMARTMENU" val="{&quot;height&quot;:5907.24940801656,&quot;width&quot;:3863.16627201104}"/>
  <p:tag name="KSO_WM_UNIT_PLACING_PICTURE_USER_RELATIVERECTANGLE_SMARTMENU" val="{&quot;bottom&quot;:0,&quot;left&quot;:0.14798243893840415,&quot;right&quot;:0.14798243893840415,&quot;top&quot;:0}"/>
  <p:tag name="KSO_WM_NO_TAGS_SHAPE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72.xml><?xml version="1.0" encoding="utf-8"?>
<p:tagLst xmlns:p="http://schemas.openxmlformats.org/presentationml/2006/main">
  <p:tag name="KSO_WM_BEAUTIFY_FLAG" val="#wm#"/>
  <p:tag name="KSO_WM_TEMPLATE_CATEGORY" val="diagram"/>
  <p:tag name="KSO_WM_TEMPLATE_INDEX" val="20229702"/>
  <p:tag name="KSO_WM_SLIDE_ID" val="diagram20229702_1"/>
  <p:tag name="KSO_WM_TEMPLATE_SUBCATEGORY" val="2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888*372"/>
  <p:tag name="KSO_WM_SLIDE_POSITION" val="36*84"/>
  <p:tag name="KSO_WM_SLIDE_LAYOUT" val="d_f"/>
  <p:tag name="KSO_WM_SLIDE_LAYOUT_CNT" val="2_1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43:29&quot;,&quot;maxSize&quot;:{&quot;size1&quot;:54.98229222372174},&quot;minSize&quot;:{&quot;size1&quot;:33.78229222372174},&quot;normalSize&quot;:{&quot;size1&quot;:41.38229222372174},&quot;subLayout&quot;:[{&quot;id&quot;:&quot;2022-12-15T19:43:29&quot;,&quot;margin&quot;:{&quot;bottom&quot;:1.6929999589920044,&quot;left&quot;:1.2840001583099365,&quot;right&quot;:0.02600000612437725,&quot;top&quot;:1.6929999589920044},&quot;type&quot;:0},{&quot;id&quot;:&quot;2022-12-15T19:43:29&quot;,&quot;maxSize&quot;:{&quot;size1&quot;:59.9999627685557},&quot;minSize&quot;:{&quot;size1&quot;:22.1999627685557},&quot;normalSize&quot;:{&quot;size1&quot;:48.69996276855569},&quot;subLayout&quot;:[{&quot;id&quot;:&quot;2022-12-15T19:43:29&quot;,&quot;margin&quot;:{&quot;bottom&quot;:0.03500000014901161,&quot;left&quot;:1.2279998064041138,&quot;right&quot;:1.2720000743865967,&quot;top&quot;:1.6929999589920044},&quot;type&quot;:0},{&quot;id&quot;:&quot;2022-12-15T19:43:29&quot;,&quot;margin&quot;:{&quot;bottom&quot;:1.6929999589920044,&quot;left&quot;:1.2279998064041138,&quot;right&quot;:1.2720000743865967,&quot;top&quot;:0.8179999589920044},&quot;type&quot;:0}]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ac08a758c1ec0b7089df"/>
  <p:tag name="KSO_WM_CHIP_FILLPROP" val="[[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aa002354d82a42ada3683e379c3e2aaf&quot;,&quot;fill_align&quot;:&quot;rm&quot;,&quot;chip_types&quot;:[&quot;diagram&quot;,&quot;pictext&quot;,&quot;text&quot;,&quot;picture&quot;,&quot;chart&quot;,&quot;table&quot;,&quot;video&quot;]},{&quot;text_align&quot;:&quot;lb&quot;,&quot;text_direction&quot;:&quot;horizontal&quot;,&quot;support_big_font&quot;:false,&quot;picture_toward&quot;:0,&quot;picture_dockside&quot;:[],&quot;fill_id&quot;:&quot;3f9a9f64c04447f0a3b2a9aabf5ba267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ac71787c34b9486c80fe97510903788a&quot;,&quot;fill_align&quot;:&quot;lt&quot;,&quot;chip_types&quot;:[&quot;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aa002354d82a42ada3683e379c3e2aaf&quot;,&quot;fill_align&quot;:&quot;cm&quot;,&quot;chip_types&quot;:[&quot;text&quot;]},{&quot;text_align&quot;:&quot;lm&quot;,&quot;text_direction&quot;:&quot;horizontal&quot;,&quot;support_big_font&quot;:false,&quot;picture_toward&quot;:0,&quot;picture_dockside&quot;:[],&quot;fill_id&quot;:&quot;3f9a9f64c04447f0a3b2a9aabf5ba267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ac71787c34b9486c80fe97510903788a&quot;,&quot;fill_align&quot;:&quot;lm&quot;,&quot;chip_types&quot;:[&quot;picture&quot;]}],[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aa002354d82a42ada3683e379c3e2aaf&quot;,&quot;fill_align&quot;:&quot;rm&quot;,&quot;chip_types&quot;:[&quot;diagram&quot;,&quot;pictext&quot;,&quot;text&quot;,&quot;picture&quot;,&quot;header&quot;,&quot;chart&quot;,&quot;table&quot;,&quot;video&quot;]},{&quot;text_align&quot;:&quot;lb&quot;,&quot;text_direction&quot;:&quot;horizontal&quot;,&quot;support_big_font&quot;:false,&quot;picture_toward&quot;:0,&quot;picture_dockside&quot;:[],&quot;fill_id&quot;:&quot;3f9a9f64c04447f0a3b2a9aabf5ba267&quot;,&quot;fill_align&quot;:&quot;lb&quot;,&quot;chip_types&quot;:[&quot;text&quot;,&quot;picture&quot;]},{&quot;text_align&quot;:&quot;lt&quot;,&quot;text_direction&quot;:&quot;horizontal&quot;,&quot;support_big_font&quot;:false,&quot;picture_toward&quot;:0,&quot;picture_dockside&quot;:[],&quot;fill_id&quot;:&quot;ac71787c34b9486c80fe97510903788a&quot;,&quot;fill_align&quot;:&quot;lt&quot;,&quot;chip_types&quot;:[&quot;text&quot;]}],[{&quot;text_align&quot;:&quot;lm&quot;,&quot;text_direction&quot;:&quot;horizontal&quot;,&quot;support_big_font&quot;:false,&quot;picture_toward&quot;:0,&quot;picture_dockside&quot;:[],&quot;fill_id&quot;:&quot;aa002354d82a42ada3683e379c3e2aaf&quot;,&quot;fill_align&quot;:&quot;cm&quot;,&quot;chip_types&quot;:[&quot;text&quot;]},{&quot;text_align&quot;:&quot;lm&quot;,&quot;text_direction&quot;:&quot;horizontal&quot;,&quot;support_big_font&quot;:false,&quot;picture_toward&quot;:0,&quot;picture_dockside&quot;:[],&quot;fill_id&quot;:&quot;3f9a9f64c04447f0a3b2a9aabf5ba267&quot;,&quot;fill_align&quot;:&quot;lm&quot;,&quot;chip_types&quot;:[&quot;diagram&quot;,&quot;picture&quot;]},{&quot;text_align&quot;:&quot;lm&quot;,&quot;text_direction&quot;:&quot;horizontal&quot;,&quot;support_big_font&quot;:false,&quot;picture_toward&quot;:0,&quot;picture_dockside&quot;:[],&quot;fill_id&quot;:&quot;ac71787c34b9486c80fe97510903788a&quot;,&quot;fill_align&quot;:&quot;lm&quot;,&quot;chip_types&quot;:[&quot;text&quot;]}]]"/>
  <p:tag name="KSO_WM_CHIP_DECFILLPROP" val="[]"/>
  <p:tag name="KSO_WM_SLIDE_CAN_ADD_NAVIGATION" val="1"/>
  <p:tag name="KSO_WM_CHIP_GROUPID" val="5eecac08a758c1ec0b7089de"/>
  <p:tag name="KSO_WM_SLIDE_BK_DARK_LIGHT" val="2"/>
  <p:tag name="KSO_WM_SLIDE_BACKGROUND_TYPE" val="general"/>
  <p:tag name="KSO_WM_SLIDE_SUPPORT_FEATURE_TYPE" val="0"/>
  <p:tag name="KSO_WM_TEMPLATE_ASSEMBLE_XID" val="639b08600c9383becde74165"/>
  <p:tag name="KSO_WM_TEMPLATE_ASSEMBLE_GROUPID" val="639b08600c9383becde74165"/>
</p:tagLst>
</file>

<file path=ppt/tags/tag73.xml><?xml version="1.0" encoding="utf-8"?>
<p:tagLst xmlns:p="http://schemas.openxmlformats.org/presentationml/2006/main">
  <p:tag name="KSO_WM_UNIT_PLACING_PICTURE_USER_VIEWPORT" val="{&quot;height&quot;:4796,&quot;width&quot;:3645}"/>
</p:tagLst>
</file>

<file path=ppt/tags/tag74.xml><?xml version="1.0" encoding="utf-8"?>
<p:tagLst xmlns:p="http://schemas.openxmlformats.org/presentationml/2006/main">
  <p:tag name="KSO_WM_UNIT_PLACING_PICTURE_USER_VIEWPORT" val="{&quot;height&quot;:2668,&quot;width&quot;:2926}"/>
</p:tagLst>
</file>

<file path=ppt/tags/tag75.xml><?xml version="1.0" encoding="utf-8"?>
<p:tagLst xmlns:p="http://schemas.openxmlformats.org/presentationml/2006/main">
  <p:tag name="KSO_WM_UNIT_PLACING_PICTURE_USER_VIEWPORT" val="{&quot;height&quot;:4800,&quot;width&quot;:14400}"/>
</p:tagLst>
</file>

<file path=ppt/tags/tag76.xml><?xml version="1.0" encoding="utf-8"?>
<p:tagLst xmlns:p="http://schemas.openxmlformats.org/presentationml/2006/main">
  <p:tag name="KSO_WM_UNIT_PLACING_PICTURE_USER_VIEWPORT" val="{&quot;height&quot;:8099,&quot;width&quot;:12827}"/>
</p:tagLst>
</file>

<file path=ppt/tags/tag77.xml><?xml version="1.0" encoding="utf-8"?>
<p:tagLst xmlns:p="http://schemas.openxmlformats.org/presentationml/2006/main">
  <p:tag name="KSO_WM_UNIT_PLACING_PICTURE_USER_VIEWPORT" val="{&quot;height&quot;:4726,&quot;width&quot;:14400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79.xml><?xml version="1.0" encoding="utf-8"?>
<p:tagLst xmlns:p="http://schemas.openxmlformats.org/presentationml/2006/main">
  <p:tag name="KSO_WM_BEAUTIFY_FLAG" val="#wm#"/>
  <p:tag name="KSO_WM_TEMPLATE_CATEGORY" val="diagram"/>
  <p:tag name="KSO_WM_TEMPLATE_INDEX" val="2022970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1_1"/>
  <p:tag name="KSO_WM_UNIT_ID" val="diagram20231320_1*l_h_i*802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PLACING_PICTURE_USER_VIEWPORT" val="{&quot;height&quot;:8100,&quot;width&quot;:3825}"/>
</p:tagLst>
</file>

<file path=ppt/tags/tag84.xml><?xml version="1.0" encoding="utf-8"?>
<p:tagLst xmlns:p="http://schemas.openxmlformats.org/presentationml/2006/main">
  <p:tag name="KSO_WM_UNIT_PLACING_PICTURE_USER_VIEWPORT" val="{&quot;height&quot;:8100,&quot;width&quot;:9608}"/>
</p:tagLst>
</file>

<file path=ppt/tags/tag85.xml><?xml version="1.0" encoding="utf-8"?>
<p:tagLst xmlns:p="http://schemas.openxmlformats.org/presentationml/2006/main">
  <p:tag name="KSO_WM_UNIT_PLACING_PICTURE_USER_VIEWPORT" val="{&quot;height&quot;:8100,&quot;width&quot;:6960}"/>
</p:tagLst>
</file>

<file path=ppt/tags/tag86.xml><?xml version="1.0" encoding="utf-8"?>
<p:tagLst xmlns:p="http://schemas.openxmlformats.org/presentationml/2006/main">
  <p:tag name="KSO_WM_UNIT_PLACING_PICTURE_USER_VIEWPORT" val="{&quot;height&quot;:7930,&quot;width&quot;:3911}"/>
</p:tagLst>
</file>

<file path=ppt/tags/tag87.xml><?xml version="1.0" encoding="utf-8"?>
<p:tagLst xmlns:p="http://schemas.openxmlformats.org/presentationml/2006/main">
  <p:tag name="KSO_WM_BEAUTIFY_FLAG" val=""/>
  <p:tag name="KSO_WM_UNIT_PLACING_PICTURE_USER_VIEWPORT" val="{&quot;height&quot;:1157,&quot;width&quot;:1154}"/>
</p:tagLst>
</file>

<file path=ppt/tags/tag88.xml><?xml version="1.0" encoding="utf-8"?>
<p:tagLst xmlns:p="http://schemas.openxmlformats.org/presentationml/2006/main">
  <p:tag name="KSO_WM_BEAUTIFY_FLAG" val=""/>
  <p:tag name="KSO_WM_UNIT_PLACING_PICTURE_USER_VIEWPORT" val="{&quot;height&quot;:1157,&quot;width&quot;:1154}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1_2"/>
  <p:tag name="KSO_WM_UNIT_ID" val="diagram20231320_1*l_h_i*802_1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PP_MARK_KEY" val="48ee214b-611c-4662-8606-9cdf6213e077"/>
  <p:tag name="COMMONDATA" val="eyJoZGlkIjoiYjBmN2UwNzJlZmM4Y2Q3MzEwYjIxY2I0ZmY1NWNlYWYifQ=="/>
  <p:tag name="commondata" val="eyJoZGlkIjoiZGUzYjYwZjMxY2I3MjQ4ZGY5ZjhiOGVjYzc3Y2VmYm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EA787"/>
      </a:dk2>
      <a:lt2>
        <a:srgbClr val="F0EDDC"/>
      </a:lt2>
      <a:accent1>
        <a:srgbClr val="E4C61F"/>
      </a:accent1>
      <a:accent2>
        <a:srgbClr val="BCCC40"/>
      </a:accent2>
      <a:accent3>
        <a:srgbClr val="95D261"/>
      </a:accent3>
      <a:accent4>
        <a:srgbClr val="6ED882"/>
      </a:accent4>
      <a:accent5>
        <a:srgbClr val="47DEA3"/>
      </a:accent5>
      <a:accent6>
        <a:srgbClr val="20E4C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2285</Words>
  <Application>WPS 演示</Application>
  <PresentationFormat>On-screen Show (16:9)</PresentationFormat>
  <Paragraphs>144</Paragraphs>
  <Slides>23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Noto Sans SC</vt:lpstr>
      <vt:lpstr>Segoe Print</vt:lpstr>
      <vt:lpstr>Noto Sans SC</vt:lpstr>
      <vt:lpstr>Noto Sans SC</vt:lpstr>
      <vt:lpstr>微软雅黑</vt:lpstr>
      <vt:lpstr>Segoe UI</vt:lpstr>
      <vt:lpstr>Wingdings</vt:lpstr>
      <vt:lpstr>Calibri</vt:lpstr>
      <vt:lpstr>Arial Unicode MS</vt:lpstr>
      <vt:lpstr>等线</vt:lpstr>
      <vt:lpstr>MingLiU-ExtB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后勤维修工作汇报</dc:title>
  <dc:creator>MindShow.fun</dc:creator>
  <dc:subject>SUBTITLE HERE</dc:subject>
  <cp:lastModifiedBy>WPS_1483097209</cp:lastModifiedBy>
  <cp:revision>34</cp:revision>
  <dcterms:created xsi:type="dcterms:W3CDTF">2023-06-01T01:37:00Z</dcterms:created>
  <dcterms:modified xsi:type="dcterms:W3CDTF">2024-12-03T09:07:06Z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D514EB63D1C74BD48D8BBF4D46CE7D3F_13</vt:lpwstr>
  </property>
  <property fmtid="{D5CDD505-2E9C-101B-9397-08002B2CF9AE}" pid="3" name="KSOProductBuildVer">
    <vt:lpwstr>2052-12.1.0.16929</vt:lpwstr>
  </property>
</Properties>
</file>