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2" r:id="rId2"/>
    <p:sldId id="283" r:id="rId3"/>
    <p:sldId id="263" r:id="rId4"/>
    <p:sldId id="264" r:id="rId5"/>
    <p:sldId id="268" r:id="rId6"/>
    <p:sldId id="288" r:id="rId7"/>
    <p:sldId id="269" r:id="rId8"/>
    <p:sldId id="270" r:id="rId9"/>
    <p:sldId id="290" r:id="rId10"/>
    <p:sldId id="289" r:id="rId11"/>
    <p:sldId id="287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4BA34"/>
    <a:srgbClr val="2B3A59"/>
    <a:srgbClr val="3C413D"/>
    <a:srgbClr val="4F81BD"/>
    <a:srgbClr val="90BCC9"/>
    <a:srgbClr val="101649"/>
    <a:srgbClr val="F9F8F7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51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4" y="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B707A-26FB-4C7D-BDDA-E866CC897881}" type="datetimeFigureOut">
              <a:rPr lang="zh-CN" altLang="en-US" smtClean="0"/>
              <a:pPr/>
              <a:t>2024/12/9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85DFC-7FE9-47BD-9E44-96DD8D5C42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873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5DFC-7FE9-47BD-9E44-96DD8D5C427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132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5DFC-7FE9-47BD-9E44-96DD8D5C427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498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5DFC-7FE9-47BD-9E44-96DD8D5C427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17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5DFC-7FE9-47BD-9E44-96DD8D5C427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47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5DFC-7FE9-47BD-9E44-96DD8D5C427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943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5DFC-7FE9-47BD-9E44-96DD8D5C427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478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5DFC-7FE9-47BD-9E44-96DD8D5C427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618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5DFC-7FE9-47BD-9E44-96DD8D5C427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360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5DFC-7FE9-47BD-9E44-96DD8D5C4279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187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5DFC-7FE9-47BD-9E44-96DD8D5C427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168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85DFC-7FE9-47BD-9E44-96DD8D5C427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90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62563"/>
            <a:ext cx="10438410" cy="6935712"/>
          </a:xfrm>
          <a:custGeom>
            <a:avLst/>
            <a:gdLst>
              <a:gd name="connsiteX0" fmla="*/ 0 w 9747387"/>
              <a:gd name="connsiteY0" fmla="*/ 0 h 3732317"/>
              <a:gd name="connsiteX1" fmla="*/ 9747387 w 9747387"/>
              <a:gd name="connsiteY1" fmla="*/ 0 h 3732317"/>
              <a:gd name="connsiteX2" fmla="*/ 7592533 w 9747387"/>
              <a:gd name="connsiteY2" fmla="*/ 3732317 h 3732317"/>
              <a:gd name="connsiteX3" fmla="*/ 0 w 9747387"/>
              <a:gd name="connsiteY3" fmla="*/ 3732317 h 373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7387" h="3732317">
                <a:moveTo>
                  <a:pt x="0" y="0"/>
                </a:moveTo>
                <a:lnTo>
                  <a:pt x="9747387" y="0"/>
                </a:lnTo>
                <a:lnTo>
                  <a:pt x="7592533" y="3732317"/>
                </a:lnTo>
                <a:lnTo>
                  <a:pt x="0" y="3732317"/>
                </a:lnTo>
                <a:close/>
              </a:path>
            </a:pathLst>
          </a:custGeom>
        </p:spPr>
      </p:pic>
      <p:sp>
        <p:nvSpPr>
          <p:cNvPr id="30" name="任意多边形 29"/>
          <p:cNvSpPr/>
          <p:nvPr/>
        </p:nvSpPr>
        <p:spPr>
          <a:xfrm rot="18000000">
            <a:off x="7095016" y="414050"/>
            <a:ext cx="5922482" cy="2789662"/>
          </a:xfrm>
          <a:custGeom>
            <a:avLst/>
            <a:gdLst>
              <a:gd name="connsiteX0" fmla="*/ 4311870 w 5922482"/>
              <a:gd name="connsiteY0" fmla="*/ 0 h 2789662"/>
              <a:gd name="connsiteX1" fmla="*/ 5922482 w 5922482"/>
              <a:gd name="connsiteY1" fmla="*/ 2789662 h 2789662"/>
              <a:gd name="connsiteX2" fmla="*/ 1610612 w 5922482"/>
              <a:gd name="connsiteY2" fmla="*/ 2789662 h 2789662"/>
              <a:gd name="connsiteX3" fmla="*/ 0 w 5922482"/>
              <a:gd name="connsiteY3" fmla="*/ 0 h 278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2482" h="2789662">
                <a:moveTo>
                  <a:pt x="4311870" y="0"/>
                </a:moveTo>
                <a:lnTo>
                  <a:pt x="5922482" y="2789662"/>
                </a:lnTo>
                <a:lnTo>
                  <a:pt x="1610612" y="2789662"/>
                </a:lnTo>
                <a:lnTo>
                  <a:pt x="0" y="0"/>
                </a:lnTo>
                <a:close/>
              </a:path>
            </a:pathLst>
          </a:custGeom>
          <a:solidFill>
            <a:srgbClr val="F4B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 panose="02010600040101010101" pitchFamily="2" charset="-122"/>
              <a:ea typeface="微软雅黑" panose="020B0503020204020204" pitchFamily="34" charset="-122"/>
              <a:sym typeface="华文细黑" panose="02010600040101010101" pitchFamily="2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 rot="3600000" flipH="1">
            <a:off x="4617781" y="542708"/>
            <a:ext cx="5701578" cy="2684199"/>
          </a:xfrm>
          <a:custGeom>
            <a:avLst/>
            <a:gdLst>
              <a:gd name="connsiteX0" fmla="*/ 5925595 w 5925595"/>
              <a:gd name="connsiteY0" fmla="*/ 2789662 h 2789662"/>
              <a:gd name="connsiteX1" fmla="*/ 4314983 w 5925595"/>
              <a:gd name="connsiteY1" fmla="*/ 0 h 2789662"/>
              <a:gd name="connsiteX2" fmla="*/ 0 w 5925595"/>
              <a:gd name="connsiteY2" fmla="*/ 0 h 2789662"/>
              <a:gd name="connsiteX3" fmla="*/ 1610612 w 5925595"/>
              <a:gd name="connsiteY3" fmla="*/ 2789662 h 278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595" h="2789662">
                <a:moveTo>
                  <a:pt x="5925595" y="2789662"/>
                </a:moveTo>
                <a:lnTo>
                  <a:pt x="4314983" y="0"/>
                </a:lnTo>
                <a:lnTo>
                  <a:pt x="0" y="0"/>
                </a:lnTo>
                <a:lnTo>
                  <a:pt x="1610612" y="2789662"/>
                </a:lnTo>
                <a:close/>
              </a:path>
            </a:pathLst>
          </a:custGeom>
          <a:solidFill>
            <a:srgbClr val="2B3A5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 panose="02010600040101010101" pitchFamily="2" charset="-122"/>
              <a:ea typeface="微软雅黑" panose="020B0503020204020204" pitchFamily="34" charset="-122"/>
              <a:sym typeface="华文细黑" panose="02010600040101010101" pitchFamily="2" charset="-122"/>
            </a:endParaRPr>
          </a:p>
        </p:txBody>
      </p:sp>
      <p:sp>
        <p:nvSpPr>
          <p:cNvPr id="40" name="任意多边形 39"/>
          <p:cNvSpPr/>
          <p:nvPr/>
        </p:nvSpPr>
        <p:spPr>
          <a:xfrm>
            <a:off x="-1" y="3670304"/>
            <a:ext cx="9532888" cy="2451776"/>
          </a:xfrm>
          <a:custGeom>
            <a:avLst/>
            <a:gdLst>
              <a:gd name="connsiteX0" fmla="*/ 0 w 9532888"/>
              <a:gd name="connsiteY0" fmla="*/ 0 h 2451776"/>
              <a:gd name="connsiteX1" fmla="*/ 345719 w 9532888"/>
              <a:gd name="connsiteY1" fmla="*/ 0 h 2451776"/>
              <a:gd name="connsiteX2" fmla="*/ 9532888 w 9532888"/>
              <a:gd name="connsiteY2" fmla="*/ 0 h 2451776"/>
              <a:gd name="connsiteX3" fmla="*/ 8117354 w 9532888"/>
              <a:gd name="connsiteY3" fmla="*/ 2451776 h 2451776"/>
              <a:gd name="connsiteX4" fmla="*/ 7771634 w 9532888"/>
              <a:gd name="connsiteY4" fmla="*/ 2451776 h 2451776"/>
              <a:gd name="connsiteX5" fmla="*/ 345720 w 9532888"/>
              <a:gd name="connsiteY5" fmla="*/ 2451776 h 2451776"/>
              <a:gd name="connsiteX6" fmla="*/ 0 w 9532888"/>
              <a:gd name="connsiteY6" fmla="*/ 2451776 h 245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32888" h="2451776">
                <a:moveTo>
                  <a:pt x="0" y="0"/>
                </a:moveTo>
                <a:lnTo>
                  <a:pt x="345719" y="0"/>
                </a:lnTo>
                <a:lnTo>
                  <a:pt x="9532888" y="0"/>
                </a:lnTo>
                <a:lnTo>
                  <a:pt x="8117354" y="2451776"/>
                </a:lnTo>
                <a:lnTo>
                  <a:pt x="7771634" y="2451776"/>
                </a:lnTo>
                <a:lnTo>
                  <a:pt x="345720" y="2451776"/>
                </a:lnTo>
                <a:lnTo>
                  <a:pt x="0" y="2451776"/>
                </a:lnTo>
                <a:close/>
              </a:path>
            </a:pathLst>
          </a:custGeom>
          <a:solidFill>
            <a:srgbClr val="2B3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 panose="02010600040101010101" pitchFamily="2" charset="-122"/>
              <a:ea typeface="微软雅黑" panose="020B0503020204020204" pitchFamily="34" charset="-122"/>
              <a:sym typeface="华文细黑" panose="0201060004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71234" y="4557661"/>
            <a:ext cx="75759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40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rPr>
              <a:t>2024</a:t>
            </a:r>
            <a:r>
              <a:rPr lang="zh-CN" altLang="en-US" sz="40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rPr>
              <a:t>年水电工作总结</a:t>
            </a:r>
            <a:endParaRPr lang="zh-CN" altLang="en-US" sz="4000" b="1" dirty="0">
              <a:solidFill>
                <a:schemeClr val="bg1"/>
              </a:solidFill>
              <a:latin typeface="华文细黑" panose="02010600040101010101" pitchFamily="2" charset="-122"/>
              <a:ea typeface="微软雅黑" panose="020B0503020204020204" pitchFamily="34" charset="-122"/>
              <a:sym typeface="华文细黑" panose="020106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 rot="18000000">
            <a:off x="7967739" y="479851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2B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dirty="0" smtClean="0">
                <a:solidFill>
                  <a:srgbClr val="2B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dirty="0" smtClean="0">
                <a:solidFill>
                  <a:srgbClr val="2B3A59"/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李道真</a:t>
            </a:r>
            <a:endParaRPr lang="zh-CN" altLang="en-US" sz="2400" dirty="0">
              <a:solidFill>
                <a:srgbClr val="2B3A59"/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410" y="5215229"/>
            <a:ext cx="1533912" cy="153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6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2096321" y="417288"/>
            <a:ext cx="6677139" cy="743298"/>
            <a:chOff x="0" y="1699154"/>
            <a:chExt cx="6677139" cy="797861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0" y="2098085"/>
              <a:ext cx="4202723" cy="0"/>
            </a:xfrm>
            <a:prstGeom prst="line">
              <a:avLst/>
            </a:prstGeom>
            <a:ln w="38100">
              <a:solidFill>
                <a:srgbClr val="2B3A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/>
            <p:cNvSpPr/>
            <p:nvPr/>
          </p:nvSpPr>
          <p:spPr>
            <a:xfrm>
              <a:off x="3798277" y="1699154"/>
              <a:ext cx="2878862" cy="797861"/>
            </a:xfrm>
            <a:prstGeom prst="rect">
              <a:avLst/>
            </a:prstGeom>
            <a:solidFill>
              <a:srgbClr val="2B3A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42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sym typeface="华文细黑" panose="02010600040101010101" pitchFamily="2" charset="-122"/>
                </a:rPr>
                <a:t>能源管理</a:t>
              </a:r>
              <a:endParaRPr lang="zh-CN" altLang="en-US" sz="4200" dirty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endParaRPr>
            </a:p>
          </p:txBody>
        </p:sp>
      </p:grpSp>
      <p:pic>
        <p:nvPicPr>
          <p:cNvPr id="7" name="image175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42158" y="3128250"/>
            <a:ext cx="2973211" cy="308737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6000"/>
              </a:srgbClr>
            </a:outerShdw>
          </a:effectLst>
        </p:spPr>
      </p:pic>
      <p:pic>
        <p:nvPicPr>
          <p:cNvPr id="8" name="image174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7389" y="3128250"/>
            <a:ext cx="2820692" cy="3089641"/>
          </a:xfrm>
          <a:prstGeom prst="rect">
            <a:avLst/>
          </a:prstGeom>
          <a:effectLst>
            <a:outerShdw blurRad="50800" dist="50800" dir="5400000" sx="102000" sy="102000" algn="ctr" rotWithShape="0">
              <a:srgbClr val="000000">
                <a:alpha val="93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1547482" y="1774099"/>
            <a:ext cx="89530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800" b="1" dirty="0">
                <a:solidFill>
                  <a:srgbClr val="0070C0"/>
                </a:solidFill>
                <a:latin typeface="华文彩云" panose="02010800040101010101" pitchFamily="2" charset="-122"/>
                <a:ea typeface="华文彩云" panose="02010800040101010101" pitchFamily="2" charset="-122"/>
                <a:cs typeface="Times New Roman" panose="02020603050405020304" pitchFamily="18" charset="0"/>
              </a:rPr>
              <a:t>请节约每一度电 不浪费每一滴水</a:t>
            </a:r>
            <a:endParaRPr lang="zh-CN" altLang="en-US" sz="4800" b="1" dirty="0">
              <a:solidFill>
                <a:srgbClr val="0070C0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168" y="3128250"/>
            <a:ext cx="4281903" cy="3087370"/>
          </a:xfrm>
          <a:prstGeom prst="rect">
            <a:avLst/>
          </a:prstGeom>
          <a:effectLst>
            <a:outerShdw blurRad="50800" dist="50800" dir="5400000" sx="103000" sy="103000" algn="ctr" rotWithShape="0">
              <a:srgbClr val="000000">
                <a:alpha val="7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7719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5009"/>
            <a:ext cx="10438410" cy="6935712"/>
          </a:xfrm>
          <a:custGeom>
            <a:avLst/>
            <a:gdLst>
              <a:gd name="connsiteX0" fmla="*/ 0 w 9747387"/>
              <a:gd name="connsiteY0" fmla="*/ 0 h 3732317"/>
              <a:gd name="connsiteX1" fmla="*/ 9747387 w 9747387"/>
              <a:gd name="connsiteY1" fmla="*/ 0 h 3732317"/>
              <a:gd name="connsiteX2" fmla="*/ 7592533 w 9747387"/>
              <a:gd name="connsiteY2" fmla="*/ 3732317 h 3732317"/>
              <a:gd name="connsiteX3" fmla="*/ 0 w 9747387"/>
              <a:gd name="connsiteY3" fmla="*/ 3732317 h 373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7387" h="3732317">
                <a:moveTo>
                  <a:pt x="0" y="0"/>
                </a:moveTo>
                <a:lnTo>
                  <a:pt x="9747387" y="0"/>
                </a:lnTo>
                <a:lnTo>
                  <a:pt x="7592533" y="3732317"/>
                </a:lnTo>
                <a:lnTo>
                  <a:pt x="0" y="3732317"/>
                </a:lnTo>
                <a:close/>
              </a:path>
            </a:pathLst>
          </a:custGeom>
        </p:spPr>
      </p:pic>
      <p:sp>
        <p:nvSpPr>
          <p:cNvPr id="30" name="任意多边形 29"/>
          <p:cNvSpPr/>
          <p:nvPr/>
        </p:nvSpPr>
        <p:spPr>
          <a:xfrm rot="18000000">
            <a:off x="7095016" y="414050"/>
            <a:ext cx="5922482" cy="2789662"/>
          </a:xfrm>
          <a:custGeom>
            <a:avLst/>
            <a:gdLst>
              <a:gd name="connsiteX0" fmla="*/ 4311870 w 5922482"/>
              <a:gd name="connsiteY0" fmla="*/ 0 h 2789662"/>
              <a:gd name="connsiteX1" fmla="*/ 5922482 w 5922482"/>
              <a:gd name="connsiteY1" fmla="*/ 2789662 h 2789662"/>
              <a:gd name="connsiteX2" fmla="*/ 1610612 w 5922482"/>
              <a:gd name="connsiteY2" fmla="*/ 2789662 h 2789662"/>
              <a:gd name="connsiteX3" fmla="*/ 0 w 5922482"/>
              <a:gd name="connsiteY3" fmla="*/ 0 h 278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2482" h="2789662">
                <a:moveTo>
                  <a:pt x="4311870" y="0"/>
                </a:moveTo>
                <a:lnTo>
                  <a:pt x="5922482" y="2789662"/>
                </a:lnTo>
                <a:lnTo>
                  <a:pt x="1610612" y="2789662"/>
                </a:lnTo>
                <a:lnTo>
                  <a:pt x="0" y="0"/>
                </a:lnTo>
                <a:close/>
              </a:path>
            </a:pathLst>
          </a:custGeom>
          <a:solidFill>
            <a:srgbClr val="F4BA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 panose="02010600040101010101" pitchFamily="2" charset="-122"/>
              <a:ea typeface="微软雅黑" panose="020B0503020204020204" pitchFamily="34" charset="-122"/>
              <a:sym typeface="华文细黑" panose="02010600040101010101" pitchFamily="2" charset="-122"/>
            </a:endParaRPr>
          </a:p>
        </p:txBody>
      </p:sp>
      <p:sp>
        <p:nvSpPr>
          <p:cNvPr id="29" name="任意多边形 28"/>
          <p:cNvSpPr/>
          <p:nvPr/>
        </p:nvSpPr>
        <p:spPr>
          <a:xfrm rot="3600000" flipH="1">
            <a:off x="4617781" y="542708"/>
            <a:ext cx="5701578" cy="2684199"/>
          </a:xfrm>
          <a:custGeom>
            <a:avLst/>
            <a:gdLst>
              <a:gd name="connsiteX0" fmla="*/ 5925595 w 5925595"/>
              <a:gd name="connsiteY0" fmla="*/ 2789662 h 2789662"/>
              <a:gd name="connsiteX1" fmla="*/ 4314983 w 5925595"/>
              <a:gd name="connsiteY1" fmla="*/ 0 h 2789662"/>
              <a:gd name="connsiteX2" fmla="*/ 0 w 5925595"/>
              <a:gd name="connsiteY2" fmla="*/ 0 h 2789662"/>
              <a:gd name="connsiteX3" fmla="*/ 1610612 w 5925595"/>
              <a:gd name="connsiteY3" fmla="*/ 2789662 h 278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595" h="2789662">
                <a:moveTo>
                  <a:pt x="5925595" y="2789662"/>
                </a:moveTo>
                <a:lnTo>
                  <a:pt x="4314983" y="0"/>
                </a:lnTo>
                <a:lnTo>
                  <a:pt x="0" y="0"/>
                </a:lnTo>
                <a:lnTo>
                  <a:pt x="1610612" y="2789662"/>
                </a:lnTo>
                <a:close/>
              </a:path>
            </a:pathLst>
          </a:custGeom>
          <a:solidFill>
            <a:srgbClr val="2B3A5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 panose="02010600040101010101" pitchFamily="2" charset="-122"/>
              <a:ea typeface="微软雅黑" panose="020B0503020204020204" pitchFamily="34" charset="-122"/>
              <a:sym typeface="华文细黑" panose="02010600040101010101" pitchFamily="2" charset="-122"/>
            </a:endParaRPr>
          </a:p>
        </p:txBody>
      </p:sp>
      <p:sp>
        <p:nvSpPr>
          <p:cNvPr id="40" name="任意多边形 39"/>
          <p:cNvSpPr/>
          <p:nvPr/>
        </p:nvSpPr>
        <p:spPr>
          <a:xfrm>
            <a:off x="106532" y="4281937"/>
            <a:ext cx="9532888" cy="2451776"/>
          </a:xfrm>
          <a:custGeom>
            <a:avLst/>
            <a:gdLst>
              <a:gd name="connsiteX0" fmla="*/ 0 w 9532888"/>
              <a:gd name="connsiteY0" fmla="*/ 0 h 2451776"/>
              <a:gd name="connsiteX1" fmla="*/ 345719 w 9532888"/>
              <a:gd name="connsiteY1" fmla="*/ 0 h 2451776"/>
              <a:gd name="connsiteX2" fmla="*/ 9532888 w 9532888"/>
              <a:gd name="connsiteY2" fmla="*/ 0 h 2451776"/>
              <a:gd name="connsiteX3" fmla="*/ 8117354 w 9532888"/>
              <a:gd name="connsiteY3" fmla="*/ 2451776 h 2451776"/>
              <a:gd name="connsiteX4" fmla="*/ 7771634 w 9532888"/>
              <a:gd name="connsiteY4" fmla="*/ 2451776 h 2451776"/>
              <a:gd name="connsiteX5" fmla="*/ 345720 w 9532888"/>
              <a:gd name="connsiteY5" fmla="*/ 2451776 h 2451776"/>
              <a:gd name="connsiteX6" fmla="*/ 0 w 9532888"/>
              <a:gd name="connsiteY6" fmla="*/ 2451776 h 245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32888" h="2451776">
                <a:moveTo>
                  <a:pt x="0" y="0"/>
                </a:moveTo>
                <a:lnTo>
                  <a:pt x="345719" y="0"/>
                </a:lnTo>
                <a:lnTo>
                  <a:pt x="9532888" y="0"/>
                </a:lnTo>
                <a:lnTo>
                  <a:pt x="8117354" y="2451776"/>
                </a:lnTo>
                <a:lnTo>
                  <a:pt x="7771634" y="2451776"/>
                </a:lnTo>
                <a:lnTo>
                  <a:pt x="345720" y="2451776"/>
                </a:lnTo>
                <a:lnTo>
                  <a:pt x="0" y="2451776"/>
                </a:lnTo>
                <a:close/>
              </a:path>
            </a:pathLst>
          </a:custGeom>
          <a:solidFill>
            <a:srgbClr val="2B3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细黑" panose="02010600040101010101" pitchFamily="2" charset="-122"/>
              <a:ea typeface="微软雅黑" panose="020B0503020204020204" pitchFamily="34" charset="-122"/>
              <a:sym typeface="华文细黑" panose="02010600040101010101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32055" y="4961492"/>
            <a:ext cx="75759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 smtClean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rPr>
              <a:t>汇报完毕，水电中心有事您说话！</a:t>
            </a:r>
            <a:endParaRPr lang="zh-CN" altLang="en-US" sz="2800" b="1" dirty="0">
              <a:solidFill>
                <a:schemeClr val="bg1"/>
              </a:solidFill>
              <a:latin typeface="华文细黑" panose="02010600040101010101" pitchFamily="2" charset="-122"/>
              <a:ea typeface="微软雅黑" panose="020B0503020204020204" pitchFamily="34" charset="-122"/>
              <a:sym typeface="华文细黑" panose="02010600040101010101" pitchFamily="2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091614" y="5927460"/>
            <a:ext cx="5898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6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欢迎您致电：</a:t>
            </a:r>
            <a:r>
              <a:rPr lang="en-US" altLang="zh-CN" sz="1600" dirty="0" smtClean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83793346   83792437</a:t>
            </a:r>
            <a:endParaRPr lang="zh-CN" altLang="en-US" sz="16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 rot="18000000">
            <a:off x="8459059" y="4844685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2B3A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2024.12</a:t>
            </a:r>
            <a:endParaRPr lang="zh-CN" altLang="en-US" dirty="0">
              <a:solidFill>
                <a:srgbClr val="2B3A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68" y="4847162"/>
            <a:ext cx="1533912" cy="153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9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85602" y="682602"/>
            <a:ext cx="48207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r>
              <a:rPr lang="en-US" altLang="zh-CN" sz="4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3000" dirty="0"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rPr>
              <a:t>Contents</a:t>
            </a:r>
            <a:endParaRPr lang="zh-CN" altLang="en-US" sz="3000" dirty="0">
              <a:latin typeface="华文细黑" panose="02010600040101010101" pitchFamily="2" charset="-122"/>
              <a:ea typeface="微软雅黑" panose="020B0503020204020204" pitchFamily="34" charset="-122"/>
              <a:sym typeface="华文细黑" panose="02010600040101010101" pitchFamily="2" charset="-122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1760932" y="2685271"/>
            <a:ext cx="2649071" cy="2754635"/>
            <a:chOff x="729116" y="2683239"/>
            <a:chExt cx="2649071" cy="2754635"/>
          </a:xfrm>
        </p:grpSpPr>
        <p:sp>
          <p:nvSpPr>
            <p:cNvPr id="16" name="矩形 15"/>
            <p:cNvSpPr/>
            <p:nvPr/>
          </p:nvSpPr>
          <p:spPr>
            <a:xfrm>
              <a:off x="989351" y="2683239"/>
              <a:ext cx="2128603" cy="2754635"/>
            </a:xfrm>
            <a:prstGeom prst="rect">
              <a:avLst/>
            </a:prstGeom>
            <a:noFill/>
            <a:ln w="19050">
              <a:solidFill>
                <a:srgbClr val="2B3A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组 33"/>
            <p:cNvGrpSpPr/>
            <p:nvPr/>
          </p:nvGrpSpPr>
          <p:grpSpPr>
            <a:xfrm>
              <a:off x="1587786" y="2973133"/>
              <a:ext cx="931732" cy="931732"/>
              <a:chOff x="5229225" y="1731590"/>
              <a:chExt cx="1733550" cy="1733550"/>
            </a:xfrm>
          </p:grpSpPr>
          <p:sp>
            <p:nvSpPr>
              <p:cNvPr id="20" name="îṣļîḑé-Oval 5"/>
              <p:cNvSpPr/>
              <p:nvPr/>
            </p:nvSpPr>
            <p:spPr>
              <a:xfrm>
                <a:off x="5229225" y="1731590"/>
                <a:ext cx="1733550" cy="1733550"/>
              </a:xfrm>
              <a:prstGeom prst="ellipse">
                <a:avLst/>
              </a:prstGeom>
              <a:solidFill>
                <a:srgbClr val="2B3A5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21" name="组合 28"/>
              <p:cNvGrpSpPr/>
              <p:nvPr/>
            </p:nvGrpSpPr>
            <p:grpSpPr>
              <a:xfrm>
                <a:off x="5684838" y="2237209"/>
                <a:ext cx="822325" cy="722313"/>
                <a:chOff x="7545388" y="1652587"/>
                <a:chExt cx="822325" cy="722313"/>
              </a:xfrm>
              <a:solidFill>
                <a:schemeClr val="bg1"/>
              </a:solidFill>
            </p:grpSpPr>
            <p:sp>
              <p:nvSpPr>
                <p:cNvPr id="22" name="Freeform 58"/>
                <p:cNvSpPr/>
                <p:nvPr/>
              </p:nvSpPr>
              <p:spPr bwMode="auto">
                <a:xfrm>
                  <a:off x="7773988" y="2282825"/>
                  <a:ext cx="365125" cy="92075"/>
                </a:xfrm>
                <a:custGeom>
                  <a:avLst/>
                  <a:gdLst>
                    <a:gd name="T0" fmla="*/ 106 w 120"/>
                    <a:gd name="T1" fmla="*/ 11 h 30"/>
                    <a:gd name="T2" fmla="*/ 97 w 120"/>
                    <a:gd name="T3" fmla="*/ 11 h 30"/>
                    <a:gd name="T4" fmla="*/ 97 w 120"/>
                    <a:gd name="T5" fmla="*/ 0 h 30"/>
                    <a:gd name="T6" fmla="*/ 23 w 120"/>
                    <a:gd name="T7" fmla="*/ 0 h 30"/>
                    <a:gd name="T8" fmla="*/ 23 w 120"/>
                    <a:gd name="T9" fmla="*/ 11 h 30"/>
                    <a:gd name="T10" fmla="*/ 14 w 120"/>
                    <a:gd name="T11" fmla="*/ 11 h 30"/>
                    <a:gd name="T12" fmla="*/ 0 w 120"/>
                    <a:gd name="T13" fmla="*/ 30 h 30"/>
                    <a:gd name="T14" fmla="*/ 120 w 120"/>
                    <a:gd name="T15" fmla="*/ 30 h 30"/>
                    <a:gd name="T16" fmla="*/ 106 w 120"/>
                    <a:gd name="T17" fmla="*/ 1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0" h="30">
                      <a:moveTo>
                        <a:pt x="106" y="11"/>
                      </a:moveTo>
                      <a:cubicBezTo>
                        <a:pt x="97" y="11"/>
                        <a:pt x="97" y="11"/>
                        <a:pt x="97" y="11"/>
                      </a:cubicBezTo>
                      <a:cubicBezTo>
                        <a:pt x="97" y="0"/>
                        <a:pt x="97" y="0"/>
                        <a:pt x="97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6" y="11"/>
                        <a:pt x="0" y="20"/>
                        <a:pt x="0" y="30"/>
                      </a:cubicBezTo>
                      <a:cubicBezTo>
                        <a:pt x="120" y="30"/>
                        <a:pt x="120" y="30"/>
                        <a:pt x="120" y="30"/>
                      </a:cubicBezTo>
                      <a:cubicBezTo>
                        <a:pt x="120" y="20"/>
                        <a:pt x="114" y="11"/>
                        <a:pt x="106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3" name="Freeform 59"/>
                <p:cNvSpPr>
                  <a:spLocks noEditPoints="1"/>
                </p:cNvSpPr>
                <p:nvPr/>
              </p:nvSpPr>
              <p:spPr bwMode="auto">
                <a:xfrm>
                  <a:off x="7545388" y="1652587"/>
                  <a:ext cx="822325" cy="612775"/>
                </a:xfrm>
                <a:custGeom>
                  <a:avLst/>
                  <a:gdLst>
                    <a:gd name="T0" fmla="*/ 251 w 270"/>
                    <a:gd name="T1" fmla="*/ 0 h 201"/>
                    <a:gd name="T2" fmla="*/ 19 w 270"/>
                    <a:gd name="T3" fmla="*/ 0 h 201"/>
                    <a:gd name="T4" fmla="*/ 0 w 270"/>
                    <a:gd name="T5" fmla="*/ 19 h 201"/>
                    <a:gd name="T6" fmla="*/ 0 w 270"/>
                    <a:gd name="T7" fmla="*/ 183 h 201"/>
                    <a:gd name="T8" fmla="*/ 19 w 270"/>
                    <a:gd name="T9" fmla="*/ 201 h 201"/>
                    <a:gd name="T10" fmla="*/ 251 w 270"/>
                    <a:gd name="T11" fmla="*/ 201 h 201"/>
                    <a:gd name="T12" fmla="*/ 270 w 270"/>
                    <a:gd name="T13" fmla="*/ 183 h 201"/>
                    <a:gd name="T14" fmla="*/ 270 w 270"/>
                    <a:gd name="T15" fmla="*/ 19 h 201"/>
                    <a:gd name="T16" fmla="*/ 251 w 270"/>
                    <a:gd name="T17" fmla="*/ 0 h 201"/>
                    <a:gd name="T18" fmla="*/ 135 w 270"/>
                    <a:gd name="T19" fmla="*/ 183 h 201"/>
                    <a:gd name="T20" fmla="*/ 128 w 270"/>
                    <a:gd name="T21" fmla="*/ 176 h 201"/>
                    <a:gd name="T22" fmla="*/ 135 w 270"/>
                    <a:gd name="T23" fmla="*/ 169 h 201"/>
                    <a:gd name="T24" fmla="*/ 142 w 270"/>
                    <a:gd name="T25" fmla="*/ 176 h 201"/>
                    <a:gd name="T26" fmla="*/ 135 w 270"/>
                    <a:gd name="T27" fmla="*/ 183 h 201"/>
                    <a:gd name="T28" fmla="*/ 254 w 270"/>
                    <a:gd name="T29" fmla="*/ 146 h 201"/>
                    <a:gd name="T30" fmla="*/ 252 w 270"/>
                    <a:gd name="T31" fmla="*/ 148 h 201"/>
                    <a:gd name="T32" fmla="*/ 18 w 270"/>
                    <a:gd name="T33" fmla="*/ 148 h 201"/>
                    <a:gd name="T34" fmla="*/ 16 w 270"/>
                    <a:gd name="T35" fmla="*/ 146 h 201"/>
                    <a:gd name="T36" fmla="*/ 16 w 270"/>
                    <a:gd name="T37" fmla="*/ 20 h 201"/>
                    <a:gd name="T38" fmla="*/ 18 w 270"/>
                    <a:gd name="T39" fmla="*/ 18 h 201"/>
                    <a:gd name="T40" fmla="*/ 252 w 270"/>
                    <a:gd name="T41" fmla="*/ 18 h 201"/>
                    <a:gd name="T42" fmla="*/ 254 w 270"/>
                    <a:gd name="T43" fmla="*/ 20 h 201"/>
                    <a:gd name="T44" fmla="*/ 254 w 270"/>
                    <a:gd name="T45" fmla="*/ 146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70" h="201">
                      <a:moveTo>
                        <a:pt x="251" y="0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9" y="0"/>
                        <a:pt x="0" y="9"/>
                        <a:pt x="0" y="19"/>
                      </a:cubicBezTo>
                      <a:cubicBezTo>
                        <a:pt x="0" y="183"/>
                        <a:pt x="0" y="183"/>
                        <a:pt x="0" y="183"/>
                      </a:cubicBezTo>
                      <a:cubicBezTo>
                        <a:pt x="0" y="193"/>
                        <a:pt x="9" y="201"/>
                        <a:pt x="19" y="201"/>
                      </a:cubicBezTo>
                      <a:cubicBezTo>
                        <a:pt x="251" y="201"/>
                        <a:pt x="251" y="201"/>
                        <a:pt x="251" y="201"/>
                      </a:cubicBezTo>
                      <a:cubicBezTo>
                        <a:pt x="261" y="201"/>
                        <a:pt x="270" y="193"/>
                        <a:pt x="270" y="183"/>
                      </a:cubicBezTo>
                      <a:cubicBezTo>
                        <a:pt x="270" y="19"/>
                        <a:pt x="270" y="19"/>
                        <a:pt x="270" y="19"/>
                      </a:cubicBezTo>
                      <a:cubicBezTo>
                        <a:pt x="270" y="9"/>
                        <a:pt x="261" y="0"/>
                        <a:pt x="251" y="0"/>
                      </a:cubicBezTo>
                      <a:close/>
                      <a:moveTo>
                        <a:pt x="135" y="183"/>
                      </a:moveTo>
                      <a:cubicBezTo>
                        <a:pt x="131" y="183"/>
                        <a:pt x="128" y="180"/>
                        <a:pt x="128" y="176"/>
                      </a:cubicBezTo>
                      <a:cubicBezTo>
                        <a:pt x="128" y="172"/>
                        <a:pt x="131" y="169"/>
                        <a:pt x="135" y="169"/>
                      </a:cubicBezTo>
                      <a:cubicBezTo>
                        <a:pt x="139" y="169"/>
                        <a:pt x="142" y="172"/>
                        <a:pt x="142" y="176"/>
                      </a:cubicBezTo>
                      <a:cubicBezTo>
                        <a:pt x="142" y="180"/>
                        <a:pt x="139" y="183"/>
                        <a:pt x="135" y="183"/>
                      </a:cubicBezTo>
                      <a:close/>
                      <a:moveTo>
                        <a:pt x="254" y="146"/>
                      </a:moveTo>
                      <a:cubicBezTo>
                        <a:pt x="254" y="147"/>
                        <a:pt x="253" y="148"/>
                        <a:pt x="252" y="148"/>
                      </a:cubicBezTo>
                      <a:cubicBezTo>
                        <a:pt x="18" y="148"/>
                        <a:pt x="18" y="148"/>
                        <a:pt x="18" y="148"/>
                      </a:cubicBezTo>
                      <a:cubicBezTo>
                        <a:pt x="17" y="148"/>
                        <a:pt x="16" y="147"/>
                        <a:pt x="16" y="146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19"/>
                        <a:pt x="17" y="18"/>
                        <a:pt x="18" y="18"/>
                      </a:cubicBezTo>
                      <a:cubicBezTo>
                        <a:pt x="252" y="18"/>
                        <a:pt x="252" y="18"/>
                        <a:pt x="252" y="18"/>
                      </a:cubicBezTo>
                      <a:cubicBezTo>
                        <a:pt x="253" y="18"/>
                        <a:pt x="254" y="19"/>
                        <a:pt x="254" y="20"/>
                      </a:cubicBezTo>
                      <a:lnTo>
                        <a:pt x="25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4" name="Freeform 60"/>
                <p:cNvSpPr/>
                <p:nvPr/>
              </p:nvSpPr>
              <p:spPr bwMode="auto">
                <a:xfrm>
                  <a:off x="7834313" y="1828800"/>
                  <a:ext cx="244475" cy="115888"/>
                </a:xfrm>
                <a:custGeom>
                  <a:avLst/>
                  <a:gdLst>
                    <a:gd name="T0" fmla="*/ 4 w 80"/>
                    <a:gd name="T1" fmla="*/ 20 h 38"/>
                    <a:gd name="T2" fmla="*/ 4 w 80"/>
                    <a:gd name="T3" fmla="*/ 34 h 38"/>
                    <a:gd name="T4" fmla="*/ 11 w 80"/>
                    <a:gd name="T5" fmla="*/ 37 h 38"/>
                    <a:gd name="T6" fmla="*/ 18 w 80"/>
                    <a:gd name="T7" fmla="*/ 34 h 38"/>
                    <a:gd name="T8" fmla="*/ 62 w 80"/>
                    <a:gd name="T9" fmla="*/ 34 h 38"/>
                    <a:gd name="T10" fmla="*/ 76 w 80"/>
                    <a:gd name="T11" fmla="*/ 34 h 38"/>
                    <a:gd name="T12" fmla="*/ 76 w 80"/>
                    <a:gd name="T13" fmla="*/ 20 h 38"/>
                    <a:gd name="T14" fmla="*/ 4 w 80"/>
                    <a:gd name="T15" fmla="*/ 2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0" h="38">
                      <a:moveTo>
                        <a:pt x="4" y="20"/>
                      </a:moveTo>
                      <a:cubicBezTo>
                        <a:pt x="0" y="24"/>
                        <a:pt x="0" y="30"/>
                        <a:pt x="4" y="34"/>
                      </a:cubicBezTo>
                      <a:cubicBezTo>
                        <a:pt x="6" y="36"/>
                        <a:pt x="8" y="37"/>
                        <a:pt x="11" y="37"/>
                      </a:cubicBezTo>
                      <a:cubicBezTo>
                        <a:pt x="13" y="37"/>
                        <a:pt x="16" y="36"/>
                        <a:pt x="18" y="34"/>
                      </a:cubicBezTo>
                      <a:cubicBezTo>
                        <a:pt x="30" y="22"/>
                        <a:pt x="50" y="22"/>
                        <a:pt x="62" y="34"/>
                      </a:cubicBezTo>
                      <a:cubicBezTo>
                        <a:pt x="66" y="38"/>
                        <a:pt x="72" y="38"/>
                        <a:pt x="76" y="34"/>
                      </a:cubicBezTo>
                      <a:cubicBezTo>
                        <a:pt x="80" y="30"/>
                        <a:pt x="80" y="24"/>
                        <a:pt x="76" y="20"/>
                      </a:cubicBezTo>
                      <a:cubicBezTo>
                        <a:pt x="56" y="0"/>
                        <a:pt x="24" y="0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5" name="Freeform 61"/>
                <p:cNvSpPr/>
                <p:nvPr/>
              </p:nvSpPr>
              <p:spPr bwMode="auto">
                <a:xfrm>
                  <a:off x="7761288" y="1744662"/>
                  <a:ext cx="390525" cy="127000"/>
                </a:xfrm>
                <a:custGeom>
                  <a:avLst/>
                  <a:gdLst>
                    <a:gd name="T0" fmla="*/ 64 w 128"/>
                    <a:gd name="T1" fmla="*/ 0 h 42"/>
                    <a:gd name="T2" fmla="*/ 4 w 128"/>
                    <a:gd name="T3" fmla="*/ 24 h 42"/>
                    <a:gd name="T4" fmla="*/ 4 w 128"/>
                    <a:gd name="T5" fmla="*/ 39 h 42"/>
                    <a:gd name="T6" fmla="*/ 18 w 128"/>
                    <a:gd name="T7" fmla="*/ 39 h 42"/>
                    <a:gd name="T8" fmla="*/ 64 w 128"/>
                    <a:gd name="T9" fmla="*/ 20 h 42"/>
                    <a:gd name="T10" fmla="*/ 110 w 128"/>
                    <a:gd name="T11" fmla="*/ 39 h 42"/>
                    <a:gd name="T12" fmla="*/ 117 w 128"/>
                    <a:gd name="T13" fmla="*/ 41 h 42"/>
                    <a:gd name="T14" fmla="*/ 124 w 128"/>
                    <a:gd name="T15" fmla="*/ 39 h 42"/>
                    <a:gd name="T16" fmla="*/ 124 w 128"/>
                    <a:gd name="T17" fmla="*/ 24 h 42"/>
                    <a:gd name="T18" fmla="*/ 64 w 128"/>
                    <a:gd name="T19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8" h="42">
                      <a:moveTo>
                        <a:pt x="64" y="0"/>
                      </a:moveTo>
                      <a:cubicBezTo>
                        <a:pt x="41" y="0"/>
                        <a:pt x="20" y="8"/>
                        <a:pt x="4" y="24"/>
                      </a:cubicBezTo>
                      <a:cubicBezTo>
                        <a:pt x="0" y="28"/>
                        <a:pt x="0" y="35"/>
                        <a:pt x="4" y="39"/>
                      </a:cubicBezTo>
                      <a:cubicBezTo>
                        <a:pt x="8" y="42"/>
                        <a:pt x="14" y="42"/>
                        <a:pt x="18" y="39"/>
                      </a:cubicBezTo>
                      <a:cubicBezTo>
                        <a:pt x="30" y="26"/>
                        <a:pt x="47" y="20"/>
                        <a:pt x="64" y="20"/>
                      </a:cubicBezTo>
                      <a:cubicBezTo>
                        <a:pt x="81" y="20"/>
                        <a:pt x="97" y="26"/>
                        <a:pt x="110" y="39"/>
                      </a:cubicBezTo>
                      <a:cubicBezTo>
                        <a:pt x="112" y="41"/>
                        <a:pt x="114" y="41"/>
                        <a:pt x="117" y="41"/>
                      </a:cubicBezTo>
                      <a:cubicBezTo>
                        <a:pt x="119" y="41"/>
                        <a:pt x="122" y="41"/>
                        <a:pt x="124" y="39"/>
                      </a:cubicBezTo>
                      <a:cubicBezTo>
                        <a:pt x="128" y="35"/>
                        <a:pt x="128" y="28"/>
                        <a:pt x="124" y="24"/>
                      </a:cubicBezTo>
                      <a:cubicBezTo>
                        <a:pt x="108" y="8"/>
                        <a:pt x="87" y="0"/>
                        <a:pt x="6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6" name="Freeform 62"/>
                <p:cNvSpPr/>
                <p:nvPr/>
              </p:nvSpPr>
              <p:spPr bwMode="auto">
                <a:xfrm>
                  <a:off x="7907338" y="1954212"/>
                  <a:ext cx="104775" cy="100013"/>
                </a:xfrm>
                <a:custGeom>
                  <a:avLst/>
                  <a:gdLst>
                    <a:gd name="T0" fmla="*/ 6 w 34"/>
                    <a:gd name="T1" fmla="*/ 6 h 33"/>
                    <a:gd name="T2" fmla="*/ 6 w 34"/>
                    <a:gd name="T3" fmla="*/ 27 h 33"/>
                    <a:gd name="T4" fmla="*/ 28 w 34"/>
                    <a:gd name="T5" fmla="*/ 27 h 33"/>
                    <a:gd name="T6" fmla="*/ 28 w 34"/>
                    <a:gd name="T7" fmla="*/ 6 h 33"/>
                    <a:gd name="T8" fmla="*/ 6 w 34"/>
                    <a:gd name="T9" fmla="*/ 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33">
                      <a:moveTo>
                        <a:pt x="6" y="6"/>
                      </a:moveTo>
                      <a:cubicBezTo>
                        <a:pt x="0" y="12"/>
                        <a:pt x="0" y="21"/>
                        <a:pt x="6" y="27"/>
                      </a:cubicBezTo>
                      <a:cubicBezTo>
                        <a:pt x="12" y="33"/>
                        <a:pt x="22" y="33"/>
                        <a:pt x="28" y="27"/>
                      </a:cubicBezTo>
                      <a:cubicBezTo>
                        <a:pt x="34" y="21"/>
                        <a:pt x="34" y="12"/>
                        <a:pt x="28" y="6"/>
                      </a:cubicBezTo>
                      <a:cubicBezTo>
                        <a:pt x="22" y="0"/>
                        <a:pt x="12" y="0"/>
                        <a:pt x="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46E1C25F-632F-4736-A0E4-448FAEFFBC8D}"/>
                </a:ext>
              </a:extLst>
            </p:cNvPr>
            <p:cNvSpPr txBox="1"/>
            <p:nvPr/>
          </p:nvSpPr>
          <p:spPr>
            <a:xfrm>
              <a:off x="729116" y="4491513"/>
              <a:ext cx="2649071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000" b="1" dirty="0" smtClean="0">
                  <a:solidFill>
                    <a:srgbClr val="0070C0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sym typeface="华文细黑" panose="02010600040101010101" pitchFamily="2" charset="-122"/>
                </a:rPr>
                <a:t>工作职能</a:t>
              </a:r>
              <a:endParaRPr lang="zh-CN" altLang="en-US" sz="3000" b="1" dirty="0">
                <a:solidFill>
                  <a:srgbClr val="0070C0"/>
                </a:solidFill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771464" y="2683239"/>
            <a:ext cx="2649071" cy="2754635"/>
            <a:chOff x="3465472" y="2683239"/>
            <a:chExt cx="2649071" cy="2754635"/>
          </a:xfrm>
        </p:grpSpPr>
        <p:grpSp>
          <p:nvGrpSpPr>
            <p:cNvPr id="63" name="组合 62"/>
            <p:cNvGrpSpPr/>
            <p:nvPr/>
          </p:nvGrpSpPr>
          <p:grpSpPr>
            <a:xfrm>
              <a:off x="3725706" y="2683239"/>
              <a:ext cx="2128603" cy="2754635"/>
              <a:chOff x="3725706" y="2683239"/>
              <a:chExt cx="2128603" cy="2754635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3725706" y="2683239"/>
                <a:ext cx="2128603" cy="2754635"/>
              </a:xfrm>
              <a:prstGeom prst="rect">
                <a:avLst/>
              </a:prstGeom>
              <a:noFill/>
              <a:ln w="19050">
                <a:solidFill>
                  <a:srgbClr val="2B3A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" name="组合 1"/>
              <p:cNvGrpSpPr/>
              <p:nvPr/>
            </p:nvGrpSpPr>
            <p:grpSpPr>
              <a:xfrm>
                <a:off x="4318491" y="2973131"/>
                <a:ext cx="931731" cy="931730"/>
                <a:chOff x="4318491" y="2973131"/>
                <a:chExt cx="931731" cy="931730"/>
              </a:xfrm>
            </p:grpSpPr>
            <p:sp>
              <p:nvSpPr>
                <p:cNvPr id="28" name="îṣļîḑé-Oval 5"/>
                <p:cNvSpPr/>
                <p:nvPr/>
              </p:nvSpPr>
              <p:spPr>
                <a:xfrm>
                  <a:off x="4318491" y="2973131"/>
                  <a:ext cx="931731" cy="931730"/>
                </a:xfrm>
                <a:prstGeom prst="ellipse">
                  <a:avLst/>
                </a:prstGeom>
                <a:solidFill>
                  <a:srgbClr val="F4BA34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îŝḷîḓé-Freeform: Shape 42"/>
                <p:cNvSpPr/>
                <p:nvPr/>
              </p:nvSpPr>
              <p:spPr bwMode="auto">
                <a:xfrm>
                  <a:off x="4558664" y="3213304"/>
                  <a:ext cx="451385" cy="451385"/>
                </a:xfrm>
                <a:custGeom>
                  <a:avLst/>
                  <a:gdLst>
                    <a:gd name="T0" fmla="*/ 184 w 260"/>
                    <a:gd name="T1" fmla="*/ 106 h 260"/>
                    <a:gd name="T2" fmla="*/ 193 w 260"/>
                    <a:gd name="T3" fmla="*/ 143 h 260"/>
                    <a:gd name="T4" fmla="*/ 117 w 260"/>
                    <a:gd name="T5" fmla="*/ 219 h 260"/>
                    <a:gd name="T6" fmla="*/ 42 w 260"/>
                    <a:gd name="T7" fmla="*/ 143 h 260"/>
                    <a:gd name="T8" fmla="*/ 117 w 260"/>
                    <a:gd name="T9" fmla="*/ 66 h 260"/>
                    <a:gd name="T10" fmla="*/ 154 w 260"/>
                    <a:gd name="T11" fmla="*/ 76 h 260"/>
                    <a:gd name="T12" fmla="*/ 183 w 260"/>
                    <a:gd name="T13" fmla="*/ 46 h 260"/>
                    <a:gd name="T14" fmla="*/ 117 w 260"/>
                    <a:gd name="T15" fmla="*/ 25 h 260"/>
                    <a:gd name="T16" fmla="*/ 0 w 260"/>
                    <a:gd name="T17" fmla="*/ 143 h 260"/>
                    <a:gd name="T18" fmla="*/ 117 w 260"/>
                    <a:gd name="T19" fmla="*/ 260 h 260"/>
                    <a:gd name="T20" fmla="*/ 233 w 260"/>
                    <a:gd name="T21" fmla="*/ 143 h 260"/>
                    <a:gd name="T22" fmla="*/ 213 w 260"/>
                    <a:gd name="T23" fmla="*/ 77 h 260"/>
                    <a:gd name="T24" fmla="*/ 184 w 260"/>
                    <a:gd name="T25" fmla="*/ 106 h 260"/>
                    <a:gd name="T26" fmla="*/ 225 w 260"/>
                    <a:gd name="T27" fmla="*/ 35 h 260"/>
                    <a:gd name="T28" fmla="*/ 225 w 260"/>
                    <a:gd name="T29" fmla="*/ 35 h 260"/>
                    <a:gd name="T30" fmla="*/ 225 w 260"/>
                    <a:gd name="T31" fmla="*/ 0 h 260"/>
                    <a:gd name="T32" fmla="*/ 203 w 260"/>
                    <a:gd name="T33" fmla="*/ 23 h 260"/>
                    <a:gd name="T34" fmla="*/ 203 w 260"/>
                    <a:gd name="T35" fmla="*/ 46 h 260"/>
                    <a:gd name="T36" fmla="*/ 139 w 260"/>
                    <a:gd name="T37" fmla="*/ 111 h 260"/>
                    <a:gd name="T38" fmla="*/ 117 w 260"/>
                    <a:gd name="T39" fmla="*/ 104 h 260"/>
                    <a:gd name="T40" fmla="*/ 79 w 260"/>
                    <a:gd name="T41" fmla="*/ 143 h 260"/>
                    <a:gd name="T42" fmla="*/ 117 w 260"/>
                    <a:gd name="T43" fmla="*/ 181 h 260"/>
                    <a:gd name="T44" fmla="*/ 155 w 260"/>
                    <a:gd name="T45" fmla="*/ 143 h 260"/>
                    <a:gd name="T46" fmla="*/ 150 w 260"/>
                    <a:gd name="T47" fmla="*/ 123 h 260"/>
                    <a:gd name="T48" fmla="*/ 215 w 260"/>
                    <a:gd name="T49" fmla="*/ 58 h 260"/>
                    <a:gd name="T50" fmla="*/ 237 w 260"/>
                    <a:gd name="T51" fmla="*/ 58 h 260"/>
                    <a:gd name="T52" fmla="*/ 260 w 260"/>
                    <a:gd name="T53" fmla="*/ 35 h 260"/>
                    <a:gd name="T54" fmla="*/ 225 w 260"/>
                    <a:gd name="T55" fmla="*/ 35 h 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60" h="260">
                      <a:moveTo>
                        <a:pt x="184" y="106"/>
                      </a:moveTo>
                      <a:cubicBezTo>
                        <a:pt x="190" y="117"/>
                        <a:pt x="193" y="129"/>
                        <a:pt x="193" y="143"/>
                      </a:cubicBezTo>
                      <a:cubicBezTo>
                        <a:pt x="193" y="185"/>
                        <a:pt x="159" y="219"/>
                        <a:pt x="117" y="219"/>
                      </a:cubicBezTo>
                      <a:cubicBezTo>
                        <a:pt x="76" y="219"/>
                        <a:pt x="42" y="185"/>
                        <a:pt x="42" y="143"/>
                      </a:cubicBezTo>
                      <a:cubicBezTo>
                        <a:pt x="42" y="100"/>
                        <a:pt x="76" y="66"/>
                        <a:pt x="117" y="66"/>
                      </a:cubicBezTo>
                      <a:cubicBezTo>
                        <a:pt x="131" y="66"/>
                        <a:pt x="143" y="70"/>
                        <a:pt x="154" y="76"/>
                      </a:cubicBezTo>
                      <a:cubicBezTo>
                        <a:pt x="183" y="46"/>
                        <a:pt x="183" y="46"/>
                        <a:pt x="183" y="46"/>
                      </a:cubicBezTo>
                      <a:cubicBezTo>
                        <a:pt x="165" y="33"/>
                        <a:pt x="141" y="25"/>
                        <a:pt x="117" y="25"/>
                      </a:cubicBezTo>
                      <a:cubicBezTo>
                        <a:pt x="52" y="25"/>
                        <a:pt x="0" y="78"/>
                        <a:pt x="0" y="143"/>
                      </a:cubicBezTo>
                      <a:cubicBezTo>
                        <a:pt x="0" y="207"/>
                        <a:pt x="52" y="260"/>
                        <a:pt x="117" y="260"/>
                      </a:cubicBezTo>
                      <a:cubicBezTo>
                        <a:pt x="181" y="260"/>
                        <a:pt x="233" y="207"/>
                        <a:pt x="233" y="143"/>
                      </a:cubicBezTo>
                      <a:cubicBezTo>
                        <a:pt x="233" y="118"/>
                        <a:pt x="226" y="96"/>
                        <a:pt x="213" y="77"/>
                      </a:cubicBezTo>
                      <a:cubicBezTo>
                        <a:pt x="184" y="106"/>
                        <a:pt x="184" y="106"/>
                        <a:pt x="184" y="106"/>
                      </a:cubicBezTo>
                      <a:close/>
                      <a:moveTo>
                        <a:pt x="225" y="35"/>
                      </a:moveTo>
                      <a:cubicBezTo>
                        <a:pt x="225" y="35"/>
                        <a:pt x="225" y="35"/>
                        <a:pt x="225" y="35"/>
                      </a:cubicBezTo>
                      <a:cubicBezTo>
                        <a:pt x="225" y="0"/>
                        <a:pt x="225" y="0"/>
                        <a:pt x="225" y="0"/>
                      </a:cubicBezTo>
                      <a:cubicBezTo>
                        <a:pt x="203" y="23"/>
                        <a:pt x="203" y="23"/>
                        <a:pt x="203" y="23"/>
                      </a:cubicBezTo>
                      <a:cubicBezTo>
                        <a:pt x="203" y="46"/>
                        <a:pt x="203" y="46"/>
                        <a:pt x="203" y="46"/>
                      </a:cubicBezTo>
                      <a:cubicBezTo>
                        <a:pt x="139" y="111"/>
                        <a:pt x="139" y="111"/>
                        <a:pt x="139" y="111"/>
                      </a:cubicBezTo>
                      <a:cubicBezTo>
                        <a:pt x="133" y="106"/>
                        <a:pt x="125" y="104"/>
                        <a:pt x="117" y="104"/>
                      </a:cubicBezTo>
                      <a:cubicBezTo>
                        <a:pt x="96" y="104"/>
                        <a:pt x="79" y="121"/>
                        <a:pt x="79" y="143"/>
                      </a:cubicBezTo>
                      <a:cubicBezTo>
                        <a:pt x="79" y="164"/>
                        <a:pt x="96" y="181"/>
                        <a:pt x="117" y="181"/>
                      </a:cubicBezTo>
                      <a:cubicBezTo>
                        <a:pt x="138" y="181"/>
                        <a:pt x="155" y="164"/>
                        <a:pt x="155" y="143"/>
                      </a:cubicBezTo>
                      <a:cubicBezTo>
                        <a:pt x="155" y="136"/>
                        <a:pt x="154" y="129"/>
                        <a:pt x="150" y="123"/>
                      </a:cubicBezTo>
                      <a:cubicBezTo>
                        <a:pt x="215" y="58"/>
                        <a:pt x="215" y="58"/>
                        <a:pt x="215" y="58"/>
                      </a:cubicBezTo>
                      <a:cubicBezTo>
                        <a:pt x="237" y="58"/>
                        <a:pt x="237" y="58"/>
                        <a:pt x="237" y="58"/>
                      </a:cubicBezTo>
                      <a:cubicBezTo>
                        <a:pt x="260" y="35"/>
                        <a:pt x="260" y="35"/>
                        <a:pt x="260" y="35"/>
                      </a:cubicBezTo>
                      <a:cubicBezTo>
                        <a:pt x="225" y="35"/>
                        <a:pt x="225" y="35"/>
                        <a:pt x="225" y="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28A4CC8C-0292-423B-B876-7EEE423D9E47}"/>
                </a:ext>
              </a:extLst>
            </p:cNvPr>
            <p:cNvSpPr txBox="1"/>
            <p:nvPr/>
          </p:nvSpPr>
          <p:spPr>
            <a:xfrm>
              <a:off x="3465472" y="4496194"/>
              <a:ext cx="2649071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000" b="1" dirty="0" smtClean="0">
                  <a:solidFill>
                    <a:srgbClr val="0070C0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sym typeface="华文细黑" panose="02010600040101010101" pitchFamily="2" charset="-122"/>
                </a:rPr>
                <a:t>安全保障</a:t>
              </a:r>
              <a:endParaRPr lang="zh-CN" altLang="en-US" sz="3000" b="1" dirty="0">
                <a:solidFill>
                  <a:srgbClr val="0070C0"/>
                </a:solidFill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753086" y="2700770"/>
            <a:ext cx="2649071" cy="2754635"/>
            <a:chOff x="8921240" y="2683239"/>
            <a:chExt cx="2649071" cy="2754635"/>
          </a:xfrm>
        </p:grpSpPr>
        <p:sp>
          <p:nvSpPr>
            <p:cNvPr id="18" name="矩形 17"/>
            <p:cNvSpPr/>
            <p:nvPr/>
          </p:nvSpPr>
          <p:spPr>
            <a:xfrm>
              <a:off x="9181475" y="2683239"/>
              <a:ext cx="2128603" cy="2754635"/>
            </a:xfrm>
            <a:prstGeom prst="rect">
              <a:avLst/>
            </a:prstGeom>
            <a:noFill/>
            <a:ln w="19050">
              <a:solidFill>
                <a:srgbClr val="2B3A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9779910" y="2973133"/>
              <a:ext cx="931732" cy="931732"/>
              <a:chOff x="9779910" y="2973133"/>
              <a:chExt cx="931732" cy="931732"/>
            </a:xfrm>
          </p:grpSpPr>
          <p:sp>
            <p:nvSpPr>
              <p:cNvPr id="44" name="îṣļîḑé-Oval 5"/>
              <p:cNvSpPr/>
              <p:nvPr/>
            </p:nvSpPr>
            <p:spPr>
              <a:xfrm>
                <a:off x="9779910" y="2973133"/>
                <a:ext cx="931732" cy="931732"/>
              </a:xfrm>
              <a:prstGeom prst="ellipse">
                <a:avLst/>
              </a:prstGeom>
              <a:solidFill>
                <a:srgbClr val="F4BA3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57"/>
              <p:cNvSpPr>
                <a:spLocks noChangeArrowheads="1"/>
              </p:cNvSpPr>
              <p:nvPr/>
            </p:nvSpPr>
            <p:spPr bwMode="auto">
              <a:xfrm>
                <a:off x="10029876" y="3249840"/>
                <a:ext cx="431800" cy="378319"/>
              </a:xfrm>
              <a:custGeom>
                <a:avLst/>
                <a:gdLst>
                  <a:gd name="T0" fmla="*/ 587 w 602"/>
                  <a:gd name="T1" fmla="*/ 289 h 531"/>
                  <a:gd name="T2" fmla="*/ 311 w 602"/>
                  <a:gd name="T3" fmla="*/ 403 h 531"/>
                  <a:gd name="T4" fmla="*/ 311 w 602"/>
                  <a:gd name="T5" fmla="*/ 403 h 531"/>
                  <a:gd name="T6" fmla="*/ 304 w 602"/>
                  <a:gd name="T7" fmla="*/ 410 h 531"/>
                  <a:gd name="T8" fmla="*/ 290 w 602"/>
                  <a:gd name="T9" fmla="*/ 403 h 531"/>
                  <a:gd name="T10" fmla="*/ 290 w 602"/>
                  <a:gd name="T11" fmla="*/ 403 h 531"/>
                  <a:gd name="T12" fmla="*/ 15 w 602"/>
                  <a:gd name="T13" fmla="*/ 289 h 531"/>
                  <a:gd name="T14" fmla="*/ 29 w 602"/>
                  <a:gd name="T15" fmla="*/ 240 h 531"/>
                  <a:gd name="T16" fmla="*/ 43 w 602"/>
                  <a:gd name="T17" fmla="*/ 240 h 531"/>
                  <a:gd name="T18" fmla="*/ 43 w 602"/>
                  <a:gd name="T19" fmla="*/ 240 h 531"/>
                  <a:gd name="T20" fmla="*/ 566 w 602"/>
                  <a:gd name="T21" fmla="*/ 240 h 531"/>
                  <a:gd name="T22" fmla="*/ 566 w 602"/>
                  <a:gd name="T23" fmla="*/ 240 h 531"/>
                  <a:gd name="T24" fmla="*/ 573 w 602"/>
                  <a:gd name="T25" fmla="*/ 240 h 531"/>
                  <a:gd name="T26" fmla="*/ 587 w 602"/>
                  <a:gd name="T27" fmla="*/ 289 h 531"/>
                  <a:gd name="T28" fmla="*/ 587 w 602"/>
                  <a:gd name="T29" fmla="*/ 169 h 531"/>
                  <a:gd name="T30" fmla="*/ 311 w 602"/>
                  <a:gd name="T31" fmla="*/ 282 h 531"/>
                  <a:gd name="T32" fmla="*/ 311 w 602"/>
                  <a:gd name="T33" fmla="*/ 282 h 531"/>
                  <a:gd name="T34" fmla="*/ 304 w 602"/>
                  <a:gd name="T35" fmla="*/ 282 h 531"/>
                  <a:gd name="T36" fmla="*/ 290 w 602"/>
                  <a:gd name="T37" fmla="*/ 282 h 531"/>
                  <a:gd name="T38" fmla="*/ 290 w 602"/>
                  <a:gd name="T39" fmla="*/ 282 h 531"/>
                  <a:gd name="T40" fmla="*/ 15 w 602"/>
                  <a:gd name="T41" fmla="*/ 169 h 531"/>
                  <a:gd name="T42" fmla="*/ 15 w 602"/>
                  <a:gd name="T43" fmla="*/ 120 h 531"/>
                  <a:gd name="T44" fmla="*/ 290 w 602"/>
                  <a:gd name="T45" fmla="*/ 7 h 531"/>
                  <a:gd name="T46" fmla="*/ 290 w 602"/>
                  <a:gd name="T47" fmla="*/ 7 h 531"/>
                  <a:gd name="T48" fmla="*/ 304 w 602"/>
                  <a:gd name="T49" fmla="*/ 0 h 531"/>
                  <a:gd name="T50" fmla="*/ 311 w 602"/>
                  <a:gd name="T51" fmla="*/ 7 h 531"/>
                  <a:gd name="T52" fmla="*/ 311 w 602"/>
                  <a:gd name="T53" fmla="*/ 7 h 531"/>
                  <a:gd name="T54" fmla="*/ 587 w 602"/>
                  <a:gd name="T55" fmla="*/ 120 h 531"/>
                  <a:gd name="T56" fmla="*/ 587 w 602"/>
                  <a:gd name="T57" fmla="*/ 169 h 531"/>
                  <a:gd name="T58" fmla="*/ 29 w 602"/>
                  <a:gd name="T59" fmla="*/ 360 h 531"/>
                  <a:gd name="T60" fmla="*/ 43 w 602"/>
                  <a:gd name="T61" fmla="*/ 360 h 531"/>
                  <a:gd name="T62" fmla="*/ 43 w 602"/>
                  <a:gd name="T63" fmla="*/ 360 h 531"/>
                  <a:gd name="T64" fmla="*/ 566 w 602"/>
                  <a:gd name="T65" fmla="*/ 360 h 531"/>
                  <a:gd name="T66" fmla="*/ 566 w 602"/>
                  <a:gd name="T67" fmla="*/ 360 h 531"/>
                  <a:gd name="T68" fmla="*/ 573 w 602"/>
                  <a:gd name="T69" fmla="*/ 360 h 531"/>
                  <a:gd name="T70" fmla="*/ 587 w 602"/>
                  <a:gd name="T71" fmla="*/ 417 h 531"/>
                  <a:gd name="T72" fmla="*/ 311 w 602"/>
                  <a:gd name="T73" fmla="*/ 530 h 531"/>
                  <a:gd name="T74" fmla="*/ 311 w 602"/>
                  <a:gd name="T75" fmla="*/ 530 h 531"/>
                  <a:gd name="T76" fmla="*/ 304 w 602"/>
                  <a:gd name="T77" fmla="*/ 530 h 531"/>
                  <a:gd name="T78" fmla="*/ 290 w 602"/>
                  <a:gd name="T79" fmla="*/ 530 h 531"/>
                  <a:gd name="T80" fmla="*/ 290 w 602"/>
                  <a:gd name="T81" fmla="*/ 530 h 531"/>
                  <a:gd name="T82" fmla="*/ 15 w 602"/>
                  <a:gd name="T83" fmla="*/ 417 h 531"/>
                  <a:gd name="T84" fmla="*/ 29 w 602"/>
                  <a:gd name="T85" fmla="*/ 36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02" h="531">
                    <a:moveTo>
                      <a:pt x="587" y="289"/>
                    </a:moveTo>
                    <a:lnTo>
                      <a:pt x="587" y="289"/>
                    </a:lnTo>
                    <a:lnTo>
                      <a:pt x="587" y="289"/>
                    </a:lnTo>
                    <a:cubicBezTo>
                      <a:pt x="311" y="403"/>
                      <a:pt x="311" y="403"/>
                      <a:pt x="311" y="403"/>
                    </a:cubicBezTo>
                    <a:lnTo>
                      <a:pt x="311" y="403"/>
                    </a:lnTo>
                    <a:lnTo>
                      <a:pt x="311" y="403"/>
                    </a:lnTo>
                    <a:lnTo>
                      <a:pt x="311" y="403"/>
                    </a:lnTo>
                    <a:cubicBezTo>
                      <a:pt x="311" y="410"/>
                      <a:pt x="304" y="410"/>
                      <a:pt x="304" y="410"/>
                    </a:cubicBezTo>
                    <a:cubicBezTo>
                      <a:pt x="297" y="410"/>
                      <a:pt x="297" y="410"/>
                      <a:pt x="290" y="403"/>
                    </a:cubicBezTo>
                    <a:lnTo>
                      <a:pt x="290" y="403"/>
                    </a:lnTo>
                    <a:lnTo>
                      <a:pt x="290" y="403"/>
                    </a:lnTo>
                    <a:lnTo>
                      <a:pt x="290" y="403"/>
                    </a:lnTo>
                    <a:cubicBezTo>
                      <a:pt x="15" y="289"/>
                      <a:pt x="15" y="289"/>
                      <a:pt x="15" y="289"/>
                    </a:cubicBezTo>
                    <a:lnTo>
                      <a:pt x="15" y="289"/>
                    </a:lnTo>
                    <a:cubicBezTo>
                      <a:pt x="7" y="289"/>
                      <a:pt x="0" y="275"/>
                      <a:pt x="0" y="268"/>
                    </a:cubicBezTo>
                    <a:cubicBezTo>
                      <a:pt x="0" y="247"/>
                      <a:pt x="15" y="240"/>
                      <a:pt x="29" y="240"/>
                    </a:cubicBezTo>
                    <a:cubicBezTo>
                      <a:pt x="36" y="240"/>
                      <a:pt x="36" y="240"/>
                      <a:pt x="43" y="240"/>
                    </a:cubicBezTo>
                    <a:lnTo>
                      <a:pt x="43" y="240"/>
                    </a:lnTo>
                    <a:lnTo>
                      <a:pt x="43" y="240"/>
                    </a:lnTo>
                    <a:lnTo>
                      <a:pt x="43" y="240"/>
                    </a:lnTo>
                    <a:cubicBezTo>
                      <a:pt x="304" y="346"/>
                      <a:pt x="304" y="346"/>
                      <a:pt x="304" y="346"/>
                    </a:cubicBezTo>
                    <a:cubicBezTo>
                      <a:pt x="566" y="240"/>
                      <a:pt x="566" y="240"/>
                      <a:pt x="566" y="240"/>
                    </a:cubicBezTo>
                    <a:lnTo>
                      <a:pt x="566" y="240"/>
                    </a:lnTo>
                    <a:lnTo>
                      <a:pt x="566" y="240"/>
                    </a:lnTo>
                    <a:lnTo>
                      <a:pt x="566" y="240"/>
                    </a:lnTo>
                    <a:lnTo>
                      <a:pt x="573" y="240"/>
                    </a:lnTo>
                    <a:cubicBezTo>
                      <a:pt x="594" y="240"/>
                      <a:pt x="601" y="247"/>
                      <a:pt x="601" y="268"/>
                    </a:cubicBezTo>
                    <a:cubicBezTo>
                      <a:pt x="601" y="275"/>
                      <a:pt x="594" y="289"/>
                      <a:pt x="587" y="289"/>
                    </a:cubicBezTo>
                    <a:close/>
                    <a:moveTo>
                      <a:pt x="587" y="169"/>
                    </a:moveTo>
                    <a:lnTo>
                      <a:pt x="587" y="169"/>
                    </a:lnTo>
                    <a:lnTo>
                      <a:pt x="587" y="169"/>
                    </a:lnTo>
                    <a:cubicBezTo>
                      <a:pt x="311" y="282"/>
                      <a:pt x="311" y="282"/>
                      <a:pt x="311" y="282"/>
                    </a:cubicBezTo>
                    <a:lnTo>
                      <a:pt x="311" y="282"/>
                    </a:lnTo>
                    <a:lnTo>
                      <a:pt x="311" y="282"/>
                    </a:lnTo>
                    <a:lnTo>
                      <a:pt x="311" y="282"/>
                    </a:lnTo>
                    <a:lnTo>
                      <a:pt x="304" y="282"/>
                    </a:lnTo>
                    <a:cubicBezTo>
                      <a:pt x="297" y="282"/>
                      <a:pt x="297" y="282"/>
                      <a:pt x="290" y="282"/>
                    </a:cubicBezTo>
                    <a:lnTo>
                      <a:pt x="290" y="282"/>
                    </a:lnTo>
                    <a:lnTo>
                      <a:pt x="290" y="282"/>
                    </a:lnTo>
                    <a:lnTo>
                      <a:pt x="290" y="282"/>
                    </a:lnTo>
                    <a:cubicBezTo>
                      <a:pt x="15" y="169"/>
                      <a:pt x="15" y="169"/>
                      <a:pt x="15" y="169"/>
                    </a:cubicBezTo>
                    <a:lnTo>
                      <a:pt x="15" y="169"/>
                    </a:lnTo>
                    <a:cubicBezTo>
                      <a:pt x="7" y="162"/>
                      <a:pt x="0" y="155"/>
                      <a:pt x="0" y="141"/>
                    </a:cubicBezTo>
                    <a:cubicBezTo>
                      <a:pt x="0" y="134"/>
                      <a:pt x="7" y="120"/>
                      <a:pt x="15" y="120"/>
                    </a:cubicBezTo>
                    <a:lnTo>
                      <a:pt x="15" y="120"/>
                    </a:lnTo>
                    <a:cubicBezTo>
                      <a:pt x="290" y="7"/>
                      <a:pt x="290" y="7"/>
                      <a:pt x="290" y="7"/>
                    </a:cubicBezTo>
                    <a:lnTo>
                      <a:pt x="290" y="7"/>
                    </a:lnTo>
                    <a:lnTo>
                      <a:pt x="290" y="7"/>
                    </a:lnTo>
                    <a:lnTo>
                      <a:pt x="290" y="7"/>
                    </a:lnTo>
                    <a:cubicBezTo>
                      <a:pt x="297" y="0"/>
                      <a:pt x="297" y="0"/>
                      <a:pt x="304" y="0"/>
                    </a:cubicBezTo>
                    <a:cubicBezTo>
                      <a:pt x="304" y="0"/>
                      <a:pt x="311" y="0"/>
                      <a:pt x="311" y="7"/>
                    </a:cubicBezTo>
                    <a:lnTo>
                      <a:pt x="311" y="7"/>
                    </a:lnTo>
                    <a:lnTo>
                      <a:pt x="311" y="7"/>
                    </a:lnTo>
                    <a:lnTo>
                      <a:pt x="311" y="7"/>
                    </a:lnTo>
                    <a:cubicBezTo>
                      <a:pt x="587" y="120"/>
                      <a:pt x="587" y="120"/>
                      <a:pt x="587" y="120"/>
                    </a:cubicBezTo>
                    <a:lnTo>
                      <a:pt x="587" y="120"/>
                    </a:lnTo>
                    <a:cubicBezTo>
                      <a:pt x="594" y="120"/>
                      <a:pt x="601" y="134"/>
                      <a:pt x="601" y="141"/>
                    </a:cubicBezTo>
                    <a:cubicBezTo>
                      <a:pt x="601" y="155"/>
                      <a:pt x="594" y="162"/>
                      <a:pt x="587" y="169"/>
                    </a:cubicBezTo>
                    <a:close/>
                    <a:moveTo>
                      <a:pt x="29" y="360"/>
                    </a:moveTo>
                    <a:lnTo>
                      <a:pt x="29" y="360"/>
                    </a:lnTo>
                    <a:cubicBezTo>
                      <a:pt x="36" y="360"/>
                      <a:pt x="36" y="360"/>
                      <a:pt x="43" y="360"/>
                    </a:cubicBezTo>
                    <a:lnTo>
                      <a:pt x="43" y="360"/>
                    </a:lnTo>
                    <a:lnTo>
                      <a:pt x="43" y="360"/>
                    </a:lnTo>
                    <a:lnTo>
                      <a:pt x="43" y="360"/>
                    </a:lnTo>
                    <a:cubicBezTo>
                      <a:pt x="304" y="473"/>
                      <a:pt x="304" y="473"/>
                      <a:pt x="304" y="473"/>
                    </a:cubicBezTo>
                    <a:cubicBezTo>
                      <a:pt x="566" y="360"/>
                      <a:pt x="566" y="360"/>
                      <a:pt x="566" y="360"/>
                    </a:cubicBezTo>
                    <a:lnTo>
                      <a:pt x="566" y="360"/>
                    </a:lnTo>
                    <a:lnTo>
                      <a:pt x="566" y="360"/>
                    </a:lnTo>
                    <a:lnTo>
                      <a:pt x="566" y="360"/>
                    </a:lnTo>
                    <a:lnTo>
                      <a:pt x="573" y="360"/>
                    </a:lnTo>
                    <a:cubicBezTo>
                      <a:pt x="594" y="360"/>
                      <a:pt x="601" y="374"/>
                      <a:pt x="601" y="388"/>
                    </a:cubicBezTo>
                    <a:cubicBezTo>
                      <a:pt x="601" y="403"/>
                      <a:pt x="594" y="410"/>
                      <a:pt x="587" y="417"/>
                    </a:cubicBezTo>
                    <a:lnTo>
                      <a:pt x="587" y="417"/>
                    </a:lnTo>
                    <a:cubicBezTo>
                      <a:pt x="311" y="530"/>
                      <a:pt x="311" y="530"/>
                      <a:pt x="311" y="530"/>
                    </a:cubicBezTo>
                    <a:lnTo>
                      <a:pt x="311" y="530"/>
                    </a:lnTo>
                    <a:lnTo>
                      <a:pt x="311" y="530"/>
                    </a:lnTo>
                    <a:lnTo>
                      <a:pt x="311" y="530"/>
                    </a:lnTo>
                    <a:lnTo>
                      <a:pt x="304" y="530"/>
                    </a:lnTo>
                    <a:cubicBezTo>
                      <a:pt x="297" y="530"/>
                      <a:pt x="297" y="530"/>
                      <a:pt x="290" y="530"/>
                    </a:cubicBezTo>
                    <a:lnTo>
                      <a:pt x="290" y="530"/>
                    </a:lnTo>
                    <a:lnTo>
                      <a:pt x="290" y="530"/>
                    </a:lnTo>
                    <a:lnTo>
                      <a:pt x="290" y="530"/>
                    </a:lnTo>
                    <a:cubicBezTo>
                      <a:pt x="15" y="417"/>
                      <a:pt x="15" y="417"/>
                      <a:pt x="15" y="417"/>
                    </a:cubicBezTo>
                    <a:lnTo>
                      <a:pt x="15" y="417"/>
                    </a:lnTo>
                    <a:cubicBezTo>
                      <a:pt x="7" y="410"/>
                      <a:pt x="0" y="403"/>
                      <a:pt x="0" y="388"/>
                    </a:cubicBezTo>
                    <a:cubicBezTo>
                      <a:pt x="0" y="374"/>
                      <a:pt x="15" y="360"/>
                      <a:pt x="29" y="3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5AA7B5"/>
                  </a:solidFill>
                  <a:effectLst/>
                  <a:uLnTx/>
                  <a:uFillTx/>
                  <a:latin typeface="华文细黑" panose="02010600040101010101" pitchFamily="2" charset="-122"/>
                  <a:ea typeface="微软雅黑 Light" panose="020B0502040204020203" pitchFamily="34" charset="-122"/>
                  <a:sym typeface="华文细黑" panose="02010600040101010101" pitchFamily="2" charset="-122"/>
                </a:endParaRPr>
              </a:p>
            </p:txBody>
          </p:sp>
        </p:grp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3B7A69EA-BCF6-452C-8AF9-BA64E9FE251E}"/>
                </a:ext>
              </a:extLst>
            </p:cNvPr>
            <p:cNvSpPr txBox="1"/>
            <p:nvPr/>
          </p:nvSpPr>
          <p:spPr>
            <a:xfrm>
              <a:off x="8921240" y="4491512"/>
              <a:ext cx="2649071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000" b="1" dirty="0" smtClean="0">
                  <a:solidFill>
                    <a:srgbClr val="0070C0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sym typeface="华文细黑" panose="02010600040101010101" pitchFamily="2" charset="-122"/>
                </a:rPr>
                <a:t>能源管理</a:t>
              </a:r>
              <a:endParaRPr lang="zh-CN" altLang="en-US" sz="3000" b="1" dirty="0">
                <a:solidFill>
                  <a:srgbClr val="0070C0"/>
                </a:solidFill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337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F1196DB-5EEE-4451-916C-D5173CA0F644}"/>
              </a:ext>
            </a:extLst>
          </p:cNvPr>
          <p:cNvSpPr txBox="1"/>
          <p:nvPr/>
        </p:nvSpPr>
        <p:spPr>
          <a:xfrm>
            <a:off x="3798277" y="2773102"/>
            <a:ext cx="5627077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5500" dirty="0" smtClean="0">
                <a:solidFill>
                  <a:srgbClr val="0070C0"/>
                </a:solidFill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rPr>
              <a:t>工作职能</a:t>
            </a:r>
            <a:endParaRPr lang="zh-CN" altLang="en-US" sz="5500" dirty="0">
              <a:solidFill>
                <a:srgbClr val="0070C0"/>
              </a:solidFill>
              <a:latin typeface="华文细黑" panose="02010600040101010101" pitchFamily="2" charset="-122"/>
              <a:ea typeface="微软雅黑" panose="020B0503020204020204" pitchFamily="34" charset="-122"/>
              <a:sym typeface="华文细黑" panose="02010600040101010101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0" y="2098085"/>
            <a:ext cx="4202723" cy="0"/>
          </a:xfrm>
          <a:prstGeom prst="line">
            <a:avLst/>
          </a:prstGeom>
          <a:ln w="38100">
            <a:solidFill>
              <a:srgbClr val="2B3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798277" y="1699154"/>
            <a:ext cx="2878862" cy="797861"/>
          </a:xfrm>
          <a:prstGeom prst="rect">
            <a:avLst/>
          </a:prstGeom>
          <a:solidFill>
            <a:srgbClr val="2B3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latin typeface="华文细黑" panose="02010600040101010101" pitchFamily="2" charset="-122"/>
                <a:ea typeface="华文细黑" panose="02010600040101010101" pitchFamily="2" charset="-122"/>
              </a:rPr>
              <a:t>Part    01</a:t>
            </a:r>
            <a:endParaRPr lang="zh-CN" altLang="en-US" sz="4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98277" y="3711821"/>
            <a:ext cx="29529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000" dirty="0"/>
              <a:t>Summary of work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3798277" y="4536484"/>
            <a:ext cx="8393723" cy="0"/>
          </a:xfrm>
          <a:prstGeom prst="line">
            <a:avLst/>
          </a:prstGeom>
          <a:ln w="38100">
            <a:solidFill>
              <a:srgbClr val="2B3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45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>
            <a:extLst>
              <a:ext uri="{FF2B5EF4-FFF2-40B4-BE49-F238E27FC236}">
                <a16:creationId xmlns:a16="http://schemas.microsoft.com/office/drawing/2014/main" id="{32155F96-80C3-472F-A99C-EF577972617A}"/>
              </a:ext>
            </a:extLst>
          </p:cNvPr>
          <p:cNvSpPr txBox="1"/>
          <p:nvPr/>
        </p:nvSpPr>
        <p:spPr>
          <a:xfrm>
            <a:off x="2011922" y="1836657"/>
            <a:ext cx="84571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 </a:t>
            </a:r>
            <a:r>
              <a:rPr lang="en-US" altLang="zh-CN" dirty="0" smtClean="0"/>
              <a:t>               </a:t>
            </a:r>
            <a:r>
              <a:rPr lang="zh-CN" altLang="zh-CN" sz="3200" b="1" dirty="0" smtClean="0">
                <a:solidFill>
                  <a:srgbClr val="0070C0"/>
                </a:solidFill>
              </a:rPr>
              <a:t>贯彻</a:t>
            </a:r>
            <a:r>
              <a:rPr lang="zh-CN" altLang="zh-CN" sz="3200" b="1" dirty="0">
                <a:solidFill>
                  <a:srgbClr val="0070C0"/>
                </a:solidFill>
              </a:rPr>
              <a:t>落实《东南大学水电管理办法》，</a:t>
            </a:r>
            <a:r>
              <a:rPr lang="zh-CN" altLang="zh-CN" sz="3200" b="1" dirty="0" smtClean="0">
                <a:solidFill>
                  <a:srgbClr val="0070C0"/>
                </a:solidFill>
              </a:rPr>
              <a:t>为</a:t>
            </a:r>
            <a:endParaRPr lang="en-US" altLang="zh-CN" sz="3200" b="1" dirty="0" smtClean="0">
              <a:solidFill>
                <a:srgbClr val="0070C0"/>
              </a:solidFill>
            </a:endParaRPr>
          </a:p>
          <a:p>
            <a:endParaRPr lang="en-US" altLang="zh-CN" sz="3200" b="1" dirty="0">
              <a:solidFill>
                <a:srgbClr val="0070C0"/>
              </a:solidFill>
            </a:endParaRPr>
          </a:p>
          <a:p>
            <a:r>
              <a:rPr lang="zh-CN" altLang="zh-CN" sz="3200" b="1" dirty="0" smtClean="0">
                <a:solidFill>
                  <a:srgbClr val="0070C0"/>
                </a:solidFill>
              </a:rPr>
              <a:t>学校</a:t>
            </a:r>
            <a:r>
              <a:rPr lang="zh-CN" altLang="zh-CN" sz="3200" b="1" dirty="0">
                <a:solidFill>
                  <a:srgbClr val="0070C0"/>
                </a:solidFill>
              </a:rPr>
              <a:t>水电运行提供运行保障和服务管理</a:t>
            </a:r>
            <a:r>
              <a:rPr lang="en-US" altLang="zh-CN" sz="3200" b="1" dirty="0">
                <a:solidFill>
                  <a:srgbClr val="0070C0"/>
                </a:solidFill>
              </a:rPr>
              <a:t>,</a:t>
            </a:r>
            <a:r>
              <a:rPr lang="zh-CN" altLang="zh-CN" sz="3200" b="1" dirty="0">
                <a:solidFill>
                  <a:srgbClr val="0070C0"/>
                </a:solidFill>
              </a:rPr>
              <a:t>对四</a:t>
            </a:r>
            <a:r>
              <a:rPr lang="zh-CN" altLang="zh-CN" sz="3200" b="1" dirty="0" smtClean="0">
                <a:solidFill>
                  <a:srgbClr val="0070C0"/>
                </a:solidFill>
              </a:rPr>
              <a:t>牌</a:t>
            </a:r>
            <a:endParaRPr lang="en-US" altLang="zh-CN" sz="3200" b="1" dirty="0" smtClean="0">
              <a:solidFill>
                <a:srgbClr val="0070C0"/>
              </a:solidFill>
            </a:endParaRPr>
          </a:p>
          <a:p>
            <a:endParaRPr lang="en-US" altLang="zh-CN" sz="3200" b="1" dirty="0">
              <a:solidFill>
                <a:srgbClr val="0070C0"/>
              </a:solidFill>
            </a:endParaRPr>
          </a:p>
          <a:p>
            <a:r>
              <a:rPr lang="zh-CN" altLang="zh-CN" sz="3200" b="1" dirty="0" smtClean="0">
                <a:solidFill>
                  <a:srgbClr val="0070C0"/>
                </a:solidFill>
              </a:rPr>
              <a:t>楼</a:t>
            </a:r>
            <a:r>
              <a:rPr lang="zh-CN" altLang="zh-CN" sz="3200" b="1" dirty="0">
                <a:solidFill>
                  <a:srgbClr val="0070C0"/>
                </a:solidFill>
              </a:rPr>
              <a:t>内变</a:t>
            </a:r>
            <a:r>
              <a:rPr lang="en-US" altLang="zh-CN" sz="3200" b="1" dirty="0">
                <a:solidFill>
                  <a:srgbClr val="0070C0"/>
                </a:solidFill>
              </a:rPr>
              <a:t>(</a:t>
            </a:r>
            <a:r>
              <a:rPr lang="zh-CN" altLang="zh-CN" sz="3200" b="1" dirty="0">
                <a:solidFill>
                  <a:srgbClr val="0070C0"/>
                </a:solidFill>
              </a:rPr>
              <a:t>配</a:t>
            </a:r>
            <a:r>
              <a:rPr lang="en-US" altLang="zh-CN" sz="3200" b="1" dirty="0">
                <a:solidFill>
                  <a:srgbClr val="0070C0"/>
                </a:solidFill>
              </a:rPr>
              <a:t>)</a:t>
            </a:r>
            <a:r>
              <a:rPr lang="zh-CN" altLang="zh-CN" sz="3200" b="1" dirty="0">
                <a:solidFill>
                  <a:srgbClr val="0070C0"/>
                </a:solidFill>
              </a:rPr>
              <a:t>电房、泵房的日常运行管理和</a:t>
            </a:r>
            <a:r>
              <a:rPr lang="zh-CN" altLang="zh-CN" sz="3200" b="1" dirty="0" smtClean="0">
                <a:solidFill>
                  <a:srgbClr val="0070C0"/>
                </a:solidFill>
              </a:rPr>
              <a:t>维护</a:t>
            </a:r>
            <a:endParaRPr lang="en-US" altLang="zh-CN" sz="3200" b="1" dirty="0" smtClean="0">
              <a:solidFill>
                <a:srgbClr val="0070C0"/>
              </a:solidFill>
            </a:endParaRPr>
          </a:p>
          <a:p>
            <a:endParaRPr lang="en-US" altLang="zh-CN" sz="3200" b="1" dirty="0">
              <a:solidFill>
                <a:srgbClr val="0070C0"/>
              </a:solidFill>
            </a:endParaRPr>
          </a:p>
          <a:p>
            <a:r>
              <a:rPr lang="zh-CN" altLang="zh-CN" sz="3200" b="1" dirty="0" smtClean="0">
                <a:solidFill>
                  <a:srgbClr val="0070C0"/>
                </a:solidFill>
              </a:rPr>
              <a:t>巡检</a:t>
            </a:r>
            <a:r>
              <a:rPr lang="zh-CN" altLang="zh-CN" sz="3200" b="1" dirty="0">
                <a:solidFill>
                  <a:srgbClr val="0070C0"/>
                </a:solidFill>
              </a:rPr>
              <a:t>等工作。</a:t>
            </a:r>
            <a:endParaRPr lang="zh-CN" altLang="en-US" sz="3200" b="1" dirty="0">
              <a:solidFill>
                <a:srgbClr val="0070C0"/>
              </a:solidFill>
              <a:latin typeface="华文细黑" panose="02010600040101010101" pitchFamily="2" charset="-122"/>
              <a:ea typeface="微软雅黑" panose="020B0503020204020204" pitchFamily="34" charset="-122"/>
              <a:cs typeface="Ebrima" panose="02000000000000000000" pitchFamily="2" charset="0"/>
              <a:sym typeface="华文细黑" panose="0201060004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2096321" y="417288"/>
            <a:ext cx="6677139" cy="743298"/>
            <a:chOff x="0" y="1699154"/>
            <a:chExt cx="6677139" cy="797861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0" y="2098085"/>
              <a:ext cx="4202723" cy="0"/>
            </a:xfrm>
            <a:prstGeom prst="line">
              <a:avLst/>
            </a:prstGeom>
            <a:ln w="38100">
              <a:solidFill>
                <a:srgbClr val="2B3A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/>
            <p:cNvSpPr/>
            <p:nvPr/>
          </p:nvSpPr>
          <p:spPr>
            <a:xfrm>
              <a:off x="3798277" y="1699154"/>
              <a:ext cx="2878862" cy="797861"/>
            </a:xfrm>
            <a:prstGeom prst="rect">
              <a:avLst/>
            </a:prstGeom>
            <a:solidFill>
              <a:srgbClr val="2B3A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4200" dirty="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sym typeface="华文细黑" panose="02010600040101010101" pitchFamily="2" charset="-122"/>
                </a:rPr>
                <a:t>工作概述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905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2">
            <a:extLst>
              <a:ext uri="{FF2B5EF4-FFF2-40B4-BE49-F238E27FC236}">
                <a16:creationId xmlns:a16="http://schemas.microsoft.com/office/drawing/2014/main" id="{975ECB2B-1F18-4458-99AA-F0F5A167D6BA}"/>
              </a:ext>
            </a:extLst>
          </p:cNvPr>
          <p:cNvSpPr/>
          <p:nvPr/>
        </p:nvSpPr>
        <p:spPr>
          <a:xfrm>
            <a:off x="3639591" y="3125345"/>
            <a:ext cx="561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3D3743"/>
                </a:solidFill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rPr>
              <a:t></a:t>
            </a:r>
            <a:endParaRPr lang="bg-BG" sz="2800">
              <a:solidFill>
                <a:srgbClr val="3D3743"/>
              </a:solidFill>
              <a:latin typeface="华文细黑" panose="02010600040101010101" pitchFamily="2" charset="-122"/>
              <a:ea typeface="微软雅黑" panose="020B0503020204020204" pitchFamily="34" charset="-122"/>
              <a:sym typeface="华文细黑" panose="02010600040101010101" pitchFamily="2" charset="-122"/>
            </a:endParaRPr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0049A6FE-89E7-4A23-A66D-6CF2CB0E3B10}"/>
              </a:ext>
            </a:extLst>
          </p:cNvPr>
          <p:cNvSpPr/>
          <p:nvPr/>
        </p:nvSpPr>
        <p:spPr>
          <a:xfrm>
            <a:off x="3905857" y="3781010"/>
            <a:ext cx="561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rPr>
              <a:t></a:t>
            </a:r>
            <a:endParaRPr lang="bg-BG" sz="2800" dirty="0">
              <a:solidFill>
                <a:schemeClr val="tx2">
                  <a:lumMod val="60000"/>
                  <a:lumOff val="40000"/>
                </a:schemeClr>
              </a:solidFill>
              <a:latin typeface="华文细黑" panose="02010600040101010101" pitchFamily="2" charset="-122"/>
              <a:ea typeface="微软雅黑" panose="020B0503020204020204" pitchFamily="34" charset="-122"/>
              <a:sym typeface="华文细黑" panose="02010600040101010101" pitchFamily="2" charset="-122"/>
            </a:endParaRPr>
          </a:p>
        </p:txBody>
      </p:sp>
      <p:sp>
        <p:nvSpPr>
          <p:cNvPr id="21" name="Rectangle 47">
            <a:extLst>
              <a:ext uri="{FF2B5EF4-FFF2-40B4-BE49-F238E27FC236}">
                <a16:creationId xmlns:a16="http://schemas.microsoft.com/office/drawing/2014/main" id="{63058461-F206-4DDC-8461-46FA918B2032}"/>
              </a:ext>
            </a:extLst>
          </p:cNvPr>
          <p:cNvSpPr/>
          <p:nvPr/>
        </p:nvSpPr>
        <p:spPr>
          <a:xfrm>
            <a:off x="2783632" y="3975312"/>
            <a:ext cx="561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rPr>
              <a:t></a:t>
            </a:r>
            <a:endParaRPr lang="bg-BG" sz="2800" dirty="0">
              <a:solidFill>
                <a:schemeClr val="tx2">
                  <a:lumMod val="60000"/>
                  <a:lumOff val="40000"/>
                </a:schemeClr>
              </a:solidFill>
              <a:latin typeface="华文细黑" panose="02010600040101010101" pitchFamily="2" charset="-122"/>
              <a:ea typeface="微软雅黑" panose="020B0503020204020204" pitchFamily="34" charset="-122"/>
              <a:sym typeface="华文细黑" panose="02010600040101010101" pitchFamily="2" charset="-122"/>
            </a:endParaRPr>
          </a:p>
        </p:txBody>
      </p:sp>
      <p:grpSp>
        <p:nvGrpSpPr>
          <p:cNvPr id="22" name="Group 48">
            <a:extLst>
              <a:ext uri="{FF2B5EF4-FFF2-40B4-BE49-F238E27FC236}">
                <a16:creationId xmlns:a16="http://schemas.microsoft.com/office/drawing/2014/main" id="{65E18909-3AA6-40CF-80AC-6375EA2DA4AF}"/>
              </a:ext>
            </a:extLst>
          </p:cNvPr>
          <p:cNvGrpSpPr/>
          <p:nvPr/>
        </p:nvGrpSpPr>
        <p:grpSpPr>
          <a:xfrm>
            <a:off x="9017431" y="1455309"/>
            <a:ext cx="2348784" cy="538753"/>
            <a:chOff x="5461012" y="1628227"/>
            <a:chExt cx="2348784" cy="538753"/>
          </a:xfrm>
          <a:solidFill>
            <a:srgbClr val="2B3A59"/>
          </a:solidFill>
        </p:grpSpPr>
        <p:sp>
          <p:nvSpPr>
            <p:cNvPr id="23" name="Rounded Rectangle 49">
              <a:extLst>
                <a:ext uri="{FF2B5EF4-FFF2-40B4-BE49-F238E27FC236}">
                  <a16:creationId xmlns:a16="http://schemas.microsoft.com/office/drawing/2014/main" id="{37978F8A-E64C-4A07-8E0F-D5E41AB45C69}"/>
                </a:ext>
              </a:extLst>
            </p:cNvPr>
            <p:cNvSpPr/>
            <p:nvPr/>
          </p:nvSpPr>
          <p:spPr>
            <a:xfrm>
              <a:off x="5461012" y="1628227"/>
              <a:ext cx="2348784" cy="33884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endParaRPr>
            </a:p>
          </p:txBody>
        </p:sp>
        <p:sp>
          <p:nvSpPr>
            <p:cNvPr id="24" name="Rectangle 50">
              <a:extLst>
                <a:ext uri="{FF2B5EF4-FFF2-40B4-BE49-F238E27FC236}">
                  <a16:creationId xmlns:a16="http://schemas.microsoft.com/office/drawing/2014/main" id="{7089BCC4-E9D8-43A4-9BB2-E69B03232C55}"/>
                </a:ext>
              </a:extLst>
            </p:cNvPr>
            <p:cNvSpPr/>
            <p:nvPr/>
          </p:nvSpPr>
          <p:spPr>
            <a:xfrm>
              <a:off x="5907484" y="1643760"/>
              <a:ext cx="1699504" cy="5232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sym typeface="华文细黑" panose="02010600040101010101" pitchFamily="2" charset="-122"/>
                </a:rPr>
                <a:t>1.</a:t>
              </a:r>
              <a:r>
                <a:rPr lang="zh-CN" altLang="en-US" sz="28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sym typeface="华文细黑" panose="02010600040101010101" pitchFamily="2" charset="-122"/>
                </a:rPr>
                <a:t>供电    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sym typeface="华文细黑" panose="02010600040101010101" pitchFamily="2" charset="-122"/>
                </a:rPr>
                <a:t>.</a:t>
              </a:r>
              <a:endParaRPr lang="bg-BG" sz="1400" dirty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-2096321" y="417288"/>
            <a:ext cx="6677139" cy="743298"/>
            <a:chOff x="0" y="1699154"/>
            <a:chExt cx="6677139" cy="797861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0" y="2098085"/>
              <a:ext cx="4202723" cy="0"/>
            </a:xfrm>
            <a:prstGeom prst="line">
              <a:avLst/>
            </a:prstGeom>
            <a:ln w="38100">
              <a:solidFill>
                <a:srgbClr val="2B3A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37"/>
            <p:cNvSpPr/>
            <p:nvPr/>
          </p:nvSpPr>
          <p:spPr>
            <a:xfrm>
              <a:off x="3798277" y="1699154"/>
              <a:ext cx="2878862" cy="797861"/>
            </a:xfrm>
            <a:prstGeom prst="rect">
              <a:avLst/>
            </a:prstGeom>
            <a:solidFill>
              <a:srgbClr val="2B3A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42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sym typeface="华文细黑" panose="02010600040101010101" pitchFamily="2" charset="-122"/>
                </a:rPr>
                <a:t>工作职能</a:t>
              </a:r>
              <a:endParaRPr lang="zh-CN" altLang="en-US" sz="4200" dirty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endParaRPr>
            </a:p>
          </p:txBody>
        </p:sp>
      </p:grpSp>
      <p:pic>
        <p:nvPicPr>
          <p:cNvPr id="39" name="image172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209" y="4203706"/>
            <a:ext cx="2597785" cy="2468313"/>
          </a:xfrm>
          <a:prstGeom prst="rect">
            <a:avLst/>
          </a:prstGeom>
        </p:spPr>
      </p:pic>
      <p:pic>
        <p:nvPicPr>
          <p:cNvPr id="41" name="image58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56383" y="4203706"/>
            <a:ext cx="2282737" cy="246661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186120" y="2457570"/>
            <a:ext cx="218009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我们工作场所</a:t>
            </a:r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r>
              <a:rPr lang="zh-CN" altLang="en-US" dirty="0">
                <a:solidFill>
                  <a:srgbClr val="0070C0"/>
                </a:solidFill>
                <a:latin typeface="+mn-ea"/>
              </a:rPr>
              <a:t>有</a:t>
            </a:r>
            <a:r>
              <a:rPr lang="zh-CN" altLang="zh-CN" dirty="0">
                <a:solidFill>
                  <a:srgbClr val="0070C0"/>
                </a:solidFill>
                <a:latin typeface="+mn-ea"/>
              </a:rPr>
              <a:t>高压室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  </a:t>
            </a:r>
            <a:r>
              <a:rPr lang="zh-CN" altLang="zh-CN" dirty="0">
                <a:solidFill>
                  <a:srgbClr val="0070C0"/>
                </a:solidFill>
                <a:latin typeface="+mn-ea"/>
              </a:rPr>
              <a:t>低压室</a:t>
            </a:r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r>
              <a:rPr lang="zh-CN" altLang="zh-CN" dirty="0">
                <a:solidFill>
                  <a:srgbClr val="0070C0"/>
                </a:solidFill>
                <a:latin typeface="+mn-ea"/>
              </a:rPr>
              <a:t>值班室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为大家提供</a:t>
            </a:r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r>
              <a:rPr lang="en-US" altLang="zh-CN" dirty="0">
                <a:solidFill>
                  <a:srgbClr val="0070C0"/>
                </a:solidFill>
                <a:latin typeface="+mn-ea"/>
              </a:rPr>
              <a:t>24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小时值班的电力</a:t>
            </a:r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r>
              <a:rPr lang="zh-CN" altLang="en-US" dirty="0">
                <a:solidFill>
                  <a:srgbClr val="0070C0"/>
                </a:solidFill>
                <a:latin typeface="+mn-ea"/>
              </a:rPr>
              <a:t>保障服务，解决大</a:t>
            </a:r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r>
              <a:rPr lang="zh-CN" altLang="en-US" dirty="0">
                <a:solidFill>
                  <a:srgbClr val="0070C0"/>
                </a:solidFill>
                <a:latin typeface="+mn-ea"/>
              </a:rPr>
              <a:t>家校园</a:t>
            </a:r>
            <a:r>
              <a:rPr lang="zh-CN" altLang="zh-CN" dirty="0">
                <a:solidFill>
                  <a:srgbClr val="0070C0"/>
                </a:solidFill>
                <a:latin typeface="+mn-ea"/>
              </a:rPr>
              <a:t>快节奏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学习</a:t>
            </a:r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endParaRPr lang="en-US" altLang="zh-CN" dirty="0">
              <a:solidFill>
                <a:srgbClr val="0070C0"/>
              </a:solidFill>
              <a:latin typeface="+mn-ea"/>
            </a:endParaRPr>
          </a:p>
          <a:p>
            <a:r>
              <a:rPr lang="zh-CN" altLang="en-US" dirty="0">
                <a:solidFill>
                  <a:srgbClr val="0070C0"/>
                </a:solidFill>
                <a:latin typeface="+mn-ea"/>
              </a:rPr>
              <a:t>生活的后顾之忧。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84" y="1305386"/>
            <a:ext cx="2250436" cy="252492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260" y="1305387"/>
            <a:ext cx="2922113" cy="25249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" y="1305386"/>
            <a:ext cx="2708740" cy="25249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879" y="4226983"/>
            <a:ext cx="3045494" cy="244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49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2">
            <a:extLst>
              <a:ext uri="{FF2B5EF4-FFF2-40B4-BE49-F238E27FC236}">
                <a16:creationId xmlns:a16="http://schemas.microsoft.com/office/drawing/2014/main" id="{975ECB2B-1F18-4458-99AA-F0F5A167D6BA}"/>
              </a:ext>
            </a:extLst>
          </p:cNvPr>
          <p:cNvSpPr/>
          <p:nvPr/>
        </p:nvSpPr>
        <p:spPr>
          <a:xfrm>
            <a:off x="3639591" y="3125345"/>
            <a:ext cx="561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3D3743"/>
                </a:solidFill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rPr>
              <a:t></a:t>
            </a:r>
            <a:endParaRPr lang="bg-BG" sz="2800">
              <a:solidFill>
                <a:srgbClr val="3D3743"/>
              </a:solidFill>
              <a:latin typeface="华文细黑" panose="02010600040101010101" pitchFamily="2" charset="-122"/>
              <a:ea typeface="微软雅黑" panose="020B0503020204020204" pitchFamily="34" charset="-122"/>
              <a:sym typeface="华文细黑" panose="02010600040101010101" pitchFamily="2" charset="-122"/>
            </a:endParaRPr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0049A6FE-89E7-4A23-A66D-6CF2CB0E3B10}"/>
              </a:ext>
            </a:extLst>
          </p:cNvPr>
          <p:cNvSpPr/>
          <p:nvPr/>
        </p:nvSpPr>
        <p:spPr>
          <a:xfrm>
            <a:off x="3905857" y="3781010"/>
            <a:ext cx="561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rPr>
              <a:t></a:t>
            </a:r>
            <a:endParaRPr lang="bg-BG" sz="2800" dirty="0">
              <a:solidFill>
                <a:schemeClr val="tx2">
                  <a:lumMod val="60000"/>
                  <a:lumOff val="40000"/>
                </a:schemeClr>
              </a:solidFill>
              <a:latin typeface="华文细黑" panose="02010600040101010101" pitchFamily="2" charset="-122"/>
              <a:ea typeface="微软雅黑" panose="020B0503020204020204" pitchFamily="34" charset="-122"/>
              <a:sym typeface="华文细黑" panose="02010600040101010101" pitchFamily="2" charset="-122"/>
            </a:endParaRPr>
          </a:p>
        </p:txBody>
      </p:sp>
      <p:sp>
        <p:nvSpPr>
          <p:cNvPr id="21" name="Rectangle 47">
            <a:extLst>
              <a:ext uri="{FF2B5EF4-FFF2-40B4-BE49-F238E27FC236}">
                <a16:creationId xmlns:a16="http://schemas.microsoft.com/office/drawing/2014/main" id="{63058461-F206-4DDC-8461-46FA918B2032}"/>
              </a:ext>
            </a:extLst>
          </p:cNvPr>
          <p:cNvSpPr/>
          <p:nvPr/>
        </p:nvSpPr>
        <p:spPr>
          <a:xfrm>
            <a:off x="2783632" y="3975312"/>
            <a:ext cx="561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rPr>
              <a:t></a:t>
            </a:r>
            <a:endParaRPr lang="bg-BG" sz="2800" dirty="0">
              <a:solidFill>
                <a:schemeClr val="tx2">
                  <a:lumMod val="60000"/>
                  <a:lumOff val="40000"/>
                </a:schemeClr>
              </a:solidFill>
              <a:latin typeface="华文细黑" panose="02010600040101010101" pitchFamily="2" charset="-122"/>
              <a:ea typeface="微软雅黑" panose="020B0503020204020204" pitchFamily="34" charset="-122"/>
              <a:sym typeface="华文细黑" panose="02010600040101010101" pitchFamily="2" charset="-122"/>
            </a:endParaRPr>
          </a:p>
        </p:txBody>
      </p:sp>
      <p:grpSp>
        <p:nvGrpSpPr>
          <p:cNvPr id="22" name="Group 48">
            <a:extLst>
              <a:ext uri="{FF2B5EF4-FFF2-40B4-BE49-F238E27FC236}">
                <a16:creationId xmlns:a16="http://schemas.microsoft.com/office/drawing/2014/main" id="{65E18909-3AA6-40CF-80AC-6375EA2DA4AF}"/>
              </a:ext>
            </a:extLst>
          </p:cNvPr>
          <p:cNvGrpSpPr/>
          <p:nvPr/>
        </p:nvGrpSpPr>
        <p:grpSpPr>
          <a:xfrm>
            <a:off x="6424047" y="1335593"/>
            <a:ext cx="5160936" cy="547450"/>
            <a:chOff x="3712286" y="1628227"/>
            <a:chExt cx="5160936" cy="479740"/>
          </a:xfrm>
          <a:solidFill>
            <a:srgbClr val="2B3A59"/>
          </a:solidFill>
        </p:grpSpPr>
        <p:sp>
          <p:nvSpPr>
            <p:cNvPr id="23" name="Rounded Rectangle 49">
              <a:extLst>
                <a:ext uri="{FF2B5EF4-FFF2-40B4-BE49-F238E27FC236}">
                  <a16:creationId xmlns:a16="http://schemas.microsoft.com/office/drawing/2014/main" id="{37978F8A-E64C-4A07-8E0F-D5E41AB45C69}"/>
                </a:ext>
              </a:extLst>
            </p:cNvPr>
            <p:cNvSpPr/>
            <p:nvPr/>
          </p:nvSpPr>
          <p:spPr>
            <a:xfrm>
              <a:off x="3712286" y="1628227"/>
              <a:ext cx="5160936" cy="47974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endParaRPr>
            </a:p>
          </p:txBody>
        </p:sp>
        <p:sp>
          <p:nvSpPr>
            <p:cNvPr id="24" name="Rectangle 50">
              <a:extLst>
                <a:ext uri="{FF2B5EF4-FFF2-40B4-BE49-F238E27FC236}">
                  <a16:creationId xmlns:a16="http://schemas.microsoft.com/office/drawing/2014/main" id="{7089BCC4-E9D8-43A4-9BB2-E69B03232C55}"/>
                </a:ext>
              </a:extLst>
            </p:cNvPr>
            <p:cNvSpPr/>
            <p:nvPr/>
          </p:nvSpPr>
          <p:spPr>
            <a:xfrm>
              <a:off x="3810343" y="1683431"/>
              <a:ext cx="4695516" cy="35062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sym typeface="华文细黑" panose="02010600040101010101" pitchFamily="2" charset="-122"/>
                </a:rPr>
                <a:t>2.</a:t>
              </a:r>
              <a:r>
                <a:rPr lang="zh-CN" altLang="en-US" sz="20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sym typeface="华文细黑" panose="02010600040101010101" pitchFamily="2" charset="-122"/>
                </a:rPr>
                <a:t>供水     </a:t>
              </a:r>
              <a:r>
                <a:rPr lang="zh-CN" altLang="zh-CN" sz="2000" dirty="0" smtClean="0">
                  <a:solidFill>
                    <a:schemeClr val="bg1"/>
                  </a:solidFill>
                </a:rPr>
                <a:t>市政</a:t>
              </a:r>
              <a:r>
                <a:rPr lang="zh-CN" altLang="zh-CN" sz="2000" dirty="0">
                  <a:solidFill>
                    <a:schemeClr val="bg1"/>
                  </a:solidFill>
                </a:rPr>
                <a:t>供水，二次供水</a:t>
              </a:r>
              <a:r>
                <a:rPr lang="zh-CN" altLang="zh-CN" sz="2000" dirty="0" smtClean="0">
                  <a:solidFill>
                    <a:schemeClr val="bg1"/>
                  </a:solidFill>
                </a:rPr>
                <a:t>，</a:t>
              </a:r>
              <a:r>
                <a:rPr lang="en-US" altLang="zh-CN" sz="2000" dirty="0" smtClean="0">
                  <a:solidFill>
                    <a:schemeClr val="bg1"/>
                  </a:solidFill>
                </a:rPr>
                <a:t>6</a:t>
              </a:r>
              <a:r>
                <a:rPr lang="zh-CN" altLang="zh-CN" sz="2000" dirty="0" smtClean="0">
                  <a:solidFill>
                    <a:schemeClr val="bg1"/>
                  </a:solidFill>
                </a:rPr>
                <a:t>大泵房</a:t>
              </a:r>
              <a:endParaRPr lang="bg-BG" sz="1400" dirty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-2096321" y="417288"/>
            <a:ext cx="6677139" cy="743298"/>
            <a:chOff x="0" y="1699154"/>
            <a:chExt cx="6677139" cy="797861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0" y="2098085"/>
              <a:ext cx="4202723" cy="0"/>
            </a:xfrm>
            <a:prstGeom prst="line">
              <a:avLst/>
            </a:prstGeom>
            <a:ln w="38100">
              <a:solidFill>
                <a:srgbClr val="2B3A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37"/>
            <p:cNvSpPr/>
            <p:nvPr/>
          </p:nvSpPr>
          <p:spPr>
            <a:xfrm>
              <a:off x="3798277" y="1699154"/>
              <a:ext cx="2878862" cy="797861"/>
            </a:xfrm>
            <a:prstGeom prst="rect">
              <a:avLst/>
            </a:prstGeom>
            <a:solidFill>
              <a:srgbClr val="2B3A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42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sym typeface="华文细黑" panose="02010600040101010101" pitchFamily="2" charset="-122"/>
                </a:rPr>
                <a:t>工作职能</a:t>
              </a:r>
              <a:endParaRPr lang="zh-CN" altLang="en-US" sz="4200" dirty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endParaRPr>
            </a:p>
          </p:txBody>
        </p:sp>
      </p:grpSp>
      <p:pic>
        <p:nvPicPr>
          <p:cNvPr id="15" name="image124.jpe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5087" y="1532235"/>
            <a:ext cx="4292600" cy="2171860"/>
          </a:xfrm>
          <a:prstGeom prst="rect">
            <a:avLst/>
          </a:prstGeom>
        </p:spPr>
      </p:pic>
      <p:pic>
        <p:nvPicPr>
          <p:cNvPr id="16" name="image125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5562" y="4042620"/>
            <a:ext cx="4302125" cy="2253482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83975" y="2182816"/>
            <a:ext cx="2727701" cy="447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图片 1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49532" y="2082007"/>
            <a:ext cx="2735451" cy="463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-194959" y="3688692"/>
            <a:ext cx="4295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42185">
              <a:spcBef>
                <a:spcPts val="730"/>
              </a:spcBef>
              <a:spcAft>
                <a:spcPts val="0"/>
              </a:spcAft>
            </a:pPr>
            <a:r>
              <a:rPr lang="zh-CN" altLang="zh-CN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  <a:cs typeface="华文仿宋" panose="02010600040101010101" pitchFamily="2" charset="-122"/>
              </a:rPr>
              <a:t>李文正楼供水泵房</a:t>
            </a:r>
          </a:p>
        </p:txBody>
      </p:sp>
      <p:sp>
        <p:nvSpPr>
          <p:cNvPr id="4" name="矩形 3"/>
          <p:cNvSpPr/>
          <p:nvPr/>
        </p:nvSpPr>
        <p:spPr>
          <a:xfrm>
            <a:off x="-194959" y="6297391"/>
            <a:ext cx="4096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73935">
              <a:spcBef>
                <a:spcPts val="875"/>
              </a:spcBef>
              <a:spcAft>
                <a:spcPts val="0"/>
              </a:spcAft>
            </a:pPr>
            <a:r>
              <a:rPr lang="zh-CN" altLang="zh-CN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  <a:cs typeface="华文仿宋" panose="02010600040101010101" pitchFamily="2" charset="-122"/>
              </a:rPr>
              <a:t>群英楼供水泵房</a:t>
            </a:r>
          </a:p>
        </p:txBody>
      </p:sp>
      <p:sp>
        <p:nvSpPr>
          <p:cNvPr id="20" name="矩形 19"/>
          <p:cNvSpPr/>
          <p:nvPr/>
        </p:nvSpPr>
        <p:spPr>
          <a:xfrm>
            <a:off x="5992427" y="6173965"/>
            <a:ext cx="63836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对外联系水务部门</a:t>
            </a:r>
            <a:r>
              <a:rPr lang="zh-CN" altLang="zh-CN" b="1" dirty="0" smtClean="0">
                <a:solidFill>
                  <a:srgbClr val="0070C0"/>
                </a:solidFill>
              </a:rPr>
              <a:t>，</a:t>
            </a:r>
            <a:r>
              <a:rPr lang="zh-CN" altLang="en-US" b="1" dirty="0" smtClean="0">
                <a:solidFill>
                  <a:srgbClr val="0070C0"/>
                </a:solidFill>
              </a:rPr>
              <a:t>内部加强泵房巡视管理，水箱清洗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92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>
            <a:extLst>
              <a:ext uri="{FF2B5EF4-FFF2-40B4-BE49-F238E27FC236}">
                <a16:creationId xmlns:a16="http://schemas.microsoft.com/office/drawing/2014/main" id="{FA27A683-686E-4E21-90B0-BAF417AD30D3}"/>
              </a:ext>
            </a:extLst>
          </p:cNvPr>
          <p:cNvSpPr txBox="1"/>
          <p:nvPr/>
        </p:nvSpPr>
        <p:spPr>
          <a:xfrm>
            <a:off x="866188" y="1935231"/>
            <a:ext cx="4918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 smtClean="0">
                <a:solidFill>
                  <a:srgbClr val="0070C0"/>
                </a:solidFill>
              </a:rPr>
              <a:t>1</a:t>
            </a:r>
            <a:r>
              <a:rPr lang="zh-CN" altLang="zh-CN" dirty="0">
                <a:solidFill>
                  <a:srgbClr val="0070C0"/>
                </a:solidFill>
              </a:rPr>
              <a:t>，建章立制，规范操作，规范处置，安全</a:t>
            </a:r>
            <a:r>
              <a:rPr lang="zh-CN" altLang="zh-CN" dirty="0" smtClean="0">
                <a:solidFill>
                  <a:srgbClr val="0070C0"/>
                </a:solidFill>
              </a:rPr>
              <a:t>第一</a:t>
            </a:r>
            <a:endParaRPr lang="zh-CN" altLang="zh-CN" dirty="0">
              <a:solidFill>
                <a:srgbClr val="0070C0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A33512D-5AE2-4102-A980-FC106BC31307}"/>
              </a:ext>
            </a:extLst>
          </p:cNvPr>
          <p:cNvSpPr txBox="1"/>
          <p:nvPr/>
        </p:nvSpPr>
        <p:spPr>
          <a:xfrm>
            <a:off x="679216" y="4029097"/>
            <a:ext cx="561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dirty="0" smtClean="0">
                <a:solidFill>
                  <a:srgbClr val="0070C0"/>
                </a:solidFill>
              </a:rPr>
              <a:t>2</a:t>
            </a:r>
            <a:r>
              <a:rPr lang="zh-CN" altLang="en-US" dirty="0" smtClean="0">
                <a:solidFill>
                  <a:srgbClr val="0070C0"/>
                </a:solidFill>
              </a:rPr>
              <a:t>，</a:t>
            </a:r>
            <a:r>
              <a:rPr lang="zh-CN" altLang="zh-CN" dirty="0" smtClean="0">
                <a:solidFill>
                  <a:srgbClr val="0070C0"/>
                </a:solidFill>
              </a:rPr>
              <a:t>消除</a:t>
            </a:r>
            <a:r>
              <a:rPr lang="zh-CN" altLang="zh-CN" dirty="0">
                <a:solidFill>
                  <a:srgbClr val="0070C0"/>
                </a:solidFill>
              </a:rPr>
              <a:t>隐患，校西宿舍楼逸夫建筑馆配电房升级改造</a:t>
            </a:r>
            <a:endParaRPr lang="zh-CN" altLang="en-US" dirty="0">
              <a:solidFill>
                <a:srgbClr val="0070C0"/>
              </a:solidFill>
              <a:latin typeface="华文细黑" panose="02010600040101010101" pitchFamily="2" charset="-122"/>
              <a:ea typeface="微软雅黑" panose="020B0503020204020204" pitchFamily="34" charset="-122"/>
              <a:cs typeface="Ebrima" panose="02000000000000000000" pitchFamily="2" charset="0"/>
              <a:sym typeface="华文细黑" panose="02010600040101010101" pitchFamily="2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5B6E88B-DB41-4CD2-9356-E28B5AE1230A}"/>
              </a:ext>
            </a:extLst>
          </p:cNvPr>
          <p:cNvSpPr txBox="1"/>
          <p:nvPr/>
        </p:nvSpPr>
        <p:spPr>
          <a:xfrm>
            <a:off x="7022072" y="604271"/>
            <a:ext cx="445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</a:t>
            </a:r>
            <a:r>
              <a:rPr lang="zh-CN" altLang="zh-CN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，安全来自长期警惕，警惕源于平时学习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5CB0065-5311-4FC7-9131-20E9C49196A1}"/>
              </a:ext>
            </a:extLst>
          </p:cNvPr>
          <p:cNvSpPr txBox="1"/>
          <p:nvPr/>
        </p:nvSpPr>
        <p:spPr>
          <a:xfrm>
            <a:off x="6976919" y="990084"/>
            <a:ext cx="4793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</a:rPr>
              <a:t>（</a:t>
            </a:r>
            <a:r>
              <a:rPr lang="en-US" altLang="zh-CN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r>
              <a:rPr lang="zh-CN" altLang="zh-CN" dirty="0">
                <a:solidFill>
                  <a:srgbClr val="0070C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中心组织关于电气及防火安全、触电急救的培训，配合电气安全教育视频，强调工作中严守操作规程、严格执行交接班制度、巡视工作到位、严格执行学校安全管理规定等。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-2096321" y="417288"/>
            <a:ext cx="8326639" cy="743298"/>
            <a:chOff x="0" y="1699154"/>
            <a:chExt cx="8326639" cy="797861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0" y="2098085"/>
              <a:ext cx="4202723" cy="0"/>
            </a:xfrm>
            <a:prstGeom prst="line">
              <a:avLst/>
            </a:prstGeom>
            <a:ln w="38100">
              <a:solidFill>
                <a:srgbClr val="2B3A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/>
            <p:cNvSpPr/>
            <p:nvPr/>
          </p:nvSpPr>
          <p:spPr>
            <a:xfrm>
              <a:off x="3798276" y="1699154"/>
              <a:ext cx="4528363" cy="797861"/>
            </a:xfrm>
            <a:prstGeom prst="rect">
              <a:avLst/>
            </a:prstGeom>
            <a:solidFill>
              <a:srgbClr val="2B3A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42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sym typeface="华文细黑" panose="02010600040101010101" pitchFamily="2" charset="-122"/>
                </a:rPr>
                <a:t>安全保障</a:t>
              </a:r>
              <a:endParaRPr lang="zh-CN" altLang="en-US" sz="4200" dirty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976918" y="3524646"/>
            <a:ext cx="50672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</a:rPr>
              <a:t>（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2</a:t>
            </a:r>
            <a:r>
              <a:rPr lang="zh-CN" altLang="en-US" dirty="0">
                <a:solidFill>
                  <a:srgbClr val="0070C0"/>
                </a:solidFill>
                <a:latin typeface="+mn-ea"/>
              </a:rPr>
              <a:t>）</a:t>
            </a:r>
            <a:r>
              <a:rPr lang="zh-CN" altLang="zh-CN" dirty="0">
                <a:solidFill>
                  <a:srgbClr val="0070C0"/>
                </a:solidFill>
                <a:latin typeface="+mn-ea"/>
              </a:rPr>
              <a:t>参加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11</a:t>
            </a:r>
            <a:r>
              <a:rPr lang="zh-CN" altLang="zh-CN" dirty="0">
                <a:solidFill>
                  <a:srgbClr val="0070C0"/>
                </a:solidFill>
                <a:latin typeface="+mn-ea"/>
              </a:rPr>
              <a:t>月</a:t>
            </a:r>
            <a:r>
              <a:rPr lang="en-US" altLang="zh-CN" dirty="0">
                <a:solidFill>
                  <a:srgbClr val="0070C0"/>
                </a:solidFill>
                <a:latin typeface="+mn-ea"/>
              </a:rPr>
              <a:t>7</a:t>
            </a:r>
            <a:r>
              <a:rPr lang="zh-CN" altLang="zh-CN" dirty="0">
                <a:solidFill>
                  <a:srgbClr val="0070C0"/>
                </a:solidFill>
                <a:latin typeface="+mn-ea"/>
              </a:rPr>
              <a:t>日在四牌楼校区举办的消防安全游园会。通过消防装备讲解、消防安全充气迷宫、模拟灭火体验、消防安全投投乐、消防标志闯关、消防安全透明屋、消防知识竞赛，既学到了知识，又获得了游戏体验，促进了员工消防安全意识和应急避险能力的提升。</a:t>
            </a:r>
            <a:endParaRPr lang="zh-CN" altLang="en-US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42" y="2434537"/>
            <a:ext cx="2506076" cy="14470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37" y="2434538"/>
            <a:ext cx="2333067" cy="14470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87" y="4594328"/>
            <a:ext cx="1295827" cy="1854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177" y="4594328"/>
            <a:ext cx="1357716" cy="18102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056" y="4594328"/>
            <a:ext cx="1250749" cy="181028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990" y="4588890"/>
            <a:ext cx="1414796" cy="18599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827" y="2206894"/>
            <a:ext cx="2601157" cy="12586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260" y="5338078"/>
            <a:ext cx="1985383" cy="11426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580" y="5338078"/>
            <a:ext cx="1881880" cy="115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6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2096321" y="417288"/>
            <a:ext cx="6677139" cy="743298"/>
            <a:chOff x="0" y="1699154"/>
            <a:chExt cx="6677139" cy="797861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0" y="2098085"/>
              <a:ext cx="4202723" cy="0"/>
            </a:xfrm>
            <a:prstGeom prst="line">
              <a:avLst/>
            </a:prstGeom>
            <a:ln w="38100">
              <a:solidFill>
                <a:srgbClr val="2B3A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/>
            <p:cNvSpPr/>
            <p:nvPr/>
          </p:nvSpPr>
          <p:spPr>
            <a:xfrm>
              <a:off x="3798277" y="1699154"/>
              <a:ext cx="2878862" cy="797861"/>
            </a:xfrm>
            <a:prstGeom prst="rect">
              <a:avLst/>
            </a:prstGeom>
            <a:solidFill>
              <a:srgbClr val="2B3A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42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sym typeface="华文细黑" panose="02010600040101010101" pitchFamily="2" charset="-122"/>
                </a:rPr>
                <a:t>能源管理</a:t>
              </a:r>
              <a:endParaRPr lang="zh-CN" altLang="en-US" sz="4200" dirty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8575" y="1810874"/>
            <a:ext cx="6268203" cy="389250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39485" y="1808446"/>
            <a:ext cx="84515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/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1</a:t>
            </a:r>
            <a:r>
              <a:rPr lang="zh-CN" altLang="en-US" dirty="0" smtClean="0">
                <a:solidFill>
                  <a:srgbClr val="0070C0"/>
                </a:solidFill>
              </a:rPr>
              <a:t>，   进一步完善四牌楼公共能效提升，协助江苏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r>
              <a:rPr lang="zh-CN" altLang="en-US" dirty="0" smtClean="0">
                <a:solidFill>
                  <a:srgbClr val="0070C0"/>
                </a:solidFill>
              </a:rPr>
              <a:t> 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r>
              <a:rPr lang="zh-CN" altLang="en-US" dirty="0" smtClean="0">
                <a:solidFill>
                  <a:srgbClr val="0070C0"/>
                </a:solidFill>
              </a:rPr>
              <a:t>省建筑科学院对老图书馆、校史馆、逸夫建筑馆、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>
              <a:solidFill>
                <a:srgbClr val="0070C0"/>
              </a:solidFill>
            </a:endParaRPr>
          </a:p>
          <a:p>
            <a:r>
              <a:rPr lang="zh-CN" altLang="en-US" dirty="0" smtClean="0">
                <a:solidFill>
                  <a:srgbClr val="0070C0"/>
                </a:solidFill>
              </a:rPr>
              <a:t>文正楼、中山院等建筑的多联机空调、分体 空调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>
              <a:solidFill>
                <a:srgbClr val="0070C0"/>
              </a:solidFill>
            </a:endParaRPr>
          </a:p>
          <a:p>
            <a:r>
              <a:rPr lang="zh-CN" altLang="en-US" dirty="0" smtClean="0">
                <a:solidFill>
                  <a:srgbClr val="0070C0"/>
                </a:solidFill>
              </a:rPr>
              <a:t> 地下车库照明；电开水炉、小厨宝节能智能化改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endParaRPr lang="en-US" altLang="zh-CN" dirty="0" smtClean="0">
              <a:solidFill>
                <a:srgbClr val="0070C0"/>
              </a:solidFill>
            </a:endParaRPr>
          </a:p>
          <a:p>
            <a:r>
              <a:rPr lang="zh-CN" altLang="en-US" dirty="0" smtClean="0">
                <a:solidFill>
                  <a:srgbClr val="0070C0"/>
                </a:solidFill>
              </a:rPr>
              <a:t>造效果监控与测评，综合节能率超过</a:t>
            </a:r>
            <a:r>
              <a:rPr lang="en-US" altLang="zh-CN" dirty="0" smtClean="0">
                <a:solidFill>
                  <a:srgbClr val="0070C0"/>
                </a:solidFill>
              </a:rPr>
              <a:t>15%</a:t>
            </a:r>
            <a:r>
              <a:rPr lang="zh-CN" altLang="en-US" dirty="0" smtClean="0">
                <a:solidFill>
                  <a:srgbClr val="0070C0"/>
                </a:solidFill>
              </a:rPr>
              <a:t>。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r>
              <a:rPr lang="zh-CN" altLang="en-US" dirty="0" smtClean="0">
                <a:solidFill>
                  <a:srgbClr val="0070C0"/>
                </a:solidFill>
              </a:rPr>
              <a:t>   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r>
              <a:rPr lang="zh-CN" altLang="en-US" dirty="0" smtClean="0">
                <a:solidFill>
                  <a:srgbClr val="0070C0"/>
                </a:solidFill>
              </a:rPr>
              <a:t>      升级四牌楼校区智慧能源综合管理平台，充分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r>
              <a:rPr lang="zh-CN" altLang="en-US" dirty="0" smtClean="0">
                <a:solidFill>
                  <a:srgbClr val="0070C0"/>
                </a:solidFill>
              </a:rPr>
              <a:t>   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r>
              <a:rPr lang="zh-CN" altLang="en-US" dirty="0" smtClean="0">
                <a:solidFill>
                  <a:srgbClr val="0070C0"/>
                </a:solidFill>
              </a:rPr>
              <a:t>发挥集计量、监测、控制和管理的</a:t>
            </a:r>
            <a:r>
              <a:rPr lang="en-US" dirty="0" smtClean="0">
                <a:solidFill>
                  <a:srgbClr val="0070C0"/>
                </a:solidFill>
              </a:rPr>
              <a:t>“</a:t>
            </a:r>
            <a:r>
              <a:rPr lang="zh-CN" altLang="en-US" dirty="0" smtClean="0">
                <a:solidFill>
                  <a:srgbClr val="0070C0"/>
                </a:solidFill>
              </a:rPr>
              <a:t>监控管一体化</a:t>
            </a:r>
            <a:r>
              <a:rPr lang="en-US" dirty="0" smtClean="0">
                <a:solidFill>
                  <a:srgbClr val="0070C0"/>
                </a:solidFill>
              </a:rPr>
              <a:t>”</a:t>
            </a:r>
          </a:p>
          <a:p>
            <a:endParaRPr lang="en-US" altLang="zh-CN" dirty="0">
              <a:solidFill>
                <a:srgbClr val="0070C0"/>
              </a:solidFill>
            </a:endParaRPr>
          </a:p>
          <a:p>
            <a:r>
              <a:rPr lang="zh-CN" altLang="en-US" dirty="0" smtClean="0">
                <a:solidFill>
                  <a:srgbClr val="0070C0"/>
                </a:solidFill>
              </a:rPr>
              <a:t>功能，迎接省住建厅专家评审。</a:t>
            </a:r>
            <a:endParaRPr lang="zh-CN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64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2096321" y="417288"/>
            <a:ext cx="6677139" cy="743298"/>
            <a:chOff x="0" y="1699154"/>
            <a:chExt cx="6677139" cy="797861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0" y="2098085"/>
              <a:ext cx="4202723" cy="0"/>
            </a:xfrm>
            <a:prstGeom prst="line">
              <a:avLst/>
            </a:prstGeom>
            <a:ln w="38100">
              <a:solidFill>
                <a:srgbClr val="2B3A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9"/>
            <p:cNvSpPr/>
            <p:nvPr/>
          </p:nvSpPr>
          <p:spPr>
            <a:xfrm>
              <a:off x="3798277" y="1699154"/>
              <a:ext cx="2878862" cy="797861"/>
            </a:xfrm>
            <a:prstGeom prst="rect">
              <a:avLst/>
            </a:prstGeom>
            <a:solidFill>
              <a:srgbClr val="2B3A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zh-CN" altLang="en-US" sz="4200" dirty="0" smtClean="0">
                  <a:solidFill>
                    <a:schemeClr val="bg1"/>
                  </a:solidFill>
                  <a:latin typeface="华文细黑" panose="02010600040101010101" pitchFamily="2" charset="-122"/>
                  <a:ea typeface="微软雅黑" panose="020B0503020204020204" pitchFamily="34" charset="-122"/>
                  <a:sym typeface="华文细黑" panose="02010600040101010101" pitchFamily="2" charset="-122"/>
                </a:rPr>
                <a:t>能源管理</a:t>
              </a:r>
              <a:endParaRPr lang="zh-CN" altLang="en-US" sz="4200" dirty="0">
                <a:solidFill>
                  <a:schemeClr val="bg1"/>
                </a:solidFill>
                <a:latin typeface="华文细黑" panose="02010600040101010101" pitchFamily="2" charset="-122"/>
                <a:ea typeface="微软雅黑" panose="020B0503020204020204" pitchFamily="34" charset="-122"/>
                <a:sym typeface="华文细黑" panose="02010600040101010101" pitchFamily="2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00006" y="1624569"/>
            <a:ext cx="352328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2</a:t>
            </a:r>
            <a:r>
              <a:rPr lang="zh-CN" altLang="zh-CN" dirty="0" smtClean="0">
                <a:solidFill>
                  <a:srgbClr val="0070C0"/>
                </a:solidFill>
              </a:rPr>
              <a:t>，</a:t>
            </a:r>
            <a:r>
              <a:rPr lang="zh-CN" altLang="en-US" dirty="0">
                <a:solidFill>
                  <a:srgbClr val="0070C0"/>
                </a:solidFill>
              </a:rPr>
              <a:t>配合</a:t>
            </a:r>
            <a:r>
              <a:rPr lang="zh-CN" altLang="zh-CN" dirty="0">
                <a:solidFill>
                  <a:srgbClr val="0070C0"/>
                </a:solidFill>
              </a:rPr>
              <a:t>南京市供水节水指导中心，</a:t>
            </a:r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r>
              <a:rPr lang="zh-CN" altLang="zh-CN" dirty="0">
                <a:solidFill>
                  <a:srgbClr val="0070C0"/>
                </a:solidFill>
              </a:rPr>
              <a:t>玄武区水务局组织第三方完成对</a:t>
            </a:r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r>
              <a:rPr lang="zh-CN" altLang="zh-CN" dirty="0">
                <a:solidFill>
                  <a:srgbClr val="0070C0"/>
                </a:solidFill>
              </a:rPr>
              <a:t>四牌楼校区用水审计，</a:t>
            </a:r>
            <a:r>
              <a:rPr lang="zh-CN" altLang="en-US" dirty="0">
                <a:solidFill>
                  <a:srgbClr val="0070C0"/>
                </a:solidFill>
              </a:rPr>
              <a:t>参加评审</a:t>
            </a:r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r>
              <a:rPr lang="zh-CN" altLang="en-US" dirty="0">
                <a:solidFill>
                  <a:srgbClr val="0070C0"/>
                </a:solidFill>
              </a:rPr>
              <a:t>报告会；</a:t>
            </a:r>
            <a:r>
              <a:rPr lang="zh-CN" altLang="zh-CN" dirty="0">
                <a:solidFill>
                  <a:srgbClr val="0070C0"/>
                </a:solidFill>
              </a:rPr>
              <a:t>在新建成的卫生间，洗</a:t>
            </a:r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r>
              <a:rPr lang="zh-CN" altLang="zh-CN" dirty="0">
                <a:solidFill>
                  <a:srgbClr val="0070C0"/>
                </a:solidFill>
              </a:rPr>
              <a:t>手池张贴节水宣传标语，</a:t>
            </a:r>
            <a:r>
              <a:rPr lang="zh-CN" altLang="en-US" dirty="0">
                <a:solidFill>
                  <a:srgbClr val="0070C0"/>
                </a:solidFill>
              </a:rPr>
              <a:t>倡导节</a:t>
            </a:r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r>
              <a:rPr lang="zh-CN" altLang="en-US" dirty="0">
                <a:solidFill>
                  <a:srgbClr val="0070C0"/>
                </a:solidFill>
              </a:rPr>
              <a:t>约用水；</a:t>
            </a:r>
            <a:r>
              <a:rPr lang="zh-CN" altLang="zh-CN" dirty="0">
                <a:solidFill>
                  <a:srgbClr val="0070C0"/>
                </a:solidFill>
              </a:rPr>
              <a:t>根据抄表数据分析查找</a:t>
            </a:r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r>
              <a:rPr lang="zh-CN" altLang="zh-CN" dirty="0">
                <a:solidFill>
                  <a:srgbClr val="0070C0"/>
                </a:solidFill>
              </a:rPr>
              <a:t>漏水点进行修复，实现水资源的</a:t>
            </a:r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r>
              <a:rPr lang="zh-CN" altLang="zh-CN" dirty="0">
                <a:solidFill>
                  <a:srgbClr val="0070C0"/>
                </a:solidFill>
              </a:rPr>
              <a:t>高效利用，降低用水成本，</a:t>
            </a:r>
            <a:r>
              <a:rPr lang="zh-CN" altLang="en-US" dirty="0">
                <a:solidFill>
                  <a:srgbClr val="0070C0"/>
                </a:solidFill>
              </a:rPr>
              <a:t>减少</a:t>
            </a:r>
            <a:endParaRPr lang="en-US" altLang="zh-CN" dirty="0">
              <a:solidFill>
                <a:srgbClr val="0070C0"/>
              </a:solidFill>
            </a:endParaRPr>
          </a:p>
          <a:p>
            <a:endParaRPr lang="en-US" altLang="zh-CN" dirty="0">
              <a:solidFill>
                <a:srgbClr val="0070C0"/>
              </a:solidFill>
            </a:endParaRPr>
          </a:p>
          <a:p>
            <a:r>
              <a:rPr lang="zh-CN" altLang="en-US" dirty="0">
                <a:solidFill>
                  <a:srgbClr val="0070C0"/>
                </a:solidFill>
              </a:rPr>
              <a:t>浪费，</a:t>
            </a:r>
            <a:r>
              <a:rPr lang="zh-CN" altLang="zh-CN" dirty="0">
                <a:solidFill>
                  <a:srgbClr val="0070C0"/>
                </a:solidFill>
              </a:rPr>
              <a:t>保护</a:t>
            </a:r>
            <a:r>
              <a:rPr lang="zh-CN" altLang="en-US" dirty="0">
                <a:solidFill>
                  <a:srgbClr val="0070C0"/>
                </a:solidFill>
              </a:rPr>
              <a:t>水</a:t>
            </a:r>
            <a:r>
              <a:rPr lang="zh-CN" altLang="zh-CN" dirty="0">
                <a:solidFill>
                  <a:srgbClr val="0070C0"/>
                </a:solidFill>
              </a:rPr>
              <a:t>环境。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66" y="3516426"/>
            <a:ext cx="3555349" cy="23186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13" y="3516426"/>
            <a:ext cx="2753109" cy="23186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13" y="1160586"/>
            <a:ext cx="2753109" cy="203955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66" y="1160586"/>
            <a:ext cx="3555349" cy="202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27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黄蓝商务年度部门工作总结PPT模板"/>
  <p:tag name="ISPRING_FIRST_PUBLISH" val="1"/>
</p:tagLst>
</file>

<file path=ppt/theme/theme1.xml><?xml version="1.0" encoding="utf-8"?>
<a:theme xmlns:a="http://schemas.openxmlformats.org/drawingml/2006/main" name="Office Theme">
  <a:themeElements>
    <a:clrScheme name="自定义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</TotalTime>
  <Words>547</Words>
  <Application>Microsoft Office PowerPoint</Application>
  <PresentationFormat>宽屏</PresentationFormat>
  <Paragraphs>99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等线</vt:lpstr>
      <vt:lpstr>方正舒体</vt:lpstr>
      <vt:lpstr>华文彩云</vt:lpstr>
      <vt:lpstr>华文仿宋</vt:lpstr>
      <vt:lpstr>华文细黑</vt:lpstr>
      <vt:lpstr>宋体</vt:lpstr>
      <vt:lpstr>微软雅黑</vt:lpstr>
      <vt:lpstr>微软雅黑 Light</vt:lpstr>
      <vt:lpstr>Arial</vt:lpstr>
      <vt:lpstr>Calibri</vt:lpstr>
      <vt:lpstr>Ebrima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黄蓝商务年度部门工作总结PPT模板</dc:title>
  <dc:creator>WIN7</dc:creator>
  <cp:lastModifiedBy>jnpt</cp:lastModifiedBy>
  <cp:revision>122</cp:revision>
  <dcterms:created xsi:type="dcterms:W3CDTF">2017-08-18T03:02:00Z</dcterms:created>
  <dcterms:modified xsi:type="dcterms:W3CDTF">2024-12-09T04:57:23Z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