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12"/>
  </p:notesMasterIdLst>
  <p:handoutMasterIdLst>
    <p:handoutMasterId r:id="rId13"/>
  </p:handoutMasterIdLst>
  <p:sldIdLst>
    <p:sldId id="658" r:id="rId2"/>
    <p:sldId id="648" r:id="rId3"/>
    <p:sldId id="682" r:id="rId4"/>
    <p:sldId id="676" r:id="rId5"/>
    <p:sldId id="689" r:id="rId6"/>
    <p:sldId id="684" r:id="rId7"/>
    <p:sldId id="692" r:id="rId8"/>
    <p:sldId id="691" r:id="rId9"/>
    <p:sldId id="688" r:id="rId10"/>
    <p:sldId id="686" r:id="rId1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bg1"/>
        </a:solidFill>
        <a:latin typeface="黑体" panose="02010609060101010101" pitchFamily="2" charset="-122"/>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99"/>
    <a:srgbClr val="0000FF"/>
    <a:srgbClr val="66FFFF"/>
    <a:srgbClr val="940423"/>
    <a:srgbClr val="A3C0E7"/>
    <a:srgbClr val="FF0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p:restoredTop sz="95017"/>
  </p:normalViewPr>
  <p:slideViewPr>
    <p:cSldViewPr showGuides="1">
      <p:cViewPr varScale="1">
        <p:scale>
          <a:sx n="108" d="100"/>
          <a:sy n="108" d="100"/>
        </p:scale>
        <p:origin x="-1536" y="-90"/>
      </p:cViewPr>
      <p:guideLst>
        <p:guide orient="horz" pos="2160"/>
        <p:guide pos="2858"/>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4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spcBef>
                <a:spcPct val="0"/>
              </a:spcBef>
              <a:buFontTx/>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spcBef>
                <a:spcPct val="0"/>
              </a:spcBef>
              <a:buFontTx/>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spcBef>
                <a:spcPct val="0"/>
              </a:spcBef>
              <a:buFontTx/>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a:buNone/>
            </a:pPr>
            <a:fld id="{9A0DB2DC-4C9A-4742-B13C-FB6460FD3503}" type="slidenum">
              <a:rPr lang="zh-CN" altLang="en-US" sz="1200" b="0" dirty="0">
                <a:solidFill>
                  <a:schemeClr val="tx1"/>
                </a:solidFill>
                <a:latin typeface="Arial" panose="020B0604020202020204" pitchFamily="34" charset="0"/>
              </a:rPr>
              <a:pPr lvl="0" algn="r">
                <a:buNone/>
              </a:pPr>
              <a:t>‹#›</a:t>
            </a:fld>
            <a:endParaRPr lang="zh-CN"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88753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spcBef>
                <a:spcPct val="0"/>
              </a:spcBef>
              <a:buFontTx/>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spcBef>
                <a:spcPct val="0"/>
              </a:spcBef>
              <a:buFontTx/>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8"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spcBef>
                <a:spcPct val="0"/>
              </a:spcBef>
              <a:buFontTx/>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a:buNone/>
            </a:pPr>
            <a:fld id="{9A0DB2DC-4C9A-4742-B13C-FB6460FD3503}" type="slidenum">
              <a:rPr lang="zh-CN" altLang="en-US" sz="1200" b="0" dirty="0">
                <a:solidFill>
                  <a:schemeClr val="tx1"/>
                </a:solidFill>
                <a:latin typeface="Arial" panose="020B0604020202020204" pitchFamily="34" charset="0"/>
              </a:rPr>
              <a:pPr lvl="0" algn="r">
                <a:buNone/>
              </a:pPr>
              <a:t>‹#›</a:t>
            </a:fld>
            <a:endParaRPr lang="zh-CN"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40835916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p:sp>
      <p:sp>
        <p:nvSpPr>
          <p:cNvPr id="12291" name="Rectangle 3"/>
          <p:cNvSpPr>
            <a:spLocks noGrp="1"/>
          </p:cNvSpPr>
          <p:nvPr>
            <p:ph type="body"/>
          </p:nvPr>
        </p:nvSpPr>
        <p:spPr/>
        <p:txBody>
          <a:bodyPr wrap="square" lIns="91440" tIns="45720" rIns="91440" bIns="45720" anchor="t" anchorCtr="0"/>
          <a:lstStyle/>
          <a:p>
            <a:pPr lvl="0"/>
            <a:endParaRPr lang="zh-CN" altLang="en-US" dirty="0"/>
          </a:p>
        </p:txBody>
      </p:sp>
    </p:spTree>
    <p:extLst>
      <p:ext uri="{BB962C8B-B14F-4D97-AF65-F5344CB8AC3E}">
        <p14:creationId xmlns:p14="http://schemas.microsoft.com/office/powerpoint/2010/main" val="102836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207384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Picture 8" descr="02"/>
          <p:cNvPicPr>
            <a:picLocks noChangeAspect="1"/>
          </p:cNvPicPr>
          <p:nvPr/>
        </p:nvPicPr>
        <p:blipFill>
          <a:blip r:embed="rId2"/>
          <a:stretch>
            <a:fillRect/>
          </a:stretch>
        </p:blipFill>
        <p:spPr>
          <a:xfrm>
            <a:off x="7451725" y="6491288"/>
            <a:ext cx="1366838" cy="250825"/>
          </a:xfrm>
          <a:prstGeom prst="rect">
            <a:avLst/>
          </a:prstGeom>
          <a:noFill/>
          <a:ln w="9525">
            <a:noFill/>
          </a:ln>
        </p:spPr>
      </p:pic>
      <p:sp>
        <p:nvSpPr>
          <p:cNvPr id="11" name="Line 11"/>
          <p:cNvSpPr>
            <a:spLocks noChangeShapeType="1"/>
          </p:cNvSpPr>
          <p:nvPr/>
        </p:nvSpPr>
        <p:spPr bwMode="auto">
          <a:xfrm flipH="1">
            <a:off x="250825" y="6381750"/>
            <a:ext cx="8642350" cy="0"/>
          </a:xfrm>
          <a:prstGeom prst="line">
            <a:avLst/>
          </a:prstGeom>
          <a:noFill/>
          <a:ln w="19050">
            <a:solidFill>
              <a:srgbClr val="05569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chemeClr val="bg1"/>
              </a:solidFill>
              <a:effectLst/>
              <a:uLnTx/>
              <a:uFillTx/>
              <a:latin typeface="黑体" panose="02010609060101010101" pitchFamily="2" charset="-122"/>
              <a:ea typeface="宋体" panose="02010600030101010101" pitchFamily="2" charset="-122"/>
              <a:cs typeface="+mn-cs"/>
            </a:endParaRPr>
          </a:p>
        </p:txBody>
      </p:sp>
      <p:pic>
        <p:nvPicPr>
          <p:cNvPr id="2052" name="图片 7" descr="logo.png"/>
          <p:cNvPicPr>
            <a:picLocks noChangeAspect="1"/>
          </p:cNvPicPr>
          <p:nvPr/>
        </p:nvPicPr>
        <p:blipFill>
          <a:blip r:embed="rId3"/>
          <a:stretch>
            <a:fillRect/>
          </a:stretch>
        </p:blipFill>
        <p:spPr>
          <a:xfrm>
            <a:off x="7164388" y="6489700"/>
            <a:ext cx="187325" cy="252413"/>
          </a:xfrm>
          <a:prstGeom prst="rect">
            <a:avLst/>
          </a:prstGeom>
          <a:noFill/>
          <a:ln w="9525">
            <a:noFill/>
          </a:ln>
        </p:spPr>
      </p:pic>
      <p:pic>
        <p:nvPicPr>
          <p:cNvPr id="2053" name="Picture 7" descr="d"/>
          <p:cNvPicPr>
            <a:picLocks noChangeAspect="1"/>
          </p:cNvPicPr>
          <p:nvPr/>
        </p:nvPicPr>
        <p:blipFill>
          <a:blip r:embed="rId4"/>
          <a:srcRect r="12891"/>
          <a:stretch>
            <a:fillRect/>
          </a:stretch>
        </p:blipFill>
        <p:spPr>
          <a:xfrm>
            <a:off x="5508625" y="0"/>
            <a:ext cx="3635375" cy="1604963"/>
          </a:xfrm>
          <a:prstGeom prst="rect">
            <a:avLst/>
          </a:prstGeom>
          <a:noFill/>
          <a:ln w="9525">
            <a:noFill/>
          </a:ln>
        </p:spPr>
      </p:pic>
      <p:sp>
        <p:nvSpPr>
          <p:cNvPr id="14" name="Rectangle 12"/>
          <p:cNvSpPr>
            <a:spLocks noChangeArrowheads="1"/>
          </p:cNvSpPr>
          <p:nvPr/>
        </p:nvSpPr>
        <p:spPr bwMode="auto">
          <a:xfrm>
            <a:off x="179388" y="6443663"/>
            <a:ext cx="2495550" cy="304800"/>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a:ln>
                  <a:noFill/>
                </a:ln>
                <a:solidFill>
                  <a:srgbClr val="055692"/>
                </a:solidFill>
                <a:effectLst/>
                <a:uLnTx/>
                <a:uFillTx/>
                <a:latin typeface="Arial" panose="020B0604020202020204" pitchFamily="34" charset="0"/>
                <a:ea typeface="微软雅黑" panose="020B0503020204020204" pitchFamily="34" charset="-122"/>
                <a:cs typeface="+mn-cs"/>
              </a:rPr>
              <a:t>生殖医学国家重点实验室申报</a:t>
            </a:r>
          </a:p>
        </p:txBody>
      </p:sp>
      <p:sp>
        <p:nvSpPr>
          <p:cNvPr id="15" name="Rectangle 16"/>
          <p:cNvSpPr>
            <a:spLocks noChangeArrowheads="1"/>
          </p:cNvSpPr>
          <p:nvPr/>
        </p:nvSpPr>
        <p:spPr bwMode="auto">
          <a:xfrm>
            <a:off x="4500563" y="6453188"/>
            <a:ext cx="400050" cy="304800"/>
          </a:xfrm>
          <a:prstGeom prst="rect">
            <a:avLst/>
          </a:prstGeom>
          <a:noFill/>
          <a:ln w="9525">
            <a:noFill/>
            <a:miter lim="800000"/>
          </a:ln>
        </p:spPr>
        <p:txBody>
          <a:bodyPr wrap="none" anchor="ctr">
            <a:spAutoFit/>
          </a:bodyPr>
          <a:lstStyle/>
          <a:p>
            <a:pPr lvl="0" eaLnBrk="1" hangingPunct="1">
              <a:buNone/>
            </a:pPr>
            <a:fld id="{9A0DB2DC-4C9A-4742-B13C-FB6460FD3503}" type="slidenum">
              <a:rPr lang="zh-CN" altLang="en-US" sz="1400" b="0" dirty="0">
                <a:solidFill>
                  <a:srgbClr val="055692"/>
                </a:solidFill>
                <a:latin typeface="Arial" panose="020B0604020202020204" pitchFamily="34" charset="0"/>
              </a:rPr>
              <a:pPr lvl="0" eaLnBrk="1" hangingPunct="1">
                <a:buNone/>
              </a:pPr>
              <a:t>‹#›</a:t>
            </a:fld>
            <a:endParaRPr lang="zh-CN" altLang="en-US" sz="1400" b="0" dirty="0">
              <a:solidFill>
                <a:srgbClr val="055692"/>
              </a:solidFill>
              <a:latin typeface="Arial" panose="020B0604020202020204" pitchFamily="34" charset="0"/>
            </a:endParaRPr>
          </a:p>
        </p:txBody>
      </p:sp>
      <p:pic>
        <p:nvPicPr>
          <p:cNvPr id="2056" name="Picture 7" descr="d"/>
          <p:cNvPicPr>
            <a:picLocks noChangeAspect="1"/>
          </p:cNvPicPr>
          <p:nvPr/>
        </p:nvPicPr>
        <p:blipFill>
          <a:blip r:embed="rId5"/>
          <a:srcRect l="12891"/>
          <a:stretch>
            <a:fillRect/>
          </a:stretch>
        </p:blipFill>
        <p:spPr>
          <a:xfrm>
            <a:off x="0" y="0"/>
            <a:ext cx="3635375" cy="1604963"/>
          </a:xfrm>
          <a:prstGeom prst="rect">
            <a:avLst/>
          </a:prstGeom>
          <a:noFill/>
          <a:ln w="9525">
            <a:noFill/>
          </a:ln>
        </p:spPr>
      </p:pic>
      <p:pic>
        <p:nvPicPr>
          <p:cNvPr id="2057" name="Picture 8" descr="02"/>
          <p:cNvPicPr>
            <a:picLocks noChangeAspect="1"/>
          </p:cNvPicPr>
          <p:nvPr userDrawn="1"/>
        </p:nvPicPr>
        <p:blipFill>
          <a:blip r:embed="rId2"/>
          <a:stretch>
            <a:fillRect/>
          </a:stretch>
        </p:blipFill>
        <p:spPr>
          <a:xfrm>
            <a:off x="7451725" y="6491288"/>
            <a:ext cx="1366838" cy="250825"/>
          </a:xfrm>
          <a:prstGeom prst="rect">
            <a:avLst/>
          </a:prstGeom>
          <a:noFill/>
          <a:ln w="9525">
            <a:noFill/>
          </a:ln>
        </p:spPr>
      </p:pic>
      <p:sp>
        <p:nvSpPr>
          <p:cNvPr id="18" name="Line 11"/>
          <p:cNvSpPr>
            <a:spLocks noChangeShapeType="1"/>
          </p:cNvSpPr>
          <p:nvPr/>
        </p:nvSpPr>
        <p:spPr bwMode="auto">
          <a:xfrm flipH="1">
            <a:off x="250825" y="6381750"/>
            <a:ext cx="8642350" cy="0"/>
          </a:xfrm>
          <a:prstGeom prst="line">
            <a:avLst/>
          </a:prstGeom>
          <a:noFill/>
          <a:ln w="19050">
            <a:solidFill>
              <a:srgbClr val="05569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chemeClr val="bg1"/>
              </a:solidFill>
              <a:effectLst/>
              <a:uLnTx/>
              <a:uFillTx/>
              <a:latin typeface="黑体" panose="02010609060101010101" pitchFamily="2" charset="-122"/>
              <a:ea typeface="宋体" panose="02010600030101010101" pitchFamily="2" charset="-122"/>
              <a:cs typeface="+mn-cs"/>
            </a:endParaRPr>
          </a:p>
        </p:txBody>
      </p:sp>
      <p:pic>
        <p:nvPicPr>
          <p:cNvPr id="2059" name="图片 7" descr="logo.png"/>
          <p:cNvPicPr>
            <a:picLocks noChangeAspect="1"/>
          </p:cNvPicPr>
          <p:nvPr userDrawn="1"/>
        </p:nvPicPr>
        <p:blipFill>
          <a:blip r:embed="rId3"/>
          <a:stretch>
            <a:fillRect/>
          </a:stretch>
        </p:blipFill>
        <p:spPr>
          <a:xfrm>
            <a:off x="7164388" y="6489700"/>
            <a:ext cx="187325" cy="252413"/>
          </a:xfrm>
          <a:prstGeom prst="rect">
            <a:avLst/>
          </a:prstGeom>
          <a:noFill/>
          <a:ln w="9525">
            <a:noFill/>
          </a:ln>
        </p:spPr>
      </p:pic>
      <p:sp>
        <p:nvSpPr>
          <p:cNvPr id="20" name="Rectangle 10"/>
          <p:cNvSpPr>
            <a:spLocks noChangeArrowheads="1"/>
          </p:cNvSpPr>
          <p:nvPr/>
        </p:nvSpPr>
        <p:spPr bwMode="gray">
          <a:xfrm>
            <a:off x="104775" y="100013"/>
            <a:ext cx="261938" cy="266700"/>
          </a:xfrm>
          <a:prstGeom prst="rect">
            <a:avLst/>
          </a:prstGeom>
          <a:solidFill>
            <a:schemeClr val="bg1">
              <a:alpha val="89803"/>
            </a:schemeClr>
          </a:solidFill>
          <a:ln>
            <a:noFill/>
          </a:ln>
        </p:spPr>
        <p:txBody>
          <a:bodyPr wrap="none" anchor="ctr"/>
          <a:lstStyle>
            <a:lvl1pPr>
              <a:defRPr sz="1600" b="1">
                <a:solidFill>
                  <a:schemeClr val="bg1"/>
                </a:solidFill>
                <a:latin typeface="黑体" panose="02010609060101010101" pitchFamily="2" charset="-122"/>
                <a:ea typeface="宋体" panose="02010600030101010101" pitchFamily="2" charset="-122"/>
              </a:defRPr>
            </a:lvl1pPr>
            <a:lvl2pPr marL="742950" indent="-285750">
              <a:defRPr sz="1600" b="1">
                <a:solidFill>
                  <a:schemeClr val="bg1"/>
                </a:solidFill>
                <a:latin typeface="黑体" panose="02010609060101010101" pitchFamily="2" charset="-122"/>
                <a:ea typeface="宋体" panose="02010600030101010101" pitchFamily="2" charset="-122"/>
              </a:defRPr>
            </a:lvl2pPr>
            <a:lvl3pPr marL="1143000" indent="-228600">
              <a:defRPr sz="1600" b="1">
                <a:solidFill>
                  <a:schemeClr val="bg1"/>
                </a:solidFill>
                <a:latin typeface="黑体" panose="02010609060101010101" pitchFamily="2" charset="-122"/>
                <a:ea typeface="宋体" panose="02010600030101010101" pitchFamily="2" charset="-122"/>
              </a:defRPr>
            </a:lvl3pPr>
            <a:lvl4pPr marL="1600200" indent="-228600">
              <a:defRPr sz="1600" b="1">
                <a:solidFill>
                  <a:schemeClr val="bg1"/>
                </a:solidFill>
                <a:latin typeface="黑体" panose="02010609060101010101" pitchFamily="2" charset="-122"/>
                <a:ea typeface="宋体" panose="02010600030101010101" pitchFamily="2" charset="-122"/>
              </a:defRPr>
            </a:lvl4pPr>
            <a:lvl5pPr marL="2057400" indent="-228600">
              <a:defRPr sz="1600" b="1">
                <a:solidFill>
                  <a:schemeClr val="bg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Rectangle 11"/>
          <p:cNvSpPr>
            <a:spLocks noChangeArrowheads="1"/>
          </p:cNvSpPr>
          <p:nvPr/>
        </p:nvSpPr>
        <p:spPr bwMode="gray">
          <a:xfrm>
            <a:off x="404813" y="100013"/>
            <a:ext cx="261938" cy="266700"/>
          </a:xfrm>
          <a:prstGeom prst="rect">
            <a:avLst/>
          </a:prstGeom>
          <a:solidFill>
            <a:schemeClr val="bg1">
              <a:alpha val="59999"/>
            </a:schemeClr>
          </a:solidFill>
          <a:ln>
            <a:noFill/>
          </a:ln>
        </p:spPr>
        <p:txBody>
          <a:bodyPr wrap="none" anchor="ctr"/>
          <a:lstStyle>
            <a:lvl1pPr>
              <a:defRPr sz="1600" b="1">
                <a:solidFill>
                  <a:schemeClr val="bg1"/>
                </a:solidFill>
                <a:latin typeface="黑体" panose="02010609060101010101" pitchFamily="2" charset="-122"/>
                <a:ea typeface="宋体" panose="02010600030101010101" pitchFamily="2" charset="-122"/>
              </a:defRPr>
            </a:lvl1pPr>
            <a:lvl2pPr marL="742950" indent="-285750">
              <a:defRPr sz="1600" b="1">
                <a:solidFill>
                  <a:schemeClr val="bg1"/>
                </a:solidFill>
                <a:latin typeface="黑体" panose="02010609060101010101" pitchFamily="2" charset="-122"/>
                <a:ea typeface="宋体" panose="02010600030101010101" pitchFamily="2" charset="-122"/>
              </a:defRPr>
            </a:lvl2pPr>
            <a:lvl3pPr marL="1143000" indent="-228600">
              <a:defRPr sz="1600" b="1">
                <a:solidFill>
                  <a:schemeClr val="bg1"/>
                </a:solidFill>
                <a:latin typeface="黑体" panose="02010609060101010101" pitchFamily="2" charset="-122"/>
                <a:ea typeface="宋体" panose="02010600030101010101" pitchFamily="2" charset="-122"/>
              </a:defRPr>
            </a:lvl3pPr>
            <a:lvl4pPr marL="1600200" indent="-228600">
              <a:defRPr sz="1600" b="1">
                <a:solidFill>
                  <a:schemeClr val="bg1"/>
                </a:solidFill>
                <a:latin typeface="黑体" panose="02010609060101010101" pitchFamily="2" charset="-122"/>
                <a:ea typeface="宋体" panose="02010600030101010101" pitchFamily="2" charset="-122"/>
              </a:defRPr>
            </a:lvl4pPr>
            <a:lvl5pPr marL="2057400" indent="-228600">
              <a:defRPr sz="1600" b="1">
                <a:solidFill>
                  <a:schemeClr val="bg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Rectangle 12"/>
          <p:cNvSpPr>
            <a:spLocks noChangeArrowheads="1"/>
          </p:cNvSpPr>
          <p:nvPr/>
        </p:nvSpPr>
        <p:spPr bwMode="gray">
          <a:xfrm>
            <a:off x="704850" y="100013"/>
            <a:ext cx="261938" cy="266700"/>
          </a:xfrm>
          <a:prstGeom prst="rect">
            <a:avLst/>
          </a:prstGeom>
          <a:solidFill>
            <a:schemeClr val="bg1">
              <a:alpha val="85097"/>
            </a:schemeClr>
          </a:solidFill>
          <a:ln>
            <a:noFill/>
          </a:ln>
        </p:spPr>
        <p:txBody>
          <a:bodyPr wrap="none" anchor="ctr"/>
          <a:lstStyle>
            <a:lvl1pPr>
              <a:defRPr sz="1600" b="1">
                <a:solidFill>
                  <a:schemeClr val="bg1"/>
                </a:solidFill>
                <a:latin typeface="黑体" panose="02010609060101010101" pitchFamily="2" charset="-122"/>
                <a:ea typeface="宋体" panose="02010600030101010101" pitchFamily="2" charset="-122"/>
              </a:defRPr>
            </a:lvl1pPr>
            <a:lvl2pPr marL="742950" indent="-285750">
              <a:defRPr sz="1600" b="1">
                <a:solidFill>
                  <a:schemeClr val="bg1"/>
                </a:solidFill>
                <a:latin typeface="黑体" panose="02010609060101010101" pitchFamily="2" charset="-122"/>
                <a:ea typeface="宋体" panose="02010600030101010101" pitchFamily="2" charset="-122"/>
              </a:defRPr>
            </a:lvl2pPr>
            <a:lvl3pPr marL="1143000" indent="-228600">
              <a:defRPr sz="1600" b="1">
                <a:solidFill>
                  <a:schemeClr val="bg1"/>
                </a:solidFill>
                <a:latin typeface="黑体" panose="02010609060101010101" pitchFamily="2" charset="-122"/>
                <a:ea typeface="宋体" panose="02010600030101010101" pitchFamily="2" charset="-122"/>
              </a:defRPr>
            </a:lvl3pPr>
            <a:lvl4pPr marL="1600200" indent="-228600">
              <a:defRPr sz="1600" b="1">
                <a:solidFill>
                  <a:schemeClr val="bg1"/>
                </a:solidFill>
                <a:latin typeface="黑体" panose="02010609060101010101" pitchFamily="2" charset="-122"/>
                <a:ea typeface="宋体" panose="02010600030101010101" pitchFamily="2" charset="-122"/>
              </a:defRPr>
            </a:lvl4pPr>
            <a:lvl5pPr marL="2057400" indent="-228600">
              <a:defRPr sz="1600" b="1">
                <a:solidFill>
                  <a:schemeClr val="bg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Rectangle 13"/>
          <p:cNvSpPr>
            <a:spLocks noChangeArrowheads="1"/>
          </p:cNvSpPr>
          <p:nvPr/>
        </p:nvSpPr>
        <p:spPr bwMode="gray">
          <a:xfrm>
            <a:off x="404813" y="400050"/>
            <a:ext cx="261938" cy="266700"/>
          </a:xfrm>
          <a:prstGeom prst="rect">
            <a:avLst/>
          </a:prstGeom>
          <a:solidFill>
            <a:schemeClr val="bg1"/>
          </a:solidFill>
          <a:ln>
            <a:noFill/>
          </a:ln>
        </p:spPr>
        <p:txBody>
          <a:bodyPr wrap="none" anchor="ctr"/>
          <a:lstStyle>
            <a:lvl1pPr>
              <a:defRPr sz="1600" b="1">
                <a:solidFill>
                  <a:schemeClr val="bg1"/>
                </a:solidFill>
                <a:latin typeface="黑体" panose="02010609060101010101" pitchFamily="2" charset="-122"/>
                <a:ea typeface="宋体" panose="02010600030101010101" pitchFamily="2" charset="-122"/>
              </a:defRPr>
            </a:lvl1pPr>
            <a:lvl2pPr marL="742950" indent="-285750">
              <a:defRPr sz="1600" b="1">
                <a:solidFill>
                  <a:schemeClr val="bg1"/>
                </a:solidFill>
                <a:latin typeface="黑体" panose="02010609060101010101" pitchFamily="2" charset="-122"/>
                <a:ea typeface="宋体" panose="02010600030101010101" pitchFamily="2" charset="-122"/>
              </a:defRPr>
            </a:lvl2pPr>
            <a:lvl3pPr marL="1143000" indent="-228600">
              <a:defRPr sz="1600" b="1">
                <a:solidFill>
                  <a:schemeClr val="bg1"/>
                </a:solidFill>
                <a:latin typeface="黑体" panose="02010609060101010101" pitchFamily="2" charset="-122"/>
                <a:ea typeface="宋体" panose="02010600030101010101" pitchFamily="2" charset="-122"/>
              </a:defRPr>
            </a:lvl3pPr>
            <a:lvl4pPr marL="1600200" indent="-228600">
              <a:defRPr sz="1600" b="1">
                <a:solidFill>
                  <a:schemeClr val="bg1"/>
                </a:solidFill>
                <a:latin typeface="黑体" panose="02010609060101010101" pitchFamily="2" charset="-122"/>
                <a:ea typeface="宋体" panose="02010600030101010101" pitchFamily="2" charset="-122"/>
              </a:defRPr>
            </a:lvl4pPr>
            <a:lvl5pPr marL="2057400" indent="-228600">
              <a:defRPr sz="1600" b="1">
                <a:solidFill>
                  <a:schemeClr val="bg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Rectangle 14"/>
          <p:cNvSpPr>
            <a:spLocks noChangeArrowheads="1"/>
          </p:cNvSpPr>
          <p:nvPr/>
        </p:nvSpPr>
        <p:spPr bwMode="gray">
          <a:xfrm>
            <a:off x="104775" y="400050"/>
            <a:ext cx="261938" cy="266700"/>
          </a:xfrm>
          <a:prstGeom prst="rect">
            <a:avLst/>
          </a:prstGeom>
          <a:solidFill>
            <a:schemeClr val="bg1">
              <a:alpha val="59999"/>
            </a:schemeClr>
          </a:solidFill>
          <a:ln>
            <a:noFill/>
          </a:ln>
        </p:spPr>
        <p:txBody>
          <a:bodyPr wrap="none" anchor="ctr"/>
          <a:lstStyle>
            <a:lvl1pPr>
              <a:defRPr sz="1600" b="1">
                <a:solidFill>
                  <a:schemeClr val="bg1"/>
                </a:solidFill>
                <a:latin typeface="黑体" panose="02010609060101010101" pitchFamily="2" charset="-122"/>
                <a:ea typeface="宋体" panose="02010600030101010101" pitchFamily="2" charset="-122"/>
              </a:defRPr>
            </a:lvl1pPr>
            <a:lvl2pPr marL="742950" indent="-285750">
              <a:defRPr sz="1600" b="1">
                <a:solidFill>
                  <a:schemeClr val="bg1"/>
                </a:solidFill>
                <a:latin typeface="黑体" panose="02010609060101010101" pitchFamily="2" charset="-122"/>
                <a:ea typeface="宋体" panose="02010600030101010101" pitchFamily="2" charset="-122"/>
              </a:defRPr>
            </a:lvl2pPr>
            <a:lvl3pPr marL="1143000" indent="-228600">
              <a:defRPr sz="1600" b="1">
                <a:solidFill>
                  <a:schemeClr val="bg1"/>
                </a:solidFill>
                <a:latin typeface="黑体" panose="02010609060101010101" pitchFamily="2" charset="-122"/>
                <a:ea typeface="宋体" panose="02010600030101010101" pitchFamily="2" charset="-122"/>
              </a:defRPr>
            </a:lvl3pPr>
            <a:lvl4pPr marL="1600200" indent="-228600">
              <a:defRPr sz="1600" b="1">
                <a:solidFill>
                  <a:schemeClr val="bg1"/>
                </a:solidFill>
                <a:latin typeface="黑体" panose="02010609060101010101" pitchFamily="2" charset="-122"/>
                <a:ea typeface="宋体" panose="02010600030101010101" pitchFamily="2" charset="-122"/>
              </a:defRPr>
            </a:lvl4pPr>
            <a:lvl5pPr marL="2057400" indent="-228600">
              <a:defRPr sz="1600" b="1">
                <a:solidFill>
                  <a:schemeClr val="bg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Rectangle 15"/>
          <p:cNvSpPr>
            <a:spLocks noChangeArrowheads="1"/>
          </p:cNvSpPr>
          <p:nvPr/>
        </p:nvSpPr>
        <p:spPr bwMode="gray">
          <a:xfrm>
            <a:off x="104775" y="700088"/>
            <a:ext cx="261938" cy="266700"/>
          </a:xfrm>
          <a:prstGeom prst="rect">
            <a:avLst/>
          </a:prstGeom>
          <a:solidFill>
            <a:schemeClr val="bg1">
              <a:alpha val="89803"/>
            </a:schemeClr>
          </a:solidFill>
          <a:ln>
            <a:noFill/>
          </a:ln>
        </p:spPr>
        <p:txBody>
          <a:bodyPr wrap="none" anchor="ctr"/>
          <a:lstStyle>
            <a:lvl1pPr>
              <a:defRPr sz="1600" b="1">
                <a:solidFill>
                  <a:schemeClr val="bg1"/>
                </a:solidFill>
                <a:latin typeface="黑体" panose="02010609060101010101" pitchFamily="2" charset="-122"/>
                <a:ea typeface="宋体" panose="02010600030101010101" pitchFamily="2" charset="-122"/>
              </a:defRPr>
            </a:lvl1pPr>
            <a:lvl2pPr marL="742950" indent="-285750">
              <a:defRPr sz="1600" b="1">
                <a:solidFill>
                  <a:schemeClr val="bg1"/>
                </a:solidFill>
                <a:latin typeface="黑体" panose="02010609060101010101" pitchFamily="2" charset="-122"/>
                <a:ea typeface="宋体" panose="02010600030101010101" pitchFamily="2" charset="-122"/>
              </a:defRPr>
            </a:lvl2pPr>
            <a:lvl3pPr marL="1143000" indent="-228600">
              <a:defRPr sz="1600" b="1">
                <a:solidFill>
                  <a:schemeClr val="bg1"/>
                </a:solidFill>
                <a:latin typeface="黑体" panose="02010609060101010101" pitchFamily="2" charset="-122"/>
                <a:ea typeface="宋体" panose="02010600030101010101" pitchFamily="2" charset="-122"/>
              </a:defRPr>
            </a:lvl3pPr>
            <a:lvl4pPr marL="1600200" indent="-228600">
              <a:defRPr sz="1600" b="1">
                <a:solidFill>
                  <a:schemeClr val="bg1"/>
                </a:solidFill>
                <a:latin typeface="黑体" panose="02010609060101010101" pitchFamily="2" charset="-122"/>
                <a:ea typeface="宋体" panose="02010600030101010101" pitchFamily="2" charset="-122"/>
              </a:defRPr>
            </a:lvl4pPr>
            <a:lvl5pPr marL="2057400" indent="-228600">
              <a:defRPr sz="1600" b="1">
                <a:solidFill>
                  <a:schemeClr val="bg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66" name="Picture 7" descr="d"/>
          <p:cNvPicPr>
            <a:picLocks noChangeAspect="1"/>
          </p:cNvPicPr>
          <p:nvPr userDrawn="1"/>
        </p:nvPicPr>
        <p:blipFill>
          <a:blip r:embed="rId4"/>
          <a:srcRect r="12857"/>
          <a:stretch>
            <a:fillRect/>
          </a:stretch>
        </p:blipFill>
        <p:spPr>
          <a:xfrm>
            <a:off x="4495800" y="0"/>
            <a:ext cx="4648200" cy="2333625"/>
          </a:xfrm>
          <a:prstGeom prst="rect">
            <a:avLst/>
          </a:prstGeom>
          <a:noFill/>
          <a:ln w="9525">
            <a:noFill/>
          </a:ln>
        </p:spPr>
      </p:pic>
      <p:pic>
        <p:nvPicPr>
          <p:cNvPr id="2067" name="Picture 13" descr="a_1"/>
          <p:cNvPicPr>
            <a:picLocks noChangeAspect="1"/>
          </p:cNvPicPr>
          <p:nvPr userDrawn="1"/>
        </p:nvPicPr>
        <p:blipFill>
          <a:blip r:embed="rId6"/>
          <a:srcRect l="2174"/>
          <a:stretch>
            <a:fillRect/>
          </a:stretch>
        </p:blipFill>
        <p:spPr>
          <a:xfrm>
            <a:off x="-36512" y="1557338"/>
            <a:ext cx="9144000" cy="5308600"/>
          </a:xfrm>
          <a:prstGeom prst="rect">
            <a:avLst/>
          </a:prstGeom>
          <a:noFill/>
          <a:ln w="9525">
            <a:noFill/>
          </a:ln>
        </p:spPr>
      </p:pic>
      <p:sp>
        <p:nvSpPr>
          <p:cNvPr id="28" name="Rectangle 10"/>
          <p:cNvSpPr>
            <a:spLocks noChangeArrowheads="1"/>
          </p:cNvSpPr>
          <p:nvPr/>
        </p:nvSpPr>
        <p:spPr bwMode="auto">
          <a:xfrm>
            <a:off x="0" y="0"/>
            <a:ext cx="9144000" cy="2997200"/>
          </a:xfrm>
          <a:prstGeom prst="rect">
            <a:avLst/>
          </a:prstGeom>
          <a:gradFill rotWithShape="1">
            <a:gsLst>
              <a:gs pos="0">
                <a:srgbClr val="C5E8FA"/>
              </a:gs>
              <a:gs pos="100000">
                <a:schemeClr val="bg1"/>
              </a:gs>
            </a:gsLst>
            <a:lin ang="5400000" scaled="1"/>
          </a:gradFill>
          <a:ln>
            <a:noFill/>
          </a:ln>
        </p:spPr>
        <p:txBody>
          <a:bodyPr wrap="none" anchor="ctr"/>
          <a:lstStyle>
            <a:lvl1pPr>
              <a:defRPr sz="1600" b="1">
                <a:solidFill>
                  <a:schemeClr val="bg1"/>
                </a:solidFill>
                <a:latin typeface="黑体" panose="02010609060101010101" pitchFamily="2" charset="-122"/>
                <a:ea typeface="宋体" panose="02010600030101010101" pitchFamily="2" charset="-122"/>
              </a:defRPr>
            </a:lvl1pPr>
            <a:lvl2pPr marL="742950" indent="-285750">
              <a:defRPr sz="1600" b="1">
                <a:solidFill>
                  <a:schemeClr val="bg1"/>
                </a:solidFill>
                <a:latin typeface="黑体" panose="02010609060101010101" pitchFamily="2" charset="-122"/>
                <a:ea typeface="宋体" panose="02010600030101010101" pitchFamily="2" charset="-122"/>
              </a:defRPr>
            </a:lvl2pPr>
            <a:lvl3pPr marL="1143000" indent="-228600">
              <a:defRPr sz="1600" b="1">
                <a:solidFill>
                  <a:schemeClr val="bg1"/>
                </a:solidFill>
                <a:latin typeface="黑体" panose="02010609060101010101" pitchFamily="2" charset="-122"/>
                <a:ea typeface="宋体" panose="02010600030101010101" pitchFamily="2" charset="-122"/>
              </a:defRPr>
            </a:lvl3pPr>
            <a:lvl4pPr marL="1600200" indent="-228600">
              <a:defRPr sz="1600" b="1">
                <a:solidFill>
                  <a:schemeClr val="bg1"/>
                </a:solidFill>
                <a:latin typeface="黑体" panose="02010609060101010101" pitchFamily="2" charset="-122"/>
                <a:ea typeface="宋体" panose="02010600030101010101" pitchFamily="2" charset="-122"/>
              </a:defRPr>
            </a:lvl4pPr>
            <a:lvl5pPr marL="2057400" indent="-228600">
              <a:defRPr sz="1600" b="1">
                <a:solidFill>
                  <a:schemeClr val="bg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1600" b="1">
                <a:solidFill>
                  <a:schemeClr val="bg1"/>
                </a:solidFill>
                <a:latin typeface="黑体" panose="02010609060101010101" pitchFamily="2"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069" name="Group 21"/>
          <p:cNvGrpSpPr/>
          <p:nvPr userDrawn="1"/>
        </p:nvGrpSpPr>
        <p:grpSpPr>
          <a:xfrm>
            <a:off x="0" y="2647950"/>
            <a:ext cx="9144000" cy="1212850"/>
            <a:chOff x="0" y="1661"/>
            <a:chExt cx="5760" cy="764"/>
          </a:xfrm>
        </p:grpSpPr>
        <p:pic>
          <p:nvPicPr>
            <p:cNvPr id="2077" name="Picture 7" descr="01"/>
            <p:cNvPicPr>
              <a:picLocks noChangeAspect="1"/>
            </p:cNvPicPr>
            <p:nvPr userDrawn="1"/>
          </p:nvPicPr>
          <p:blipFill>
            <a:blip r:embed="rId7"/>
            <a:stretch>
              <a:fillRect/>
            </a:stretch>
          </p:blipFill>
          <p:spPr>
            <a:xfrm>
              <a:off x="0" y="1661"/>
              <a:ext cx="5760" cy="755"/>
            </a:xfrm>
            <a:prstGeom prst="rect">
              <a:avLst/>
            </a:prstGeom>
            <a:noFill/>
            <a:ln w="9525">
              <a:noFill/>
            </a:ln>
          </p:spPr>
        </p:pic>
        <p:sp>
          <p:nvSpPr>
            <p:cNvPr id="31" name="Line 8"/>
            <p:cNvSpPr>
              <a:spLocks noChangeShapeType="1"/>
            </p:cNvSpPr>
            <p:nvPr/>
          </p:nvSpPr>
          <p:spPr bwMode="auto">
            <a:xfrm>
              <a:off x="0" y="1661"/>
              <a:ext cx="5760" cy="0"/>
            </a:xfrm>
            <a:prstGeom prst="line">
              <a:avLst/>
            </a:prstGeom>
            <a:noFill/>
            <a:ln w="12700">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chemeClr val="bg1"/>
                </a:solidFill>
                <a:effectLst/>
                <a:uLnTx/>
                <a:uFillTx/>
                <a:latin typeface="黑体" panose="02010609060101010101" pitchFamily="2" charset="-122"/>
                <a:ea typeface="宋体" panose="02010600030101010101" pitchFamily="2" charset="-122"/>
                <a:cs typeface="+mn-cs"/>
              </a:endParaRPr>
            </a:p>
          </p:txBody>
        </p:sp>
        <p:sp>
          <p:nvSpPr>
            <p:cNvPr id="32" name="Line 9"/>
            <p:cNvSpPr>
              <a:spLocks noChangeShapeType="1"/>
            </p:cNvSpPr>
            <p:nvPr/>
          </p:nvSpPr>
          <p:spPr bwMode="auto">
            <a:xfrm>
              <a:off x="0" y="2425"/>
              <a:ext cx="5760" cy="0"/>
            </a:xfrm>
            <a:prstGeom prst="line">
              <a:avLst/>
            </a:prstGeom>
            <a:noFill/>
            <a:ln w="2857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chemeClr val="bg1"/>
                </a:solidFill>
                <a:effectLst/>
                <a:uLnTx/>
                <a:uFillTx/>
                <a:latin typeface="黑体" panose="02010609060101010101" pitchFamily="2" charset="-122"/>
                <a:ea typeface="宋体" panose="02010600030101010101" pitchFamily="2" charset="-122"/>
                <a:cs typeface="+mn-cs"/>
              </a:endParaRPr>
            </a:p>
          </p:txBody>
        </p:sp>
      </p:grpSp>
      <p:pic>
        <p:nvPicPr>
          <p:cNvPr id="2070" name="Picture 38" descr="04"/>
          <p:cNvPicPr>
            <a:picLocks noChangeAspect="1"/>
          </p:cNvPicPr>
          <p:nvPr userDrawn="1"/>
        </p:nvPicPr>
        <p:blipFill>
          <a:blip r:embed="rId8"/>
          <a:stretch>
            <a:fillRect/>
          </a:stretch>
        </p:blipFill>
        <p:spPr>
          <a:xfrm>
            <a:off x="0" y="3860800"/>
            <a:ext cx="9144000" cy="2997200"/>
          </a:xfrm>
          <a:prstGeom prst="rect">
            <a:avLst/>
          </a:prstGeom>
          <a:noFill/>
          <a:ln w="9525">
            <a:noFill/>
          </a:ln>
        </p:spPr>
      </p:pic>
      <p:pic>
        <p:nvPicPr>
          <p:cNvPr id="2071" name="Picture 29" descr="logo"/>
          <p:cNvPicPr>
            <a:picLocks noChangeAspect="1"/>
          </p:cNvPicPr>
          <p:nvPr userDrawn="1"/>
        </p:nvPicPr>
        <p:blipFill>
          <a:blip r:embed="rId9"/>
          <a:stretch>
            <a:fillRect/>
          </a:stretch>
        </p:blipFill>
        <p:spPr>
          <a:xfrm>
            <a:off x="2627313" y="908050"/>
            <a:ext cx="3600450" cy="1622425"/>
          </a:xfrm>
          <a:prstGeom prst="rect">
            <a:avLst/>
          </a:prstGeom>
          <a:noFill/>
          <a:ln w="9525">
            <a:noFill/>
          </a:ln>
        </p:spPr>
      </p:pic>
      <p:sp>
        <p:nvSpPr>
          <p:cNvPr id="35"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eaLnBrk="1" hangingPunct="1">
              <a:spcBef>
                <a:spcPct val="0"/>
              </a:spcBef>
              <a:buFontTx/>
              <a:buNone/>
              <a:defRPr sz="14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lgn="ctr" eaLnBrk="1" hangingPunct="1">
              <a:spcBef>
                <a:spcPct val="0"/>
              </a:spcBef>
              <a:buFontTx/>
              <a:buNone/>
              <a:defRPr sz="1400" b="0">
                <a:solidFill>
                  <a:schemeClr val="tx1"/>
                </a:solidFill>
                <a:effectLst/>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lvl="0" algn="r" eaLnBrk="1" hangingPunct="1">
              <a:buNone/>
            </a:pPr>
            <a:fld id="{9A0DB2DC-4C9A-4742-B13C-FB6460FD3503}" type="slidenum">
              <a:rPr lang="en-US" altLang="zh-CN" sz="1400" b="0" dirty="0">
                <a:solidFill>
                  <a:schemeClr val="tx1"/>
                </a:solidFill>
                <a:latin typeface="Arial" panose="020B0604020202020204" pitchFamily="34" charset="0"/>
              </a:rPr>
              <a:pPr lvl="0" algn="r" eaLnBrk="1" hangingPunct="1">
                <a:buNone/>
              </a:pPr>
              <a:t>‹#›</a:t>
            </a:fld>
            <a:endParaRPr lang="en-US" altLang="zh-CN" sz="1400" b="0" dirty="0">
              <a:solidFill>
                <a:schemeClr val="tx1"/>
              </a:solidFill>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0" y="44450"/>
            <a:ext cx="9144000" cy="836613"/>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323850" y="1052513"/>
            <a:ext cx="8497888" cy="51847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44450"/>
            <a:ext cx="9144000" cy="61928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44450"/>
            <a:ext cx="9144000" cy="83661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323850" y="1052513"/>
            <a:ext cx="4171950" cy="51847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052513"/>
            <a:ext cx="4173538" cy="51847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286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4629150" y="4076700"/>
            <a:ext cx="38862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Line 11"/>
          <p:cNvSpPr>
            <a:spLocks noChangeShapeType="1"/>
          </p:cNvSpPr>
          <p:nvPr/>
        </p:nvSpPr>
        <p:spPr bwMode="auto">
          <a:xfrm flipH="1">
            <a:off x="250825" y="6381750"/>
            <a:ext cx="8642350" cy="0"/>
          </a:xfrm>
          <a:prstGeom prst="line">
            <a:avLst/>
          </a:prstGeom>
          <a:noFill/>
          <a:ln w="19050">
            <a:solidFill>
              <a:srgbClr val="05569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chemeClr val="bg1"/>
              </a:solidFill>
              <a:effectLst/>
              <a:uLnTx/>
              <a:uFillTx/>
              <a:latin typeface="黑体" panose="02010609060101010101" pitchFamily="2" charset="-122"/>
              <a:ea typeface="宋体" panose="02010600030101010101" pitchFamily="2" charset="-122"/>
              <a:cs typeface="+mn-cs"/>
            </a:endParaRPr>
          </a:p>
        </p:txBody>
      </p:sp>
      <p:pic>
        <p:nvPicPr>
          <p:cNvPr id="1027" name="Picture 7" descr="d"/>
          <p:cNvPicPr>
            <a:picLocks noChangeAspect="1"/>
          </p:cNvPicPr>
          <p:nvPr/>
        </p:nvPicPr>
        <p:blipFill>
          <a:blip r:embed="rId18"/>
          <a:srcRect r="12891"/>
          <a:stretch>
            <a:fillRect/>
          </a:stretch>
        </p:blipFill>
        <p:spPr>
          <a:xfrm>
            <a:off x="5508625" y="0"/>
            <a:ext cx="3635375" cy="1604963"/>
          </a:xfrm>
          <a:prstGeom prst="rect">
            <a:avLst/>
          </a:prstGeom>
          <a:noFill/>
          <a:ln w="9525">
            <a:noFill/>
          </a:ln>
        </p:spPr>
      </p:pic>
      <p:sp>
        <p:nvSpPr>
          <p:cNvPr id="1028" name="Rectangle 16"/>
          <p:cNvSpPr>
            <a:spLocks noChangeArrowheads="1"/>
          </p:cNvSpPr>
          <p:nvPr/>
        </p:nvSpPr>
        <p:spPr bwMode="auto">
          <a:xfrm>
            <a:off x="8420100" y="6453188"/>
            <a:ext cx="400050" cy="304800"/>
          </a:xfrm>
          <a:prstGeom prst="rect">
            <a:avLst/>
          </a:prstGeom>
          <a:noFill/>
          <a:ln w="9525">
            <a:noFill/>
            <a:miter lim="800000"/>
          </a:ln>
        </p:spPr>
        <p:txBody>
          <a:bodyPr wrap="none" anchor="ctr">
            <a:spAutoFit/>
          </a:bodyPr>
          <a:lstStyle/>
          <a:p>
            <a:pPr lvl="0" eaLnBrk="1" hangingPunct="1">
              <a:buNone/>
            </a:pPr>
            <a:fld id="{9A0DB2DC-4C9A-4742-B13C-FB6460FD3503}" type="slidenum">
              <a:rPr lang="zh-CN" altLang="en-US" sz="1400" b="0" dirty="0">
                <a:solidFill>
                  <a:srgbClr val="055692"/>
                </a:solidFill>
                <a:latin typeface="Arial" panose="020B0604020202020204" pitchFamily="34" charset="0"/>
              </a:rPr>
              <a:pPr lvl="0" eaLnBrk="1" hangingPunct="1">
                <a:buNone/>
              </a:pPr>
              <a:t>‹#›</a:t>
            </a:fld>
            <a:endParaRPr lang="zh-CN" altLang="en-US" sz="1400" b="0" dirty="0">
              <a:solidFill>
                <a:srgbClr val="055692"/>
              </a:solidFill>
              <a:latin typeface="Arial" panose="020B0604020202020204" pitchFamily="34" charset="0"/>
            </a:endParaRPr>
          </a:p>
        </p:txBody>
      </p:sp>
      <p:pic>
        <p:nvPicPr>
          <p:cNvPr id="1029" name="Picture 7" descr="d"/>
          <p:cNvPicPr>
            <a:picLocks noChangeAspect="1"/>
          </p:cNvPicPr>
          <p:nvPr/>
        </p:nvPicPr>
        <p:blipFill>
          <a:blip r:embed="rId19"/>
          <a:srcRect l="12891"/>
          <a:stretch>
            <a:fillRect/>
          </a:stretch>
        </p:blipFill>
        <p:spPr>
          <a:xfrm>
            <a:off x="0" y="0"/>
            <a:ext cx="3635375" cy="1604963"/>
          </a:xfrm>
          <a:prstGeom prst="rect">
            <a:avLst/>
          </a:prstGeom>
          <a:noFill/>
          <a:ln w="9525">
            <a:noFill/>
          </a:ln>
        </p:spPr>
      </p:pic>
      <p:sp>
        <p:nvSpPr>
          <p:cNvPr id="1030" name="Rectangle 10"/>
          <p:cNvSpPr>
            <a:spLocks noGrp="1"/>
          </p:cNvSpPr>
          <p:nvPr>
            <p:ph type="title"/>
          </p:nvPr>
        </p:nvSpPr>
        <p:spPr>
          <a:xfrm>
            <a:off x="0" y="44450"/>
            <a:ext cx="9144000" cy="836613"/>
          </a:xfrm>
          <a:prstGeom prst="rect">
            <a:avLst/>
          </a:prstGeom>
          <a:noFill/>
          <a:ln w="9525">
            <a:noFill/>
          </a:ln>
        </p:spPr>
        <p:txBody>
          <a:bodyPr anchor="ctr" anchorCtr="0"/>
          <a:lstStyle/>
          <a:p>
            <a:pPr lvl="0"/>
            <a:r>
              <a:rPr lang="zh-CN" altLang="en-US" dirty="0"/>
              <a:t>单击此处编辑母版标题样式</a:t>
            </a:r>
          </a:p>
        </p:txBody>
      </p:sp>
      <p:sp>
        <p:nvSpPr>
          <p:cNvPr id="1031" name="Rectangle 11"/>
          <p:cNvSpPr>
            <a:spLocks noGrp="1"/>
          </p:cNvSpPr>
          <p:nvPr>
            <p:ph type="body"/>
          </p:nvPr>
        </p:nvSpPr>
        <p:spPr>
          <a:xfrm>
            <a:off x="323850" y="1052513"/>
            <a:ext cx="8497888" cy="51847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032" name="图片 7" descr="1.png"/>
          <p:cNvPicPr>
            <a:picLocks noChangeAspect="1"/>
          </p:cNvPicPr>
          <p:nvPr/>
        </p:nvPicPr>
        <p:blipFill>
          <a:blip r:embed="rId20"/>
          <a:stretch>
            <a:fillRect/>
          </a:stretch>
        </p:blipFill>
        <p:spPr>
          <a:xfrm>
            <a:off x="179388" y="188913"/>
            <a:ext cx="3609975" cy="619125"/>
          </a:xfrm>
          <a:prstGeom prst="rect">
            <a:avLst/>
          </a:prstGeom>
          <a:noFill/>
          <a:ln w="9525">
            <a:noFill/>
          </a:ln>
        </p:spPr>
      </p:pic>
      <p:pic>
        <p:nvPicPr>
          <p:cNvPr id="1033" name="Picture 9" descr="2"/>
          <p:cNvPicPr>
            <a:picLocks noChangeAspect="1"/>
          </p:cNvPicPr>
          <p:nvPr/>
        </p:nvPicPr>
        <p:blipFill>
          <a:blip r:embed="rId21"/>
          <a:stretch>
            <a:fillRect/>
          </a:stretch>
        </p:blipFill>
        <p:spPr>
          <a:xfrm>
            <a:off x="4787900" y="674688"/>
            <a:ext cx="4356100" cy="1397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rtl="0" eaLnBrk="0" fontAlgn="base" hangingPunct="0">
        <a:spcBef>
          <a:spcPct val="0"/>
        </a:spcBef>
        <a:spcAft>
          <a:spcPct val="0"/>
        </a:spcAft>
        <a:defRPr sz="3600" b="1">
          <a:solidFill>
            <a:srgbClr val="055692"/>
          </a:solidFill>
          <a:latin typeface="+mj-lt"/>
          <a:ea typeface="+mj-ea"/>
          <a:cs typeface="+mj-cs"/>
        </a:defRPr>
      </a:lvl1pPr>
      <a:lvl2pPr algn="ctr" rtl="0" eaLnBrk="0" fontAlgn="base" hangingPunct="0">
        <a:spcBef>
          <a:spcPct val="0"/>
        </a:spcBef>
        <a:spcAft>
          <a:spcPct val="0"/>
        </a:spcAft>
        <a:defRPr sz="3600" b="1">
          <a:solidFill>
            <a:srgbClr val="05569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3600" b="1">
          <a:solidFill>
            <a:srgbClr val="05569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3600" b="1">
          <a:solidFill>
            <a:srgbClr val="05569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3600" b="1">
          <a:solidFill>
            <a:srgbClr val="055692"/>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seu"/>
          <p:cNvPicPr>
            <a:picLocks noChangeAspect="1"/>
          </p:cNvPicPr>
          <p:nvPr/>
        </p:nvPicPr>
        <p:blipFill>
          <a:blip r:embed="rId3">
            <a:lum bright="12000"/>
          </a:blip>
          <a:stretch>
            <a:fillRect/>
          </a:stretch>
        </p:blipFill>
        <p:spPr>
          <a:xfrm>
            <a:off x="0" y="5534025"/>
            <a:ext cx="9144000" cy="1323975"/>
          </a:xfrm>
          <a:prstGeom prst="rect">
            <a:avLst/>
          </a:prstGeom>
          <a:noFill/>
          <a:ln w="9525">
            <a:noFill/>
          </a:ln>
        </p:spPr>
      </p:pic>
      <p:sp>
        <p:nvSpPr>
          <p:cNvPr id="92164" name="Text Box 4"/>
          <p:cNvSpPr txBox="1">
            <a:spLocks noChangeArrowheads="1"/>
          </p:cNvSpPr>
          <p:nvPr/>
        </p:nvSpPr>
        <p:spPr bwMode="auto">
          <a:xfrm>
            <a:off x="899592" y="4635510"/>
            <a:ext cx="3527425" cy="579438"/>
          </a:xfrm>
          <a:prstGeom prst="rect">
            <a:avLst/>
          </a:prstGeom>
          <a:noFill/>
          <a:ln>
            <a:noFill/>
          </a:ln>
          <a:effectLst>
            <a:prstShdw prst="shdw17" dist="17961" dir="2700000">
              <a:schemeClr val="accent1">
                <a:gamma/>
                <a:shade val="60000"/>
                <a:invGamma/>
                <a:alpha val="50000"/>
              </a:schemeClr>
            </a:prstShdw>
          </a:effectLst>
        </p:spPr>
        <p:txBody>
          <a:bodyPr>
            <a:spAutoFit/>
          </a:bodyPr>
          <a:lstStyle/>
          <a:p>
            <a:pPr>
              <a:spcBef>
                <a:spcPct val="50000"/>
              </a:spcBef>
              <a:buNone/>
            </a:pPr>
            <a:r>
              <a:rPr lang="en-US" altLang="zh-CN" dirty="0">
                <a:solidFill>
                  <a:srgbClr val="FF0000"/>
                </a:solidFill>
                <a:effectLst>
                  <a:outerShdw blurRad="38100" dist="38100" dir="2700000">
                    <a:srgbClr val="C0C0C0"/>
                  </a:outerShdw>
                </a:effectLst>
                <a:latin typeface="黑体" panose="02010609060101010101" pitchFamily="2" charset="-122"/>
              </a:rPr>
              <a:t> </a:t>
            </a:r>
          </a:p>
        </p:txBody>
      </p:sp>
      <p:sp>
        <p:nvSpPr>
          <p:cNvPr id="5128" name="矩形 5127"/>
          <p:cNvSpPr/>
          <p:nvPr/>
        </p:nvSpPr>
        <p:spPr>
          <a:xfrm>
            <a:off x="684213" y="1643050"/>
            <a:ext cx="7632700" cy="2362213"/>
          </a:xfrm>
          <a:prstGeom prst="rect">
            <a:avLst/>
          </a:prstGeom>
          <a:noFill/>
          <a:ln w="9525">
            <a:noFill/>
          </a:ln>
        </p:spPr>
        <p:txBody>
          <a:bodyPr anchor="ctr"/>
          <a:lstStyle/>
          <a:p>
            <a:pPr marL="0" marR="0" lvl="0" indent="0" algn="ctr" defTabSz="914400" rtl="0" eaLnBrk="1" fontAlgn="base" latinLnBrk="0" hangingPunct="1">
              <a:lnSpc>
                <a:spcPts val="6000"/>
              </a:lnSpc>
              <a:spcBef>
                <a:spcPct val="0"/>
              </a:spcBef>
              <a:spcAft>
                <a:spcPct val="0"/>
              </a:spcAft>
              <a:buClrTx/>
              <a:buSzTx/>
              <a:buFont typeface="Arial" panose="020B0604020202020204" pitchFamily="34" charset="0"/>
              <a:buNone/>
              <a:defRPr/>
            </a:pPr>
            <a:r>
              <a:rPr lang="zh-CN" altLang="en-US" sz="4000" dirty="0" smtClean="0">
                <a:solidFill>
                  <a:srgbClr val="0000FF"/>
                </a:solidFill>
                <a:latin typeface="楷体_GB2312" pitchFamily="49" charset="-122"/>
                <a:ea typeface="楷体_GB2312" pitchFamily="49" charset="-122"/>
              </a:rPr>
              <a:t>不断加强行车安全管理</a:t>
            </a:r>
            <a:endParaRPr lang="en-US" altLang="zh-CN" sz="4000" dirty="0" smtClean="0">
              <a:solidFill>
                <a:srgbClr val="0000FF"/>
              </a:solidFill>
              <a:latin typeface="楷体_GB2312" pitchFamily="49" charset="-122"/>
              <a:ea typeface="楷体_GB2312" pitchFamily="49" charset="-122"/>
            </a:endParaRPr>
          </a:p>
          <a:p>
            <a:pPr marL="0" marR="0" lvl="0" indent="0" algn="ctr" defTabSz="914400" rtl="0" eaLnBrk="1" fontAlgn="base" latinLnBrk="0" hangingPunct="1">
              <a:lnSpc>
                <a:spcPts val="6000"/>
              </a:lnSpc>
              <a:spcBef>
                <a:spcPct val="0"/>
              </a:spcBef>
              <a:spcAft>
                <a:spcPct val="0"/>
              </a:spcAft>
              <a:buClrTx/>
              <a:buSzTx/>
              <a:buFont typeface="Arial" panose="020B0604020202020204" pitchFamily="34" charset="0"/>
              <a:buNone/>
              <a:defRPr/>
            </a:pPr>
            <a:r>
              <a:rPr kumimoji="0" lang="zh-CN" altLang="en-US" sz="4000" i="0" u="none" strike="noStrike" kern="1200" cap="none" spc="0" normalizeH="0" baseline="0" noProof="0" dirty="0" smtClean="0">
                <a:ln>
                  <a:noFill/>
                </a:ln>
                <a:solidFill>
                  <a:srgbClr val="0000FF"/>
                </a:solidFill>
                <a:uLnTx/>
                <a:uFillTx/>
                <a:latin typeface="楷体_GB2312" pitchFamily="49" charset="-122"/>
                <a:ea typeface="楷体_GB2312" pitchFamily="49" charset="-122"/>
              </a:rPr>
              <a:t>解决好师生校园最后一公里</a:t>
            </a:r>
            <a:endParaRPr kumimoji="0" lang="en-US" altLang="zh-CN" sz="4000" i="0" u="none" strike="noStrike" kern="1200" cap="none" spc="0" normalizeH="0" baseline="0" noProof="0" dirty="0">
              <a:ln>
                <a:noFill/>
              </a:ln>
              <a:solidFill>
                <a:srgbClr val="0000FF"/>
              </a:solidFill>
              <a:uLnTx/>
              <a:uFillTx/>
              <a:latin typeface="楷体_GB2312" pitchFamily="49" charset="-122"/>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i="0" u="none" strike="noStrike" kern="1200" cap="none" spc="0" normalizeH="0" baseline="0" noProof="0" dirty="0" smtClean="0">
              <a:ln>
                <a:noFill/>
              </a:ln>
              <a:solidFill>
                <a:srgbClr val="0000FF"/>
              </a:solidFill>
              <a:uLnTx/>
              <a:uFillTx/>
              <a:latin typeface="楷体_GB2312" pitchFamily="49" charset="-122"/>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lang="en-US" altLang="zh-CN" sz="1800" dirty="0" smtClean="0">
              <a:solidFill>
                <a:srgbClr val="0000FF"/>
              </a:solidFill>
              <a:latin typeface="楷体_GB2312" pitchFamily="49" charset="-122"/>
              <a:ea typeface="楷体_GB2312" pitchFamily="49" charset="-122"/>
            </a:endParaRPr>
          </a:p>
        </p:txBody>
      </p:sp>
      <p:sp>
        <p:nvSpPr>
          <p:cNvPr id="5129" name="矩形 5128"/>
          <p:cNvSpPr/>
          <p:nvPr/>
        </p:nvSpPr>
        <p:spPr>
          <a:xfrm>
            <a:off x="3411852" y="4670330"/>
            <a:ext cx="2435227" cy="660612"/>
          </a:xfrm>
          <a:prstGeom prst="rect">
            <a:avLst/>
          </a:prstGeom>
          <a:noFill/>
          <a:ln w="9525">
            <a:noFill/>
          </a:ln>
        </p:spPr>
        <p:txBody>
          <a:bodyPr/>
          <a:lstStyle/>
          <a:p>
            <a:pPr lvl="0" algn="ctr">
              <a:lnSpc>
                <a:spcPct val="150000"/>
              </a:lnSpc>
              <a:defRPr/>
            </a:pPr>
            <a:r>
              <a:rPr lang="zh-CN" altLang="en-US" sz="2000" dirty="0" smtClean="0">
                <a:solidFill>
                  <a:srgbClr val="0000FF"/>
                </a:solidFill>
                <a:latin typeface="楷体_GB2312" pitchFamily="49" charset="-122"/>
                <a:ea typeface="楷体_GB2312" pitchFamily="49" charset="-122"/>
              </a:rPr>
              <a:t>汽车运输服务中心</a:t>
            </a:r>
            <a:endParaRPr lang="en-US" altLang="zh-CN" sz="2000" dirty="0" smtClean="0">
              <a:solidFill>
                <a:srgbClr val="0000FF"/>
              </a:solidFill>
              <a:latin typeface="楷体_GB2312" pitchFamily="49" charset="-122"/>
              <a:ea typeface="楷体_GB2312" pitchFamily="49" charset="-122"/>
            </a:endParaRPr>
          </a:p>
          <a:p>
            <a:pPr algn="ctr">
              <a:lnSpc>
                <a:spcPct val="150000"/>
              </a:lnSpc>
              <a:defRPr/>
            </a:pPr>
            <a:r>
              <a:rPr lang="en-US" altLang="zh-CN" sz="2000" dirty="0" smtClean="0">
                <a:solidFill>
                  <a:srgbClr val="0000FF"/>
                </a:solidFill>
                <a:latin typeface="楷体_GB2312" pitchFamily="49" charset="-122"/>
                <a:ea typeface="楷体_GB2312" pitchFamily="49" charset="-122"/>
              </a:rPr>
              <a:t>2024</a:t>
            </a:r>
            <a:r>
              <a:rPr lang="zh-CN" altLang="en-US" sz="2000" dirty="0">
                <a:solidFill>
                  <a:srgbClr val="0000FF"/>
                </a:solidFill>
                <a:latin typeface="楷体_GB2312" pitchFamily="49" charset="-122"/>
                <a:ea typeface="楷体_GB2312" pitchFamily="49" charset="-122"/>
              </a:rPr>
              <a:t>年</a:t>
            </a:r>
            <a:r>
              <a:rPr lang="en-US" altLang="zh-CN" sz="2000" dirty="0">
                <a:solidFill>
                  <a:srgbClr val="0000FF"/>
                </a:solidFill>
                <a:latin typeface="楷体_GB2312" pitchFamily="49" charset="-122"/>
                <a:ea typeface="楷体_GB2312" pitchFamily="49" charset="-122"/>
              </a:rPr>
              <a:t>6</a:t>
            </a:r>
            <a:r>
              <a:rPr lang="zh-CN" altLang="en-US" sz="2000" dirty="0">
                <a:solidFill>
                  <a:srgbClr val="0000FF"/>
                </a:solidFill>
                <a:latin typeface="楷体_GB2312" pitchFamily="49" charset="-122"/>
                <a:ea typeface="楷体_GB2312" pitchFamily="49" charset="-122"/>
              </a:rPr>
              <a:t>月</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ttps://www.seu.edu.cn/_upload/article/images/1d/68/355ab28444c6a40450d2de742277/386bcbfd-9f54-41fa-b8e4-e7194e656338.jpg"/>
          <p:cNvPicPr>
            <a:picLocks noChangeAspect="1"/>
          </p:cNvPicPr>
          <p:nvPr/>
        </p:nvPicPr>
        <p:blipFill>
          <a:blip r:embed="rId3"/>
          <a:stretch>
            <a:fillRect/>
          </a:stretch>
        </p:blipFill>
        <p:spPr>
          <a:xfrm>
            <a:off x="611505" y="2996952"/>
            <a:ext cx="7929563" cy="3355588"/>
          </a:xfrm>
          <a:prstGeom prst="rect">
            <a:avLst/>
          </a:prstGeom>
          <a:noFill/>
          <a:ln w="9525">
            <a:noFill/>
          </a:ln>
        </p:spPr>
      </p:pic>
      <p:sp>
        <p:nvSpPr>
          <p:cNvPr id="19458" name="Rectangle 2"/>
          <p:cNvSpPr>
            <a:spLocks noGrp="1" noChangeArrowheads="1"/>
          </p:cNvSpPr>
          <p:nvPr>
            <p:ph idx="1"/>
          </p:nvPr>
        </p:nvSpPr>
        <p:spPr>
          <a:xfrm>
            <a:off x="539552" y="548680"/>
            <a:ext cx="8136904" cy="2448272"/>
          </a:xfrm>
        </p:spPr>
        <p:txBody>
          <a:bodyPr vert="horz" wrap="square" lIns="91440" tIns="45720" rIns="91440" bIns="45720" numCol="1" anchor="t" anchorCtr="0" compatLnSpc="1"/>
          <a:lstStyle/>
          <a:p>
            <a:pPr marL="342900" marR="0" lvl="0" indent="-342900" algn="l" defTabSz="914400" rtl="0" eaLnBrk="0" fontAlgn="base" latinLnBrk="0" hangingPunct="0">
              <a:lnSpc>
                <a:spcPct val="80000"/>
              </a:lnSpc>
              <a:spcBef>
                <a:spcPct val="20000"/>
              </a:spcBef>
              <a:spcAft>
                <a:spcPct val="0"/>
              </a:spcAft>
              <a:buClrTx/>
              <a:buSzTx/>
              <a:buFontTx/>
              <a:buNone/>
              <a:defRPr/>
            </a:pPr>
            <a:r>
              <a:rPr kumimoji="0" lang="zh-CN" altLang="en-US" sz="800" b="0"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cs typeface="+mn-cs"/>
            </a:endParaRPr>
          </a:p>
          <a:p>
            <a:pPr marL="342900" marR="0" lvl="0" indent="-342900" algn="l" defTabSz="914400" rtl="0" eaLnBrk="0" fontAlgn="base" latinLnBrk="0" hangingPunct="0">
              <a:lnSpc>
                <a:spcPts val="2400"/>
              </a:lnSpc>
              <a:spcBef>
                <a:spcPct val="20000"/>
              </a:spcBef>
              <a:spcAft>
                <a:spcPct val="0"/>
              </a:spcAft>
              <a:buClrTx/>
              <a:buSzTx/>
              <a:buFontTx/>
              <a:buNone/>
              <a:defRPr/>
            </a:pPr>
            <a:r>
              <a:rPr lang="zh-CN" altLang="zh-CN" sz="1600" dirty="0" smtClean="0">
                <a:latin typeface="宋体" panose="02010600030101010101" pitchFamily="2" charset="-122"/>
                <a:ea typeface="宋体" panose="02010600030101010101" pitchFamily="2" charset="-122"/>
              </a:rPr>
              <a:t>各位</a:t>
            </a:r>
            <a:r>
              <a:rPr lang="zh-CN" altLang="zh-CN" sz="1600" dirty="0">
                <a:latin typeface="宋体" panose="02010600030101010101" pitchFamily="2" charset="-122"/>
                <a:ea typeface="宋体" panose="02010600030101010101" pitchFamily="2" charset="-122"/>
              </a:rPr>
              <a:t>老师、各位同学：</a:t>
            </a:r>
          </a:p>
          <a:p>
            <a:pPr marL="0" indent="0">
              <a:lnSpc>
                <a:spcPts val="2400"/>
              </a:lnSpc>
              <a:buNone/>
            </a:pPr>
            <a:r>
              <a:rPr lang="en-US" altLang="zh-CN" sz="1600" dirty="0" smtClean="0">
                <a:latin typeface="宋体" panose="02010600030101010101" pitchFamily="2" charset="-122"/>
                <a:ea typeface="宋体" panose="02010600030101010101" pitchFamily="2" charset="-122"/>
              </a:rPr>
              <a:t>    </a:t>
            </a:r>
            <a:r>
              <a:rPr lang="zh-CN" altLang="zh-CN" sz="1600" dirty="0" smtClean="0">
                <a:latin typeface="宋体" panose="02010600030101010101" pitchFamily="2" charset="-122"/>
                <a:ea typeface="宋体" panose="02010600030101010101" pitchFamily="2" charset="-122"/>
              </a:rPr>
              <a:t>解决</a:t>
            </a:r>
            <a:r>
              <a:rPr lang="zh-CN" altLang="zh-CN" sz="1600" dirty="0">
                <a:latin typeface="宋体" panose="02010600030101010101" pitchFamily="2" charset="-122"/>
                <a:ea typeface="宋体" panose="02010600030101010101" pitchFamily="2" charset="-122"/>
              </a:rPr>
              <a:t>好师生在九龙湖校区的交通出行是汽运中心每一名员工的责任和义务。我们秉承服务师生理念，全心全意为师生做好服务保障。下一步我们将更好地提升服务理念，着力在接驳车运行服务上下功夫，不断优化校园交通，结合校园观光车、地铁五号线的全线开通，设计出符合九龙湖特点的交通出行方案，为师生提供高效、安全、平稳的接驳车服务，解决师生最后一公里。</a:t>
            </a:r>
            <a:r>
              <a:rPr lang="en-US" altLang="zh-CN" sz="1600" dirty="0">
                <a:latin typeface="宋体" panose="02010600030101010101" pitchFamily="2" charset="-122"/>
                <a:ea typeface="宋体" panose="02010600030101010101" pitchFamily="2" charset="-122"/>
              </a:rPr>
              <a:t>              </a:t>
            </a:r>
            <a:endParaRPr lang="en-US" altLang="zh-CN" sz="1600" dirty="0" smtClean="0">
              <a:latin typeface="宋体" panose="02010600030101010101" pitchFamily="2" charset="-122"/>
              <a:ea typeface="宋体" panose="02010600030101010101" pitchFamily="2" charset="-122"/>
            </a:endParaRPr>
          </a:p>
          <a:p>
            <a:pPr marL="0" indent="0">
              <a:lnSpc>
                <a:spcPts val="2400"/>
              </a:lnSpc>
              <a:buNone/>
            </a:pPr>
            <a:r>
              <a:rPr lang="en-US" altLang="zh-CN" sz="1600" dirty="0">
                <a:latin typeface="宋体" panose="02010600030101010101" pitchFamily="2" charset="-122"/>
                <a:ea typeface="宋体" panose="02010600030101010101" pitchFamily="2" charset="-122"/>
              </a:rPr>
              <a:t> </a:t>
            </a:r>
            <a:r>
              <a:rPr lang="en-US" altLang="zh-CN" sz="1600" dirty="0" smtClean="0">
                <a:latin typeface="宋体" panose="02010600030101010101" pitchFamily="2" charset="-122"/>
                <a:ea typeface="宋体" panose="02010600030101010101" pitchFamily="2" charset="-122"/>
              </a:rPr>
              <a:t>   </a:t>
            </a:r>
            <a:r>
              <a:rPr lang="zh-CN" altLang="zh-CN" sz="1600" dirty="0" smtClean="0">
                <a:latin typeface="宋体" panose="02010600030101010101" pitchFamily="2" charset="-122"/>
                <a:ea typeface="宋体" panose="02010600030101010101" pitchFamily="2" charset="-122"/>
              </a:rPr>
              <a:t>谢谢</a:t>
            </a:r>
            <a:r>
              <a:rPr lang="zh-CN" altLang="zh-CN" sz="1600" dirty="0" smtClean="0">
                <a:latin typeface="宋体" panose="02010600030101010101" pitchFamily="2" charset="-122"/>
                <a:ea typeface="宋体" panose="02010600030101010101" pitchFamily="2" charset="-122"/>
              </a:rPr>
              <a:t>大家</a:t>
            </a:r>
            <a:r>
              <a:rPr lang="zh-CN" altLang="en-US" sz="1600" dirty="0" smtClean="0">
                <a:latin typeface="宋体" panose="02010600030101010101" pitchFamily="2" charset="-122"/>
                <a:ea typeface="宋体" panose="02010600030101010101" pitchFamily="2" charset="-122"/>
              </a:rPr>
              <a:t>！</a:t>
            </a: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lvl="0" algn="just">
              <a:lnSpc>
                <a:spcPct val="150000"/>
              </a:lnSpc>
              <a:buNone/>
              <a:defRPr/>
            </a:pPr>
            <a:endParaRPr lang="en-US" altLang="zh-CN" sz="1600" dirty="0">
              <a:latin typeface="楷体" pitchFamily="49" charset="-122"/>
              <a:ea typeface="楷体" pitchFamily="49" charset="-122"/>
              <a:cs typeface="方正兰亭细黑_GBK" charset="-122"/>
            </a:endParaRPr>
          </a:p>
          <a:p>
            <a:pPr lvl="0" algn="just">
              <a:lnSpc>
                <a:spcPct val="150000"/>
              </a:lnSpc>
              <a:buNone/>
              <a:defRPr/>
            </a:pPr>
            <a:endPar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方正兰亭细黑_GBK" charset="-122"/>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altLang="zh-CN" sz="1600" b="0" i="0" u="none" strike="noStrike" kern="0" cap="none" spc="0" normalizeH="0" baseline="0" noProof="0" dirty="0" smtClean="0">
                <a:ln>
                  <a:noFill/>
                </a:ln>
                <a:solidFill>
                  <a:srgbClr val="FF0000"/>
                </a:solidFill>
                <a:effectLst/>
                <a:uLnTx/>
                <a:uFillTx/>
                <a:latin typeface="仿宋_GB2312" pitchFamily="49" charset="-122"/>
                <a:ea typeface="仿宋_GB2312" pitchFamily="49" charset="-122"/>
                <a:cs typeface="+mn-cs"/>
              </a:rPr>
              <a:t>       </a:t>
            </a:r>
            <a:endParaRPr kumimoji="0" lang="zh-CN" altLang="en-US" sz="1600" b="0" i="0" u="none" strike="noStrike" kern="0" cap="none" spc="0" normalizeH="0" baseline="0" noProof="0" dirty="0" smtClean="0">
              <a:ln>
                <a:noFill/>
              </a:ln>
              <a:solidFill>
                <a:srgbClr val="FF0000"/>
              </a:solidFill>
              <a:effectLst/>
              <a:uLnTx/>
              <a:uFillTx/>
              <a:latin typeface="仿宋_GB2312" pitchFamily="49" charset="-122"/>
              <a:ea typeface="仿宋_GB2312" pitchFamily="49" charset="-122"/>
              <a:cs typeface="+mn-cs"/>
            </a:endParaRPr>
          </a:p>
        </p:txBody>
      </p:sp>
    </p:spTree>
    <p:extLst>
      <p:ext uri="{BB962C8B-B14F-4D97-AF65-F5344CB8AC3E}">
        <p14:creationId xmlns:p14="http://schemas.microsoft.com/office/powerpoint/2010/main" val="304390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2"/>
          <p:cNvSpPr>
            <a:spLocks noGrp="1"/>
          </p:cNvSpPr>
          <p:nvPr>
            <p:ph idx="1"/>
          </p:nvPr>
        </p:nvSpPr>
        <p:spPr>
          <a:xfrm>
            <a:off x="395536" y="764704"/>
            <a:ext cx="7848872" cy="4320479"/>
          </a:xfrm>
        </p:spPr>
        <p:txBody>
          <a:bodyPr vert="horz" wrap="square" lIns="91440" tIns="45720" rIns="91440" bIns="45720" numCol="1" anchor="t" anchorCtr="0" compatLnSpc="1"/>
          <a:lstStyle/>
          <a:p>
            <a:pPr marL="0" marR="0" lvl="0" indent="0" algn="just" defTabSz="914400" rtl="0" eaLnBrk="0" fontAlgn="base" latinLnBrk="0" hangingPunct="0">
              <a:lnSpc>
                <a:spcPts val="2200"/>
              </a:lnSpc>
              <a:spcBef>
                <a:spcPts val="0"/>
              </a:spcBef>
              <a:spcAft>
                <a:spcPct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cs typeface="方正兰亭细黑_GBK" charset="-122"/>
              </a:rPr>
              <a:t>尊敬的各位老师、同学：</a:t>
            </a:r>
            <a:r>
              <a:rPr kumimoji="0" lang="en-US" altLang="zh-CN"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 </a:t>
            </a:r>
          </a:p>
          <a:p>
            <a:pPr algn="just">
              <a:lnSpc>
                <a:spcPts val="2200"/>
              </a:lnSpc>
              <a:spcBef>
                <a:spcPts val="0"/>
              </a:spcBef>
              <a:buNone/>
              <a:defRPr/>
            </a:pPr>
            <a:r>
              <a:rPr kumimoji="0" lang="en-US" altLang="zh-CN" sz="1600" b="0" i="0" u="none" strike="noStrike" kern="0" cap="none" spc="0" normalizeH="0" baseline="0" noProof="0" dirty="0" smtClean="0">
                <a:ln>
                  <a:noFill/>
                </a:ln>
                <a:solidFill>
                  <a:schemeClr val="tx1"/>
                </a:solidFill>
                <a:effectLst/>
                <a:uLnTx/>
                <a:uFillTx/>
                <a:latin typeface="楷体" pitchFamily="49" charset="-122"/>
                <a:ea typeface="楷体" pitchFamily="49" charset="-122"/>
              </a:rPr>
              <a:t>    </a:t>
            </a:r>
            <a:r>
              <a:rPr lang="zh-CN" altLang="en-US" sz="1600" dirty="0" smtClean="0">
                <a:latin typeface="仿宋_GB2312" pitchFamily="49" charset="-122"/>
                <a:ea typeface="仿宋_GB2312" pitchFamily="49" charset="-122"/>
                <a:cs typeface="方正兰亭细黑_GBK" charset="-122"/>
              </a:rPr>
              <a:t>上午</a:t>
            </a:r>
            <a:r>
              <a:rPr lang="zh-CN" altLang="en-US" sz="1600" dirty="0">
                <a:latin typeface="仿宋_GB2312" pitchFamily="49" charset="-122"/>
                <a:ea typeface="仿宋_GB2312" pitchFamily="49" charset="-122"/>
                <a:cs typeface="方正兰亭细黑_GBK" charset="-122"/>
              </a:rPr>
              <a:t>好</a:t>
            </a:r>
            <a:r>
              <a:rPr lang="zh-CN" altLang="en-US" sz="1600" dirty="0" smtClean="0">
                <a:latin typeface="仿宋_GB2312" pitchFamily="49" charset="-122"/>
                <a:ea typeface="仿宋_GB2312" pitchFamily="49" charset="-122"/>
                <a:cs typeface="方正兰亭细黑_GBK" charset="-122"/>
              </a:rPr>
              <a:t>。</a:t>
            </a:r>
            <a:endParaRPr lang="en-US" altLang="zh-CN" sz="1600" dirty="0" smtClean="0">
              <a:latin typeface="仿宋_GB2312" pitchFamily="49" charset="-122"/>
              <a:ea typeface="仿宋_GB2312" pitchFamily="49" charset="-122"/>
              <a:cs typeface="方正兰亭细黑_GBK" charset="-122"/>
            </a:endParaRPr>
          </a:p>
          <a:p>
            <a:pPr marL="0" indent="0" algn="just">
              <a:lnSpc>
                <a:spcPts val="2200"/>
              </a:lnSpc>
              <a:spcBef>
                <a:spcPts val="0"/>
              </a:spcBef>
              <a:buNone/>
            </a:pPr>
            <a:r>
              <a:rPr lang="en-US" altLang="zh-CN" sz="1600" dirty="0" smtClean="0">
                <a:latin typeface="宋体" panose="02010600030101010101" pitchFamily="2" charset="-122"/>
                <a:ea typeface="宋体" panose="02010600030101010101" pitchFamily="2" charset="-122"/>
              </a:rPr>
              <a:t>    2024</a:t>
            </a:r>
            <a:r>
              <a:rPr lang="zh-CN" altLang="zh-CN" sz="1600" dirty="0" smtClean="0">
                <a:latin typeface="宋体" panose="02010600030101010101" pitchFamily="2" charset="-122"/>
                <a:ea typeface="宋体" panose="02010600030101010101" pitchFamily="2" charset="-122"/>
              </a:rPr>
              <a:t>年以来，汽运中心在校园接驳车，苏源、兰台接驳车班线全力服务好师生，</a:t>
            </a:r>
            <a:r>
              <a:rPr lang="zh-CN" altLang="zh-CN" sz="1600" dirty="0">
                <a:latin typeface="宋体" panose="02010600030101010101" pitchFamily="2" charset="-122"/>
                <a:ea typeface="宋体" panose="02010600030101010101" pitchFamily="2" charset="-122"/>
              </a:rPr>
              <a:t>做到安全、平稳、高效、</a:t>
            </a:r>
            <a:r>
              <a:rPr lang="zh-CN" altLang="zh-CN" sz="1600" dirty="0" smtClean="0">
                <a:latin typeface="宋体" panose="02010600030101010101" pitchFamily="2" charset="-122"/>
                <a:ea typeface="宋体" panose="02010600030101010101" pitchFamily="2" charset="-122"/>
              </a:rPr>
              <a:t>便捷</a:t>
            </a:r>
            <a:r>
              <a:rPr lang="zh-CN" altLang="en-US" sz="1600" dirty="0" smtClean="0">
                <a:latin typeface="宋体" panose="02010600030101010101" pitchFamily="2" charset="-122"/>
                <a:ea typeface="宋体" panose="02010600030101010101" pitchFamily="2" charset="-122"/>
              </a:rPr>
              <a:t>，</a:t>
            </a:r>
            <a:r>
              <a:rPr lang="zh-CN" altLang="zh-CN" sz="1600" dirty="0" smtClean="0">
                <a:latin typeface="宋体" panose="02010600030101010101" pitchFamily="2" charset="-122"/>
                <a:ea typeface="宋体" panose="02010600030101010101" pitchFamily="2" charset="-122"/>
              </a:rPr>
              <a:t>有效保障</a:t>
            </a:r>
            <a:r>
              <a:rPr lang="zh-CN" altLang="en-US" sz="1600" dirty="0" smtClean="0">
                <a:latin typeface="宋体" panose="02010600030101010101" pitchFamily="2" charset="-122"/>
                <a:ea typeface="宋体" panose="02010600030101010101" pitchFamily="2" charset="-122"/>
              </a:rPr>
              <a:t>了</a:t>
            </a:r>
            <a:r>
              <a:rPr lang="zh-CN" altLang="zh-CN" sz="1600" dirty="0" smtClean="0">
                <a:latin typeface="宋体" panose="02010600030101010101" pitchFamily="2" charset="-122"/>
                <a:ea typeface="宋体" panose="02010600030101010101" pitchFamily="2" charset="-122"/>
              </a:rPr>
              <a:t>师生校园的交通出行</a:t>
            </a:r>
            <a:r>
              <a:rPr lang="zh-CN" altLang="en-US" sz="1600" dirty="0" smtClean="0">
                <a:latin typeface="宋体" panose="02010600030101010101" pitchFamily="2" charset="-122"/>
                <a:ea typeface="宋体" panose="02010600030101010101" pitchFamily="2" charset="-122"/>
              </a:rPr>
              <a:t>。</a:t>
            </a:r>
            <a:r>
              <a:rPr lang="en-US" altLang="zh-CN" sz="1600" dirty="0" smtClean="0">
                <a:latin typeface="宋体" panose="02010600030101010101" pitchFamily="2" charset="-122"/>
                <a:ea typeface="宋体" panose="02010600030101010101" pitchFamily="2" charset="-122"/>
              </a:rPr>
              <a:t>1-5</a:t>
            </a:r>
            <a:r>
              <a:rPr lang="zh-CN" altLang="zh-CN" sz="1600" dirty="0" smtClean="0">
                <a:latin typeface="宋体" panose="02010600030101010101" pitchFamily="2" charset="-122"/>
                <a:ea typeface="宋体" panose="02010600030101010101" pitchFamily="2" charset="-122"/>
              </a:rPr>
              <a:t>月份，校园接驳车（地铁站）运行</a:t>
            </a:r>
            <a:r>
              <a:rPr lang="en-US" altLang="zh-CN" sz="1600" dirty="0" smtClean="0">
                <a:latin typeface="宋体" panose="02010600030101010101" pitchFamily="2" charset="-122"/>
                <a:ea typeface="宋体" panose="02010600030101010101" pitchFamily="2" charset="-122"/>
              </a:rPr>
              <a:t>7406</a:t>
            </a:r>
            <a:r>
              <a:rPr lang="zh-CN" altLang="zh-CN" sz="1600" dirty="0" smtClean="0">
                <a:latin typeface="宋体" panose="02010600030101010101" pitchFamily="2" charset="-122"/>
                <a:ea typeface="宋体" panose="02010600030101010101" pitchFamily="2" charset="-122"/>
              </a:rPr>
              <a:t>趟次，运送师生</a:t>
            </a:r>
            <a:r>
              <a:rPr lang="en-US" altLang="zh-CN" sz="1600" dirty="0" smtClean="0">
                <a:latin typeface="宋体" panose="02010600030101010101" pitchFamily="2" charset="-122"/>
                <a:ea typeface="宋体" panose="02010600030101010101" pitchFamily="2" charset="-122"/>
              </a:rPr>
              <a:t>31</a:t>
            </a:r>
            <a:r>
              <a:rPr lang="zh-CN" altLang="zh-CN" sz="1600" dirty="0" smtClean="0">
                <a:latin typeface="宋体" panose="02010600030101010101" pitchFamily="2" charset="-122"/>
                <a:ea typeface="宋体" panose="02010600030101010101" pitchFamily="2" charset="-122"/>
              </a:rPr>
              <a:t>万人次；苏源（无线谷）接驳车运行</a:t>
            </a:r>
            <a:r>
              <a:rPr lang="en-US" altLang="zh-CN" sz="1600" dirty="0" smtClean="0">
                <a:latin typeface="宋体" panose="02010600030101010101" pitchFamily="2" charset="-122"/>
                <a:ea typeface="宋体" panose="02010600030101010101" pitchFamily="2" charset="-122"/>
              </a:rPr>
              <a:t>10700</a:t>
            </a:r>
            <a:r>
              <a:rPr lang="zh-CN" altLang="zh-CN" sz="1600" dirty="0" smtClean="0">
                <a:latin typeface="宋体" panose="02010600030101010101" pitchFamily="2" charset="-122"/>
                <a:ea typeface="宋体" panose="02010600030101010101" pitchFamily="2" charset="-122"/>
              </a:rPr>
              <a:t>趟次，运送师生</a:t>
            </a:r>
            <a:r>
              <a:rPr lang="en-US" altLang="zh-CN" sz="1600" dirty="0" smtClean="0">
                <a:latin typeface="宋体" panose="02010600030101010101" pitchFamily="2" charset="-122"/>
                <a:ea typeface="宋体" panose="02010600030101010101" pitchFamily="2" charset="-122"/>
              </a:rPr>
              <a:t>25.9</a:t>
            </a:r>
            <a:r>
              <a:rPr lang="zh-CN" altLang="zh-CN" sz="1600" dirty="0" smtClean="0">
                <a:latin typeface="宋体" panose="02010600030101010101" pitchFamily="2" charset="-122"/>
                <a:ea typeface="宋体" panose="02010600030101010101" pitchFamily="2" charset="-122"/>
              </a:rPr>
              <a:t>万人次；兰台接驳车运行</a:t>
            </a:r>
            <a:r>
              <a:rPr lang="en-US" altLang="zh-CN" sz="1600" dirty="0" smtClean="0">
                <a:latin typeface="宋体" panose="02010600030101010101" pitchFamily="2" charset="-122"/>
                <a:ea typeface="宋体" panose="02010600030101010101" pitchFamily="2" charset="-122"/>
              </a:rPr>
              <a:t>9086</a:t>
            </a:r>
            <a:r>
              <a:rPr lang="zh-CN" altLang="zh-CN" sz="1600" dirty="0" smtClean="0">
                <a:latin typeface="宋体" panose="02010600030101010101" pitchFamily="2" charset="-122"/>
                <a:ea typeface="宋体" panose="02010600030101010101" pitchFamily="2" charset="-122"/>
              </a:rPr>
              <a:t>趟次，运送师生</a:t>
            </a:r>
            <a:r>
              <a:rPr lang="en-US" altLang="zh-CN" sz="1600" dirty="0" smtClean="0">
                <a:latin typeface="宋体" panose="02010600030101010101" pitchFamily="2" charset="-122"/>
                <a:ea typeface="宋体" panose="02010600030101010101" pitchFamily="2" charset="-122"/>
              </a:rPr>
              <a:t>14</a:t>
            </a:r>
            <a:r>
              <a:rPr lang="zh-CN" altLang="zh-CN" sz="1600" dirty="0" smtClean="0">
                <a:latin typeface="宋体" panose="02010600030101010101" pitchFamily="2" charset="-122"/>
                <a:ea typeface="宋体" panose="02010600030101010101" pitchFamily="2" charset="-122"/>
              </a:rPr>
              <a:t>万人次。校园接驳车安全行车</a:t>
            </a:r>
            <a:r>
              <a:rPr lang="en-US" altLang="zh-CN" sz="1600" dirty="0" smtClean="0">
                <a:latin typeface="宋体" panose="02010600030101010101" pitchFamily="2" charset="-122"/>
                <a:ea typeface="宋体" panose="02010600030101010101" pitchFamily="2" charset="-122"/>
              </a:rPr>
              <a:t>21</a:t>
            </a:r>
            <a:r>
              <a:rPr lang="zh-CN" altLang="en-US" sz="1600" dirty="0" smtClean="0">
                <a:latin typeface="宋体" panose="02010600030101010101" pitchFamily="2" charset="-122"/>
                <a:ea typeface="宋体" panose="02010600030101010101" pitchFamily="2" charset="-122"/>
              </a:rPr>
              <a:t>万</a:t>
            </a:r>
            <a:r>
              <a:rPr lang="zh-CN" altLang="zh-CN" sz="1600" dirty="0" smtClean="0">
                <a:latin typeface="宋体" panose="02010600030101010101" pitchFamily="2" charset="-122"/>
                <a:ea typeface="宋体" panose="02010600030101010101" pitchFamily="2" charset="-122"/>
              </a:rPr>
              <a:t>公里。</a:t>
            </a:r>
          </a:p>
          <a:p>
            <a:pPr marL="0" indent="0" algn="just">
              <a:lnSpc>
                <a:spcPts val="2200"/>
              </a:lnSpc>
              <a:spcBef>
                <a:spcPts val="0"/>
              </a:spcBef>
              <a:buNone/>
            </a:pPr>
            <a:r>
              <a:rPr lang="en-US" altLang="zh-CN" sz="1600" dirty="0" smtClean="0">
                <a:latin typeface="宋体" panose="02010600030101010101" pitchFamily="2" charset="-122"/>
                <a:ea typeface="宋体" panose="02010600030101010101" pitchFamily="2" charset="-122"/>
              </a:rPr>
              <a:t>    </a:t>
            </a:r>
            <a:r>
              <a:rPr lang="zh-CN" altLang="zh-CN" sz="1600" dirty="0" smtClean="0">
                <a:latin typeface="宋体" panose="02010600030101010101" pitchFamily="2" charset="-122"/>
                <a:ea typeface="宋体" panose="02010600030101010101" pitchFamily="2" charset="-122"/>
              </a:rPr>
              <a:t>上半年</a:t>
            </a:r>
            <a:r>
              <a:rPr lang="zh-CN" altLang="zh-CN" sz="1600" dirty="0">
                <a:latin typeface="宋体" panose="02010600030101010101" pitchFamily="2" charset="-122"/>
                <a:ea typeface="宋体" panose="02010600030101010101" pitchFamily="2" charset="-122"/>
              </a:rPr>
              <a:t>收到师生各类</a:t>
            </a:r>
            <a:r>
              <a:rPr lang="zh-CN" altLang="zh-CN" sz="1600" dirty="0" smtClean="0">
                <a:latin typeface="宋体" panose="02010600030101010101" pitchFamily="2" charset="-122"/>
                <a:ea typeface="宋体" panose="02010600030101010101" pitchFamily="2" charset="-122"/>
              </a:rPr>
              <a:t>表扬信</a:t>
            </a:r>
            <a:r>
              <a:rPr lang="en-US" altLang="zh-CN" sz="1600" dirty="0" smtClean="0">
                <a:latin typeface="宋体" panose="02010600030101010101" pitchFamily="2" charset="-122"/>
                <a:ea typeface="宋体" panose="02010600030101010101" pitchFamily="2" charset="-122"/>
              </a:rPr>
              <a:t>6</a:t>
            </a:r>
            <a:r>
              <a:rPr lang="zh-CN" altLang="zh-CN" sz="1600" dirty="0" smtClean="0">
                <a:latin typeface="宋体" panose="02010600030101010101" pitchFamily="2" charset="-122"/>
                <a:ea typeface="宋体" panose="02010600030101010101" pitchFamily="2" charset="-122"/>
              </a:rPr>
              <a:t>封</a:t>
            </a:r>
            <a:r>
              <a:rPr lang="zh-CN" altLang="zh-CN" sz="1600" dirty="0">
                <a:latin typeface="宋体" panose="02010600030101010101" pitchFamily="2" charset="-122"/>
                <a:ea typeface="宋体" panose="02010600030101010101" pitchFamily="2" charset="-122"/>
              </a:rPr>
              <a:t>，锦旗</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面。收到师生有效投诉</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起，涉及接驳车超速、不礼让行人以及鸣号。还有个别驾驶员在服务过程中的态度存在问题。</a:t>
            </a:r>
          </a:p>
          <a:p>
            <a:pPr>
              <a:lnSpc>
                <a:spcPts val="2200"/>
              </a:lnSpc>
              <a:spcBef>
                <a:spcPts val="0"/>
              </a:spcBef>
              <a:buNone/>
              <a:defRPr/>
            </a:pPr>
            <a:endParaRPr kumimoji="0" lang="zh-CN" altLang="en-US" sz="1600" b="0" i="0" u="none" strike="noStrike" kern="0" cap="none" spc="0" normalizeH="0" baseline="0" noProof="0" dirty="0" smtClean="0">
              <a:ln>
                <a:noFill/>
              </a:ln>
              <a:solidFill>
                <a:schemeClr val="tx1"/>
              </a:solidFill>
              <a:effectLst/>
              <a:uLnTx/>
              <a:uFillTx/>
              <a:latin typeface="仿宋_GB2312" pitchFamily="49" charset="-122"/>
              <a:ea typeface="仿宋_GB2312" pitchFamily="49" charset="-122"/>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22043"/>
          <a:stretch/>
        </p:blipFill>
        <p:spPr>
          <a:xfrm>
            <a:off x="611560" y="3645024"/>
            <a:ext cx="3419872" cy="2358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3188" r="3281" b="28106"/>
          <a:stretch/>
        </p:blipFill>
        <p:spPr>
          <a:xfrm>
            <a:off x="4644008" y="3645024"/>
            <a:ext cx="3419872" cy="2341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563081" y="764702"/>
            <a:ext cx="7969359" cy="280831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a:lnSpc>
                <a:spcPts val="2200"/>
              </a:lnSpc>
              <a:spcBef>
                <a:spcPts val="0"/>
              </a:spcBef>
              <a:buFontTx/>
              <a:buNone/>
            </a:pPr>
            <a:r>
              <a:rPr lang="zh-CN" altLang="en-US" sz="1600" dirty="0">
                <a:latin typeface="+mn-ea"/>
              </a:rPr>
              <a:t>一</a:t>
            </a:r>
            <a:r>
              <a:rPr lang="zh-CN" altLang="en-US" sz="1600" b="1" dirty="0" smtClean="0">
                <a:latin typeface="+mn-ea"/>
              </a:rPr>
              <a:t>、 校园接驳车，苏源、兰台班线运行情况</a:t>
            </a:r>
            <a:endParaRPr lang="en-US" altLang="zh-CN" sz="1600" b="1" dirty="0" smtClean="0">
              <a:latin typeface="+mn-ea"/>
            </a:endParaRPr>
          </a:p>
          <a:p>
            <a:pPr marL="0" algn="just">
              <a:lnSpc>
                <a:spcPts val="2400"/>
              </a:lnSpc>
              <a:spcBef>
                <a:spcPts val="0"/>
              </a:spcBef>
              <a:buNone/>
              <a:defRPr/>
            </a:pPr>
            <a:r>
              <a:rPr lang="zh-CN" altLang="en-US" sz="1600" dirty="0">
                <a:latin typeface="宋体" panose="02010600030101010101" pitchFamily="2" charset="-122"/>
                <a:ea typeface="方正兰亭细黑_GBK" charset="-122"/>
                <a:cs typeface="方正兰亭细黑_GBK" charset="-122"/>
              </a:rPr>
              <a:t> </a:t>
            </a:r>
            <a:r>
              <a:rPr lang="zh-CN" altLang="en-US" sz="1600" dirty="0" smtClean="0">
                <a:latin typeface="宋体" panose="02010600030101010101" pitchFamily="2" charset="-122"/>
                <a:ea typeface="方正兰亭细黑_GBK" charset="-122"/>
                <a:cs typeface="方正兰亭细黑_GBK" charset="-122"/>
              </a:rPr>
              <a:t>    </a:t>
            </a:r>
            <a:r>
              <a:rPr lang="zh-CN" altLang="en-US" sz="1600" b="0" kern="0" dirty="0" smtClean="0">
                <a:latin typeface="宋体" panose="02010600030101010101" pitchFamily="2" charset="-122"/>
                <a:ea typeface="宋体" panose="02010600030101010101" pitchFamily="2" charset="-122"/>
                <a:cs typeface="方正兰亭细黑_GBK" charset="-122"/>
              </a:rPr>
              <a:t>202</a:t>
            </a:r>
            <a:r>
              <a:rPr lang="en-US" altLang="zh-CN" sz="1600" b="0" kern="0" dirty="0" smtClean="0">
                <a:latin typeface="宋体" panose="02010600030101010101" pitchFamily="2" charset="-122"/>
                <a:ea typeface="宋体" panose="02010600030101010101" pitchFamily="2" charset="-122"/>
                <a:cs typeface="方正兰亭细黑_GBK" charset="-122"/>
              </a:rPr>
              <a:t>4</a:t>
            </a:r>
            <a:r>
              <a:rPr lang="zh-CN" altLang="en-US" sz="1600" b="0" kern="0" dirty="0" smtClean="0">
                <a:latin typeface="宋体" panose="02010600030101010101" pitchFamily="2" charset="-122"/>
                <a:ea typeface="宋体" panose="02010600030101010101" pitchFamily="2" charset="-122"/>
                <a:cs typeface="方正兰亭细黑_GBK" charset="-122"/>
              </a:rPr>
              <a:t>年</a:t>
            </a:r>
            <a:r>
              <a:rPr lang="en-US" altLang="zh-CN" sz="1600" b="0" dirty="0">
                <a:latin typeface="宋体" panose="02010600030101010101" pitchFamily="2" charset="-122"/>
                <a:ea typeface="宋体" panose="02010600030101010101" pitchFamily="2" charset="-122"/>
                <a:cs typeface="方正兰亭细黑_GBK" charset="-122"/>
              </a:rPr>
              <a:t>1-5</a:t>
            </a:r>
            <a:r>
              <a:rPr lang="zh-CN" altLang="en-US" sz="1600" b="0" dirty="0">
                <a:latin typeface="宋体" panose="02010600030101010101" pitchFamily="2" charset="-122"/>
                <a:ea typeface="宋体" panose="02010600030101010101" pitchFamily="2" charset="-122"/>
                <a:cs typeface="方正兰亭细黑_GBK" charset="-122"/>
              </a:rPr>
              <a:t>月份，校园接驳</a:t>
            </a:r>
            <a:r>
              <a:rPr lang="zh-CN" altLang="en-US" sz="1600" b="0" dirty="0" smtClean="0">
                <a:latin typeface="宋体" panose="02010600030101010101" pitchFamily="2" charset="-122"/>
                <a:ea typeface="宋体" panose="02010600030101010101" pitchFamily="2" charset="-122"/>
                <a:cs typeface="方正兰亭细黑_GBK" charset="-122"/>
              </a:rPr>
              <a:t>车工作日运行</a:t>
            </a:r>
            <a:r>
              <a:rPr lang="en-US" altLang="zh-CN" sz="1600" b="0" dirty="0" smtClean="0">
                <a:latin typeface="宋体" panose="02010600030101010101" pitchFamily="2" charset="-122"/>
                <a:ea typeface="宋体" panose="02010600030101010101" pitchFamily="2" charset="-122"/>
                <a:cs typeface="方正兰亭细黑_GBK" charset="-122"/>
              </a:rPr>
              <a:t>64</a:t>
            </a:r>
            <a:r>
              <a:rPr lang="zh-CN" altLang="en-US" sz="1600" b="0" dirty="0" smtClean="0">
                <a:latin typeface="宋体" panose="02010600030101010101" pitchFamily="2" charset="-122"/>
                <a:ea typeface="宋体" panose="02010600030101010101" pitchFamily="2" charset="-122"/>
                <a:cs typeface="方正兰亭细黑_GBK" charset="-122"/>
              </a:rPr>
              <a:t>趟</a:t>
            </a:r>
            <a:r>
              <a:rPr lang="zh-CN" altLang="en-US" sz="1600" b="0" dirty="0">
                <a:latin typeface="宋体" panose="02010600030101010101" pitchFamily="2" charset="-122"/>
                <a:ea typeface="宋体" panose="02010600030101010101" pitchFamily="2" charset="-122"/>
                <a:cs typeface="方正兰亭细黑_GBK" charset="-122"/>
              </a:rPr>
              <a:t>次</a:t>
            </a:r>
            <a:r>
              <a:rPr lang="zh-CN" altLang="en-US" sz="1600" b="0" dirty="0" smtClean="0">
                <a:latin typeface="宋体" panose="02010600030101010101" pitchFamily="2" charset="-122"/>
                <a:ea typeface="宋体" panose="02010600030101010101" pitchFamily="2" charset="-122"/>
                <a:cs typeface="方正兰亭细黑_GBK" charset="-122"/>
              </a:rPr>
              <a:t>，节假日运行</a:t>
            </a:r>
            <a:r>
              <a:rPr lang="en-US" altLang="zh-CN" sz="1600" b="0" dirty="0" smtClean="0">
                <a:latin typeface="宋体" panose="02010600030101010101" pitchFamily="2" charset="-122"/>
                <a:ea typeface="宋体" panose="02010600030101010101" pitchFamily="2" charset="-122"/>
                <a:cs typeface="方正兰亭细黑_GBK" charset="-122"/>
              </a:rPr>
              <a:t>27</a:t>
            </a:r>
            <a:r>
              <a:rPr lang="zh-CN" altLang="en-US" sz="1600" b="0" dirty="0" smtClean="0">
                <a:latin typeface="宋体" panose="02010600030101010101" pitchFamily="2" charset="-122"/>
                <a:ea typeface="宋体" panose="02010600030101010101" pitchFamily="2" charset="-122"/>
                <a:cs typeface="方正兰亭细黑_GBK" charset="-122"/>
              </a:rPr>
              <a:t>趟次；苏源（无线谷）、兰台</a:t>
            </a:r>
            <a:r>
              <a:rPr lang="zh-CN" altLang="en-US" sz="1600" b="0" dirty="0">
                <a:latin typeface="宋体" panose="02010600030101010101" pitchFamily="2" charset="-122"/>
                <a:ea typeface="宋体" panose="02010600030101010101" pitchFamily="2" charset="-122"/>
                <a:cs typeface="方正兰亭细黑_GBK" charset="-122"/>
              </a:rPr>
              <a:t>接驳</a:t>
            </a:r>
            <a:r>
              <a:rPr lang="zh-CN" altLang="en-US" sz="1600" b="0" dirty="0" smtClean="0">
                <a:latin typeface="宋体" panose="02010600030101010101" pitchFamily="2" charset="-122"/>
                <a:ea typeface="宋体" panose="02010600030101010101" pitchFamily="2" charset="-122"/>
                <a:cs typeface="方正兰亭细黑_GBK" charset="-122"/>
              </a:rPr>
              <a:t>车工作日对开</a:t>
            </a:r>
            <a:r>
              <a:rPr lang="en-US" altLang="zh-CN" sz="1600" b="0" dirty="0" smtClean="0">
                <a:latin typeface="宋体" panose="02010600030101010101" pitchFamily="2" charset="-122"/>
                <a:ea typeface="宋体" panose="02010600030101010101" pitchFamily="2" charset="-122"/>
                <a:cs typeface="方正兰亭细黑_GBK" charset="-122"/>
              </a:rPr>
              <a:t>130</a:t>
            </a:r>
            <a:r>
              <a:rPr lang="zh-CN" altLang="en-US" sz="1600" b="0" dirty="0" smtClean="0">
                <a:latin typeface="宋体" panose="02010600030101010101" pitchFamily="2" charset="-122"/>
                <a:ea typeface="宋体" panose="02010600030101010101" pitchFamily="2" charset="-122"/>
                <a:cs typeface="方正兰亭细黑_GBK" charset="-122"/>
              </a:rPr>
              <a:t>趟次、</a:t>
            </a:r>
            <a:r>
              <a:rPr lang="en-US" altLang="zh-CN" sz="1600" b="0" dirty="0" smtClean="0">
                <a:latin typeface="宋体" panose="02010600030101010101" pitchFamily="2" charset="-122"/>
                <a:ea typeface="宋体" panose="02010600030101010101" pitchFamily="2" charset="-122"/>
                <a:cs typeface="方正兰亭细黑_GBK" charset="-122"/>
              </a:rPr>
              <a:t>140</a:t>
            </a:r>
            <a:r>
              <a:rPr lang="zh-CN" altLang="en-US" sz="1600" b="0" dirty="0" smtClean="0">
                <a:latin typeface="宋体" panose="02010600030101010101" pitchFamily="2" charset="-122"/>
                <a:ea typeface="宋体" panose="02010600030101010101" pitchFamily="2" charset="-122"/>
                <a:cs typeface="方正兰亭细黑_GBK" charset="-122"/>
              </a:rPr>
              <a:t>趟次；节假日对开</a:t>
            </a:r>
            <a:r>
              <a:rPr lang="en-US" altLang="zh-CN" sz="1600" b="0" dirty="0" smtClean="0">
                <a:latin typeface="宋体" panose="02010600030101010101" pitchFamily="2" charset="-122"/>
                <a:ea typeface="宋体" panose="02010600030101010101" pitchFamily="2" charset="-122"/>
                <a:cs typeface="方正兰亭细黑_GBK" charset="-122"/>
              </a:rPr>
              <a:t>80</a:t>
            </a:r>
            <a:r>
              <a:rPr lang="zh-CN" altLang="en-US" sz="1600" b="0" dirty="0" smtClean="0">
                <a:latin typeface="宋体" panose="02010600030101010101" pitchFamily="2" charset="-122"/>
                <a:ea typeface="宋体" panose="02010600030101010101" pitchFamily="2" charset="-122"/>
                <a:cs typeface="方正兰亭细黑_GBK" charset="-122"/>
              </a:rPr>
              <a:t>趟次、</a:t>
            </a:r>
            <a:r>
              <a:rPr lang="en-US" altLang="zh-CN" sz="1600" b="0" dirty="0" smtClean="0">
                <a:latin typeface="宋体" panose="02010600030101010101" pitchFamily="2" charset="-122"/>
                <a:ea typeface="宋体" panose="02010600030101010101" pitchFamily="2" charset="-122"/>
                <a:cs typeface="方正兰亭细黑_GBK" charset="-122"/>
              </a:rPr>
              <a:t>82</a:t>
            </a:r>
            <a:r>
              <a:rPr lang="zh-CN" altLang="en-US" sz="1600" b="0" dirty="0" smtClean="0">
                <a:latin typeface="宋体" panose="02010600030101010101" pitchFamily="2" charset="-122"/>
                <a:ea typeface="宋体" panose="02010600030101010101" pitchFamily="2" charset="-122"/>
                <a:cs typeface="方正兰亭细黑_GBK" charset="-122"/>
              </a:rPr>
              <a:t>趟次。在三类接驳车，全天运行服务约</a:t>
            </a:r>
            <a:r>
              <a:rPr lang="en-US" altLang="zh-CN" sz="1600" b="0" dirty="0" smtClean="0">
                <a:latin typeface="宋体" panose="02010600030101010101" pitchFamily="2" charset="-122"/>
                <a:ea typeface="宋体" panose="02010600030101010101" pitchFamily="2" charset="-122"/>
                <a:cs typeface="方正兰亭细黑_GBK" charset="-122"/>
              </a:rPr>
              <a:t>300</a:t>
            </a:r>
            <a:r>
              <a:rPr lang="zh-CN" altLang="en-US" sz="1600" b="0" dirty="0" smtClean="0">
                <a:latin typeface="宋体" panose="02010600030101010101" pitchFamily="2" charset="-122"/>
                <a:ea typeface="宋体" panose="02010600030101010101" pitchFamily="2" charset="-122"/>
                <a:cs typeface="方正兰亭细黑_GBK" charset="-122"/>
              </a:rPr>
              <a:t>多趟次的情况下，还全力以赴做好增值服务，在重大节假日，如：五一、春节以及</a:t>
            </a:r>
            <a:r>
              <a:rPr lang="zh-CN" altLang="en-US" sz="1600" b="0" dirty="0">
                <a:latin typeface="宋体" panose="02010600030101010101" pitchFamily="2" charset="-122"/>
                <a:ea typeface="宋体" panose="02010600030101010101" pitchFamily="2" charset="-122"/>
                <a:cs typeface="方正兰亭细黑_GBK" charset="-122"/>
              </a:rPr>
              <a:t>周末期间，</a:t>
            </a:r>
            <a:r>
              <a:rPr lang="zh-CN" altLang="en-US" sz="1600" b="0" dirty="0" smtClean="0">
                <a:latin typeface="宋体" panose="02010600030101010101" pitchFamily="2" charset="-122"/>
                <a:ea typeface="宋体" panose="02010600030101010101" pitchFamily="2" charset="-122"/>
                <a:cs typeface="方正兰亭细黑_GBK" charset="-122"/>
              </a:rPr>
              <a:t>根据学生流量情况适时增加趟次。在假期初期，增开苏源、兰台直达地铁站的接驳车，在假期末增开地铁站至苏源、兰台直达接驳车。</a:t>
            </a:r>
            <a:endParaRPr lang="en-US" altLang="zh-CN" sz="1600" b="0" dirty="0" smtClean="0">
              <a:latin typeface="宋体" panose="02010600030101010101" pitchFamily="2" charset="-122"/>
              <a:ea typeface="宋体" panose="02010600030101010101" pitchFamily="2" charset="-122"/>
              <a:cs typeface="方正兰亭细黑_GBK" charset="-122"/>
            </a:endParaRPr>
          </a:p>
          <a:p>
            <a:pPr marL="0" algn="just">
              <a:lnSpc>
                <a:spcPts val="2400"/>
              </a:lnSpc>
              <a:spcBef>
                <a:spcPts val="0"/>
              </a:spcBef>
              <a:buNone/>
              <a:defRPr/>
            </a:pPr>
            <a:r>
              <a:rPr lang="en-US" altLang="zh-CN" sz="1600" b="0" dirty="0">
                <a:latin typeface="宋体" panose="02010600030101010101" pitchFamily="2" charset="-122"/>
                <a:ea typeface="宋体" panose="02010600030101010101" pitchFamily="2" charset="-122"/>
                <a:cs typeface="方正兰亭细黑_GBK" charset="-122"/>
              </a:rPr>
              <a:t> </a:t>
            </a:r>
            <a:r>
              <a:rPr lang="en-US" altLang="zh-CN" sz="1600" b="0" dirty="0" smtClean="0">
                <a:latin typeface="宋体" panose="02010600030101010101" pitchFamily="2" charset="-122"/>
                <a:ea typeface="宋体" panose="02010600030101010101" pitchFamily="2" charset="-122"/>
                <a:cs typeface="方正兰亭细黑_GBK" charset="-122"/>
              </a:rPr>
              <a:t>   </a:t>
            </a:r>
            <a:r>
              <a:rPr lang="zh-CN" altLang="en-US" sz="1600" b="0" dirty="0" smtClean="0">
                <a:latin typeface="宋体" panose="02010600030101010101" pitchFamily="2" charset="-122"/>
                <a:ea typeface="宋体" panose="02010600030101010101" pitchFamily="2" charset="-122"/>
                <a:cs typeface="方正兰亭细黑_GBK" charset="-122"/>
              </a:rPr>
              <a:t>根据学校大型活动的要求，接驳车也会不断调整，做好各类活动的公告，及时安排车辆做好服务；做好无线谷的延伸服务，在无线谷对面的载体每天安排车辆接送学生；周末为团建的班级开通免费接驳车。</a:t>
            </a:r>
            <a:endParaRPr lang="zh-CN" altLang="en-US" sz="1200" b="0" dirty="0" smtClean="0">
              <a:latin typeface="仿宋_GB2312" pitchFamily="49" charset="-122"/>
              <a:ea typeface="仿宋_GB2312" pitchFamily="49" charset="-122"/>
              <a:cs typeface="方正兰亭细黑_GBK" charset="-122"/>
              <a:sym typeface="+mn-ea"/>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3775" t="1682" b="23740"/>
          <a:stretch/>
        </p:blipFill>
        <p:spPr>
          <a:xfrm>
            <a:off x="755576" y="3645024"/>
            <a:ext cx="3517243" cy="2376264"/>
          </a:xfrm>
          <a:prstGeom prst="rect">
            <a:avLst/>
          </a:prstGeom>
          <a:ln>
            <a:noFill/>
          </a:ln>
          <a:effectLst>
            <a:softEdge rad="112500"/>
          </a:effectLst>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645024"/>
            <a:ext cx="3517243"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idx="1"/>
          </p:nvPr>
        </p:nvSpPr>
        <p:spPr>
          <a:xfrm>
            <a:off x="611560" y="764704"/>
            <a:ext cx="7920880" cy="2448272"/>
          </a:xfrm>
        </p:spPr>
        <p:txBody>
          <a:bodyPr vert="horz" wrap="square" lIns="91440" tIns="45720" rIns="91440" bIns="45720" anchor="t" anchorCtr="0"/>
          <a:lstStyle/>
          <a:p>
            <a:pPr marL="0" algn="just">
              <a:lnSpc>
                <a:spcPts val="2400"/>
              </a:lnSpc>
              <a:spcBef>
                <a:spcPts val="0"/>
              </a:spcBef>
              <a:buNone/>
            </a:pPr>
            <a:r>
              <a:rPr lang="zh-CN" altLang="en-US" sz="1600" noProof="0" dirty="0" smtClean="0">
                <a:ln>
                  <a:noFill/>
                </a:ln>
                <a:effectLst/>
                <a:uLnTx/>
                <a:uFillTx/>
                <a:latin typeface="仿宋_GB2312" pitchFamily="49" charset="-122"/>
                <a:ea typeface="仿宋_GB2312" pitchFamily="49" charset="-122"/>
                <a:cs typeface="方正兰亭细黑_GBK" charset="-122"/>
              </a:rPr>
              <a:t>    上半年，大车队全力做好交通服务，收到表扬信</a:t>
            </a:r>
            <a:r>
              <a:rPr lang="en-US" altLang="zh-CN" sz="1600" noProof="0" dirty="0" smtClean="0">
                <a:ln>
                  <a:noFill/>
                </a:ln>
                <a:effectLst/>
                <a:uLnTx/>
                <a:uFillTx/>
                <a:latin typeface="仿宋_GB2312" pitchFamily="49" charset="-122"/>
                <a:ea typeface="仿宋_GB2312" pitchFamily="49" charset="-122"/>
                <a:cs typeface="方正兰亭细黑_GBK" charset="-122"/>
              </a:rPr>
              <a:t>6</a:t>
            </a:r>
            <a:r>
              <a:rPr lang="zh-CN" altLang="en-US" sz="1600" noProof="0" dirty="0" smtClean="0">
                <a:ln>
                  <a:noFill/>
                </a:ln>
                <a:effectLst/>
                <a:uLnTx/>
                <a:uFillTx/>
                <a:latin typeface="仿宋_GB2312" pitchFamily="49" charset="-122"/>
                <a:ea typeface="仿宋_GB2312" pitchFamily="49" charset="-122"/>
                <a:cs typeface="方正兰亭细黑_GBK" charset="-122"/>
              </a:rPr>
              <a:t>封</a:t>
            </a:r>
            <a:r>
              <a:rPr lang="zh-CN" altLang="en-US" sz="1600" dirty="0" smtClean="0">
                <a:latin typeface="仿宋_GB2312" pitchFamily="49" charset="-122"/>
                <a:ea typeface="仿宋_GB2312" pitchFamily="49" charset="-122"/>
                <a:cs typeface="方正兰亭细黑_GBK" charset="-122"/>
              </a:rPr>
              <a:t>，锦旗</a:t>
            </a:r>
            <a:r>
              <a:rPr lang="en-US" altLang="zh-CN" sz="1600" dirty="0" smtClean="0">
                <a:latin typeface="仿宋_GB2312" pitchFamily="49" charset="-122"/>
                <a:ea typeface="仿宋_GB2312" pitchFamily="49" charset="-122"/>
                <a:cs typeface="方正兰亭细黑_GBK" charset="-122"/>
              </a:rPr>
              <a:t>1</a:t>
            </a:r>
            <a:r>
              <a:rPr lang="zh-CN" altLang="en-US" sz="1600" dirty="0" smtClean="0">
                <a:latin typeface="仿宋_GB2312" pitchFamily="49" charset="-122"/>
                <a:ea typeface="仿宋_GB2312" pitchFamily="49" charset="-122"/>
                <a:cs typeface="方正兰亭细黑_GBK" charset="-122"/>
              </a:rPr>
              <a:t>面</a:t>
            </a:r>
            <a:r>
              <a:rPr lang="zh-CN" altLang="en-US" sz="1600" noProof="0" dirty="0" smtClean="0">
                <a:ln>
                  <a:noFill/>
                </a:ln>
                <a:effectLst/>
                <a:uLnTx/>
                <a:uFillTx/>
                <a:latin typeface="仿宋_GB2312" pitchFamily="49" charset="-122"/>
                <a:ea typeface="仿宋_GB2312" pitchFamily="49" charset="-122"/>
                <a:cs typeface="方正兰亭细黑_GBK" charset="-122"/>
              </a:rPr>
              <a:t>。同时收到学生有效投诉</a:t>
            </a:r>
            <a:r>
              <a:rPr lang="en-US" altLang="zh-CN" sz="1600" noProof="0" dirty="0" smtClean="0">
                <a:ln>
                  <a:noFill/>
                </a:ln>
                <a:effectLst/>
                <a:uLnTx/>
                <a:uFillTx/>
                <a:latin typeface="仿宋_GB2312" pitchFamily="49" charset="-122"/>
                <a:ea typeface="仿宋_GB2312" pitchFamily="49" charset="-122"/>
                <a:cs typeface="方正兰亭细黑_GBK" charset="-122"/>
              </a:rPr>
              <a:t>3</a:t>
            </a:r>
            <a:r>
              <a:rPr lang="zh-CN" altLang="en-US" sz="1600" noProof="0" dirty="0" smtClean="0">
                <a:ln>
                  <a:noFill/>
                </a:ln>
                <a:effectLst/>
                <a:uLnTx/>
                <a:uFillTx/>
                <a:latin typeface="仿宋_GB2312" pitchFamily="49" charset="-122"/>
                <a:ea typeface="仿宋_GB2312" pitchFamily="49" charset="-122"/>
                <a:cs typeface="方正兰亭细黑_GBK" charset="-122"/>
              </a:rPr>
              <a:t>起，主要涉及</a:t>
            </a:r>
            <a:r>
              <a:rPr lang="zh-CN" altLang="en-US" sz="1600" dirty="0">
                <a:latin typeface="仿宋_GB2312" pitchFamily="49" charset="-122"/>
                <a:ea typeface="仿宋_GB2312" pitchFamily="49" charset="-122"/>
                <a:cs typeface="方正兰亭细黑_GBK" charset="-122"/>
              </a:rPr>
              <a:t>校园接驳</a:t>
            </a:r>
            <a:r>
              <a:rPr lang="zh-CN" altLang="en-US" sz="1600" dirty="0" smtClean="0">
                <a:latin typeface="仿宋_GB2312" pitchFamily="49" charset="-122"/>
                <a:ea typeface="仿宋_GB2312" pitchFamily="49" charset="-122"/>
                <a:cs typeface="方正兰亭细黑_GBK" charset="-122"/>
              </a:rPr>
              <a:t>车校园</a:t>
            </a:r>
            <a:r>
              <a:rPr lang="zh-CN" altLang="en-US" sz="1600" dirty="0">
                <a:latin typeface="仿宋_GB2312" pitchFamily="49" charset="-122"/>
                <a:ea typeface="仿宋_GB2312" pitchFamily="49" charset="-122"/>
                <a:cs typeface="方正兰亭细黑_GBK" charset="-122"/>
              </a:rPr>
              <a:t>内超速现象时有发生</a:t>
            </a:r>
            <a:r>
              <a:rPr lang="zh-CN" altLang="en-US" sz="1600" dirty="0" smtClean="0">
                <a:latin typeface="仿宋_GB2312" pitchFamily="49" charset="-122"/>
                <a:ea typeface="仿宋_GB2312" pitchFamily="49" charset="-122"/>
                <a:cs typeface="方正兰亭细黑_GBK" charset="-122"/>
              </a:rPr>
              <a:t>；</a:t>
            </a:r>
            <a:r>
              <a:rPr lang="zh-CN" altLang="en-US" sz="1600" dirty="0" smtClean="0">
                <a:latin typeface="仿宋_GB2312" pitchFamily="49" charset="-122"/>
                <a:ea typeface="仿宋_GB2312" pitchFamily="49" charset="-122"/>
              </a:rPr>
              <a:t>鸣号；</a:t>
            </a:r>
            <a:r>
              <a:rPr lang="zh-CN" altLang="en-US" sz="1600" dirty="0">
                <a:latin typeface="仿宋_GB2312" pitchFamily="49" charset="-122"/>
                <a:ea typeface="仿宋_GB2312" pitchFamily="49" charset="-122"/>
                <a:cs typeface="方正兰亭细黑_GBK" charset="-122"/>
              </a:rPr>
              <a:t>不礼让斑马线。</a:t>
            </a:r>
            <a:r>
              <a:rPr lang="zh-CN" altLang="zh-CN" sz="1600" dirty="0">
                <a:latin typeface="仿宋_GB2312" pitchFamily="49" charset="-122"/>
                <a:ea typeface="仿宋_GB2312" pitchFamily="49" charset="-122"/>
                <a:cs typeface="方正兰亭细黑_GBK" charset="-122"/>
              </a:rPr>
              <a:t>接驳车在校园内部的安全行车是安全工作的重点，一直严格要求并执行相关行驶规定。</a:t>
            </a:r>
            <a:r>
              <a:rPr lang="zh-CN" altLang="zh-CN" sz="1600" dirty="0" smtClean="0">
                <a:latin typeface="仿宋_GB2312" pitchFamily="49" charset="-122"/>
                <a:ea typeface="仿宋_GB2312" pitchFamily="49" charset="-122"/>
                <a:cs typeface="方正兰亭细黑_GBK" charset="-122"/>
              </a:rPr>
              <a:t>针对</a:t>
            </a:r>
            <a:r>
              <a:rPr lang="zh-CN" altLang="en-US" sz="1600" dirty="0" smtClean="0">
                <a:latin typeface="仿宋_GB2312" pitchFamily="49" charset="-122"/>
                <a:ea typeface="仿宋_GB2312" pitchFamily="49" charset="-122"/>
                <a:cs typeface="方正兰亭细黑_GBK" charset="-122"/>
              </a:rPr>
              <a:t>学生投诉，立即</a:t>
            </a:r>
            <a:r>
              <a:rPr lang="zh-CN" altLang="zh-CN" sz="1600" dirty="0" smtClean="0">
                <a:latin typeface="仿宋_GB2312" pitchFamily="49" charset="-122"/>
                <a:ea typeface="仿宋_GB2312" pitchFamily="49" charset="-122"/>
                <a:cs typeface="方正兰亭细黑_GBK" charset="-122"/>
              </a:rPr>
              <a:t>对</a:t>
            </a:r>
            <a:r>
              <a:rPr lang="zh-CN" altLang="zh-CN" sz="1600" dirty="0">
                <a:latin typeface="仿宋_GB2312" pitchFamily="49" charset="-122"/>
                <a:ea typeface="仿宋_GB2312" pitchFamily="49" charset="-122"/>
                <a:cs typeface="方正兰亭细黑_GBK" charset="-122"/>
              </a:rPr>
              <a:t>所有接驳车驾驶员再次进行提醒并重申减速慢行、礼让斑马线、禁止鸣笛等安全措施，同时安排管理人员到图书馆东、梅园转盘、北门转盘等地值守、检查，确保同学们在校园内</a:t>
            </a:r>
            <a:r>
              <a:rPr lang="zh-CN" altLang="zh-CN" sz="1600" dirty="0" smtClean="0">
                <a:latin typeface="仿宋_GB2312" pitchFamily="49" charset="-122"/>
                <a:ea typeface="仿宋_GB2312" pitchFamily="49" charset="-122"/>
                <a:cs typeface="方正兰亭细黑_GBK" charset="-122"/>
              </a:rPr>
              <a:t>的出行安全。</a:t>
            </a:r>
            <a:endParaRPr lang="en-US" altLang="zh-CN" sz="1600" dirty="0" smtClean="0">
              <a:latin typeface="仿宋_GB2312" pitchFamily="49" charset="-122"/>
              <a:ea typeface="仿宋_GB2312" pitchFamily="49" charset="-122"/>
              <a:cs typeface="方正兰亭细黑_GBK" charset="-122"/>
            </a:endParaRPr>
          </a:p>
          <a:p>
            <a:pPr marL="0" algn="just">
              <a:lnSpc>
                <a:spcPts val="2400"/>
              </a:lnSpc>
              <a:spcBef>
                <a:spcPts val="0"/>
              </a:spcBef>
              <a:buNone/>
            </a:pPr>
            <a:r>
              <a:rPr lang="zh-CN" altLang="en-US" sz="1600" noProof="0" dirty="0" smtClean="0">
                <a:ln>
                  <a:noFill/>
                </a:ln>
                <a:effectLst/>
                <a:uLnTx/>
                <a:uFillTx/>
                <a:latin typeface="仿宋_GB2312" pitchFamily="49" charset="-122"/>
                <a:ea typeface="仿宋_GB2312" pitchFamily="49" charset="-122"/>
                <a:cs typeface="方正兰亭细黑_GBK" charset="-122"/>
              </a:rPr>
              <a:t>    表扬信值得宣传，这是师生的认可。投诉信，是师生在乘坐接驳车时遇到的问题，及时对投诉情况进行分析，找差距，促提升。</a:t>
            </a:r>
            <a:endParaRPr lang="en-US" altLang="zh-CN" sz="1600" noProof="0" dirty="0" smtClean="0">
              <a:ln>
                <a:noFill/>
              </a:ln>
              <a:effectLst/>
              <a:uLnTx/>
              <a:uFillTx/>
              <a:latin typeface="仿宋_GB2312" pitchFamily="49" charset="-122"/>
              <a:ea typeface="仿宋_GB2312" pitchFamily="49" charset="-122"/>
              <a:cs typeface="方正兰亭细黑_GBK" charset="-122"/>
            </a:endParaRPr>
          </a:p>
          <a:p>
            <a:pPr marL="0" algn="just">
              <a:lnSpc>
                <a:spcPts val="2200"/>
              </a:lnSpc>
              <a:spcBef>
                <a:spcPts val="0"/>
              </a:spcBef>
              <a:buNone/>
            </a:pPr>
            <a:r>
              <a:rPr lang="en-US" altLang="zh-CN" sz="1600" dirty="0" smtClean="0">
                <a:latin typeface="仿宋_GB2312" pitchFamily="49" charset="-122"/>
                <a:ea typeface="仿宋_GB2312" pitchFamily="49" charset="-122"/>
                <a:cs typeface="方正兰亭细黑_GBK" charset="-122"/>
              </a:rPr>
              <a:t>    </a:t>
            </a:r>
            <a:r>
              <a:rPr lang="en-US" altLang="zh-CN" sz="1600" dirty="0" smtClean="0">
                <a:latin typeface="仿宋_GB2312" pitchFamily="49" charset="-122"/>
                <a:ea typeface="仿宋_GB2312" pitchFamily="49" charset="-122"/>
              </a:rPr>
              <a:t>    </a:t>
            </a:r>
            <a:endParaRPr lang="zh-CN" altLang="en-US" sz="1600" dirty="0">
              <a:latin typeface="仿宋_GB2312" pitchFamily="49" charset="-122"/>
              <a:ea typeface="仿宋_GB2312" pitchFamily="49"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5350"/>
          <a:stretch/>
        </p:blipFill>
        <p:spPr>
          <a:xfrm>
            <a:off x="683568" y="3704262"/>
            <a:ext cx="3600400" cy="2245018"/>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6110"/>
          <a:stretch/>
        </p:blipFill>
        <p:spPr>
          <a:xfrm>
            <a:off x="4860032" y="3704262"/>
            <a:ext cx="3600400" cy="224121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rotWithShape="1">
          <a:blip r:embed="rId2">
            <a:extLst>
              <a:ext uri="{28A0092B-C50C-407E-A947-70E740481C1C}">
                <a14:useLocalDpi xmlns:a14="http://schemas.microsoft.com/office/drawing/2010/main" val="0"/>
              </a:ext>
            </a:extLst>
          </a:blip>
          <a:srcRect l="14442"/>
          <a:stretch/>
        </p:blipFill>
        <p:spPr>
          <a:xfrm>
            <a:off x="755576" y="3929369"/>
            <a:ext cx="3563876" cy="1903791"/>
          </a:xfrm>
          <a:prstGeom prst="ellipse">
            <a:avLst/>
          </a:prstGeom>
          <a:ln>
            <a:noFill/>
          </a:ln>
          <a:effectLst>
            <a:softEdge rad="112500"/>
          </a:effectLst>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2841" t="5250" r="8635" b="20201"/>
          <a:stretch/>
        </p:blipFill>
        <p:spPr>
          <a:xfrm>
            <a:off x="755576" y="1196751"/>
            <a:ext cx="3563876" cy="2321161"/>
          </a:xfrm>
          <a:prstGeom prst="rect">
            <a:avLst/>
          </a:prstGeom>
          <a:ln>
            <a:noFill/>
          </a:ln>
          <a:effectLst>
            <a:outerShdw blurRad="190500" algn="tl" rotWithShape="0">
              <a:srgbClr val="000000">
                <a:alpha val="70000"/>
              </a:srgbClr>
            </a:outerShdw>
          </a:effectLst>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4563"/>
          <a:stretch/>
        </p:blipFill>
        <p:spPr>
          <a:xfrm>
            <a:off x="4716016" y="1196751"/>
            <a:ext cx="3563876" cy="2321161"/>
          </a:xfrm>
          <a:prstGeom prst="ellipse">
            <a:avLst/>
          </a:prstGeom>
          <a:ln>
            <a:noFill/>
          </a:ln>
          <a:effectLst>
            <a:softEdge rad="112500"/>
          </a:effectLst>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487" b="5548"/>
          <a:stretch/>
        </p:blipFill>
        <p:spPr>
          <a:xfrm>
            <a:off x="4724198" y="3837147"/>
            <a:ext cx="3555694" cy="20882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2380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642910" y="714356"/>
            <a:ext cx="7601498" cy="2642636"/>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ts val="2600"/>
              </a:lnSpc>
              <a:buNone/>
            </a:pPr>
            <a:r>
              <a:rPr lang="zh-CN" altLang="en-US" sz="1600" b="1" dirty="0" smtClean="0">
                <a:latin typeface="+mn-ea"/>
              </a:rPr>
              <a:t>二、不断加强内部管理，</a:t>
            </a:r>
            <a:r>
              <a:rPr lang="zh-CN" altLang="en-US" sz="1600" dirty="0">
                <a:latin typeface="+mn-ea"/>
              </a:rPr>
              <a:t>确保交通运行</a:t>
            </a:r>
            <a:r>
              <a:rPr lang="zh-CN" altLang="en-US" sz="1600" dirty="0" smtClean="0">
                <a:latin typeface="+mn-ea"/>
              </a:rPr>
              <a:t>顺畅。</a:t>
            </a:r>
            <a:endParaRPr lang="en-US" altLang="zh-CN" sz="1600" dirty="0">
              <a:latin typeface="+mn-ea"/>
            </a:endParaRPr>
          </a:p>
          <a:p>
            <a:pPr marL="0" indent="0">
              <a:lnSpc>
                <a:spcPts val="2600"/>
              </a:lnSpc>
              <a:buNone/>
            </a:pPr>
            <a:r>
              <a:rPr lang="en-US" altLang="zh-CN" sz="1600" b="0" dirty="0" smtClean="0">
                <a:latin typeface="宋体" panose="02010600030101010101" pitchFamily="2" charset="-122"/>
                <a:ea typeface="宋体" panose="02010600030101010101" pitchFamily="2" charset="-122"/>
              </a:rPr>
              <a:t>    </a:t>
            </a:r>
            <a:r>
              <a:rPr lang="zh-CN" altLang="zh-CN" sz="1600" b="0" dirty="0" smtClean="0">
                <a:latin typeface="宋体" panose="02010600030101010101" pitchFamily="2" charset="-122"/>
                <a:ea typeface="宋体" panose="02010600030101010101" pitchFamily="2" charset="-122"/>
              </a:rPr>
              <a:t>校园</a:t>
            </a:r>
            <a:r>
              <a:rPr lang="zh-CN" altLang="zh-CN" sz="1600" b="0" dirty="0">
                <a:latin typeface="宋体" panose="02010600030101010101" pitchFamily="2" charset="-122"/>
                <a:ea typeface="宋体" panose="02010600030101010101" pitchFamily="2" charset="-122"/>
              </a:rPr>
              <a:t>行车安全是关键，重点加强车辆的安全检查力度。</a:t>
            </a:r>
            <a:r>
              <a:rPr lang="en-US" altLang="zh-CN" sz="1600" b="0" dirty="0">
                <a:latin typeface="宋体" panose="02010600030101010101" pitchFamily="2" charset="-122"/>
                <a:ea typeface="宋体" panose="02010600030101010101" pitchFamily="2" charset="-122"/>
              </a:rPr>
              <a:t>1-5</a:t>
            </a:r>
            <a:r>
              <a:rPr lang="zh-CN" altLang="zh-CN" sz="1600" b="0" dirty="0">
                <a:latin typeface="宋体" panose="02010600030101010101" pitchFamily="2" charset="-122"/>
                <a:ea typeface="宋体" panose="02010600030101010101" pitchFamily="2" charset="-122"/>
              </a:rPr>
              <a:t>月份开展大客车车场日</a:t>
            </a:r>
            <a:r>
              <a:rPr lang="en-US" altLang="zh-CN" sz="1600" b="0" dirty="0" smtClean="0">
                <a:latin typeface="宋体" panose="02010600030101010101" pitchFamily="2" charset="-122"/>
                <a:ea typeface="宋体" panose="02010600030101010101" pitchFamily="2" charset="-122"/>
              </a:rPr>
              <a:t>21</a:t>
            </a:r>
            <a:r>
              <a:rPr lang="zh-CN" altLang="zh-CN" sz="1600" b="0" dirty="0" smtClean="0">
                <a:latin typeface="宋体" panose="02010600030101010101" pitchFamily="2" charset="-122"/>
                <a:ea typeface="宋体" panose="02010600030101010101" pitchFamily="2" charset="-122"/>
              </a:rPr>
              <a:t>次</a:t>
            </a:r>
            <a:r>
              <a:rPr lang="zh-CN" altLang="zh-CN" sz="1600" b="0" dirty="0">
                <a:latin typeface="宋体" panose="02010600030101010101" pitchFamily="2" charset="-122"/>
                <a:ea typeface="宋体" panose="02010600030101010101" pitchFamily="2" charset="-122"/>
              </a:rPr>
              <a:t>，安全查车</a:t>
            </a:r>
            <a:r>
              <a:rPr lang="en-US" altLang="zh-CN" sz="1600" b="0" dirty="0">
                <a:latin typeface="宋体" panose="02010600030101010101" pitchFamily="2" charset="-122"/>
                <a:ea typeface="宋体" panose="02010600030101010101" pitchFamily="2" charset="-122"/>
              </a:rPr>
              <a:t>340</a:t>
            </a:r>
            <a:r>
              <a:rPr lang="zh-CN" altLang="zh-CN" sz="1600" b="0" dirty="0">
                <a:latin typeface="宋体" panose="02010600030101010101" pitchFamily="2" charset="-122"/>
                <a:ea typeface="宋体" panose="02010600030101010101" pitchFamily="2" charset="-122"/>
              </a:rPr>
              <a:t>台次，检查出车载</a:t>
            </a:r>
            <a:r>
              <a:rPr lang="en-US" altLang="zh-CN" sz="1600" b="0" dirty="0">
                <a:latin typeface="宋体" panose="02010600030101010101" pitchFamily="2" charset="-122"/>
                <a:ea typeface="宋体" panose="02010600030101010101" pitchFamily="2" charset="-122"/>
              </a:rPr>
              <a:t>GPS</a:t>
            </a:r>
            <a:r>
              <a:rPr lang="zh-CN" altLang="zh-CN" sz="1600" b="0" dirty="0">
                <a:latin typeface="宋体" panose="02010600030101010101" pitchFamily="2" charset="-122"/>
                <a:ea typeface="宋体" panose="02010600030101010101" pitchFamily="2" charset="-122"/>
              </a:rPr>
              <a:t>监控系统、</a:t>
            </a:r>
            <a:r>
              <a:rPr lang="zh-CN" altLang="zh-CN" sz="1600" b="0" dirty="0" smtClean="0">
                <a:latin typeface="宋体" panose="02010600030101010101" pitchFamily="2" charset="-122"/>
                <a:ea typeface="宋体" panose="02010600030101010101" pitchFamily="2" charset="-122"/>
              </a:rPr>
              <a:t>灭火器</a:t>
            </a:r>
            <a:r>
              <a:rPr lang="zh-CN" altLang="en-US" sz="1600" b="0" dirty="0" smtClean="0">
                <a:latin typeface="宋体" panose="02010600030101010101" pitchFamily="2" charset="-122"/>
                <a:ea typeface="宋体" panose="02010600030101010101" pitchFamily="2" charset="-122"/>
              </a:rPr>
              <a:t>、空调</a:t>
            </a:r>
            <a:r>
              <a:rPr lang="zh-CN" altLang="zh-CN" sz="1600" b="0" dirty="0" smtClean="0">
                <a:latin typeface="宋体" panose="02010600030101010101" pitchFamily="2" charset="-122"/>
                <a:ea typeface="宋体" panose="02010600030101010101" pitchFamily="2" charset="-122"/>
              </a:rPr>
              <a:t>等</a:t>
            </a:r>
            <a:r>
              <a:rPr lang="zh-CN" altLang="zh-CN" sz="1600" b="0" dirty="0">
                <a:latin typeface="宋体" panose="02010600030101010101" pitchFamily="2" charset="-122"/>
                <a:ea typeface="宋体" panose="02010600030101010101" pitchFamily="2" charset="-122"/>
              </a:rPr>
              <a:t>问题，都及时进行了处理。做到车辆不带病上路，确保了车辆的安全。</a:t>
            </a:r>
          </a:p>
          <a:p>
            <a:pPr marL="0" indent="0">
              <a:lnSpc>
                <a:spcPts val="2600"/>
              </a:lnSpc>
              <a:buNone/>
            </a:pPr>
            <a:r>
              <a:rPr lang="en-US" altLang="zh-CN" sz="1600" b="0" dirty="0" smtClean="0">
                <a:latin typeface="宋体" panose="02010600030101010101" pitchFamily="2" charset="-122"/>
                <a:ea typeface="宋体" panose="02010600030101010101" pitchFamily="2" charset="-122"/>
              </a:rPr>
              <a:t>    </a:t>
            </a:r>
            <a:r>
              <a:rPr lang="zh-CN" altLang="zh-CN" sz="1600" b="0" dirty="0" smtClean="0">
                <a:latin typeface="宋体" panose="02010600030101010101" pitchFamily="2" charset="-122"/>
                <a:ea typeface="宋体" panose="02010600030101010101" pitchFamily="2" charset="-122"/>
              </a:rPr>
              <a:t>进一步</a:t>
            </a:r>
            <a:r>
              <a:rPr lang="zh-CN" altLang="zh-CN" sz="1600" b="0" dirty="0">
                <a:latin typeface="宋体" panose="02010600030101010101" pitchFamily="2" charset="-122"/>
                <a:ea typeface="宋体" panose="02010600030101010101" pitchFamily="2" charset="-122"/>
              </a:rPr>
              <a:t>加强内部管理，对驾驶员使用手机、安全行车等做好管理，严格要求，并进一步规范制度。对违反规定的驾驶员进行处罚，确保行车安全。同时组织大客车驾驶员进行安全教育、警示教育、技能培训，不断提高技能，提升服务水准</a:t>
            </a:r>
            <a:r>
              <a:rPr lang="zh-CN" altLang="zh-CN" sz="1600" b="0" dirty="0" smtClean="0">
                <a:latin typeface="宋体" panose="02010600030101010101" pitchFamily="2" charset="-122"/>
                <a:ea typeface="宋体" panose="02010600030101010101" pitchFamily="2" charset="-122"/>
              </a:rPr>
              <a:t>。</a:t>
            </a:r>
            <a:endParaRPr lang="zh-CN" altLang="en-US" sz="1600" b="0" dirty="0" smtClean="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717032"/>
            <a:ext cx="3068273" cy="21602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717032"/>
            <a:ext cx="3068273" cy="21602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656391" y="764704"/>
            <a:ext cx="7732033" cy="288032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just">
              <a:lnSpc>
                <a:spcPts val="2200"/>
              </a:lnSpc>
              <a:spcBef>
                <a:spcPts val="0"/>
              </a:spcBef>
              <a:buNone/>
            </a:pPr>
            <a:r>
              <a:rPr lang="zh-CN" altLang="en-US" sz="1600" dirty="0" smtClean="0">
                <a:latin typeface="+mn-ea"/>
              </a:rPr>
              <a:t>三、做好校园观光车的前期调研工作</a:t>
            </a:r>
            <a:endParaRPr lang="en-US" altLang="zh-CN" sz="1600" dirty="0" smtClean="0">
              <a:latin typeface="+mn-ea"/>
            </a:endParaRPr>
          </a:p>
          <a:p>
            <a:pPr marL="0" indent="0" algn="just">
              <a:lnSpc>
                <a:spcPts val="2400"/>
              </a:lnSpc>
              <a:spcBef>
                <a:spcPts val="0"/>
              </a:spcBef>
              <a:buNone/>
            </a:pPr>
            <a:r>
              <a:rPr lang="zh-CN" altLang="en-US" sz="1600" b="0" dirty="0" smtClean="0">
                <a:latin typeface="宋体" panose="02010600030101010101" pitchFamily="2" charset="-122"/>
                <a:ea typeface="宋体" panose="02010600030101010101" pitchFamily="2" charset="-122"/>
              </a:rPr>
              <a:t>    随着校园交通的变化，三月份，赴</a:t>
            </a:r>
            <a:r>
              <a:rPr lang="zh-CN" altLang="en-US" sz="1600" b="0" dirty="0">
                <a:latin typeface="宋体" panose="02010600030101010101" pitchFamily="2" charset="-122"/>
                <a:ea typeface="宋体" panose="02010600030101010101" pitchFamily="2" charset="-122"/>
              </a:rPr>
              <a:t>江南大学调研，实地查看该校校园小巴士运营情况，听取社会</a:t>
            </a:r>
            <a:r>
              <a:rPr lang="zh-CN" altLang="en-US" sz="1600" b="0" dirty="0" smtClean="0">
                <a:latin typeface="宋体" panose="02010600030101010101" pitchFamily="2" charset="-122"/>
                <a:ea typeface="宋体" panose="02010600030101010101" pitchFamily="2" charset="-122"/>
              </a:rPr>
              <a:t>企业在</a:t>
            </a:r>
            <a:r>
              <a:rPr lang="zh-CN" altLang="en-US" sz="1600" b="0" dirty="0">
                <a:latin typeface="宋体" panose="02010600030101010101" pitchFamily="2" charset="-122"/>
                <a:ea typeface="宋体" panose="02010600030101010101" pitchFamily="2" charset="-122"/>
              </a:rPr>
              <a:t>服务高校运营校园小巴士情况</a:t>
            </a:r>
            <a:r>
              <a:rPr lang="zh-CN" altLang="en-US" sz="1600" b="0" dirty="0" smtClean="0">
                <a:latin typeface="宋体" panose="02010600030101010101" pitchFamily="2" charset="-122"/>
                <a:ea typeface="宋体" panose="02010600030101010101" pitchFamily="2" charset="-122"/>
              </a:rPr>
              <a:t>。就</a:t>
            </a:r>
            <a:r>
              <a:rPr lang="zh-CN" altLang="en-US" sz="1600" b="0" dirty="0">
                <a:latin typeface="宋体" panose="02010600030101010101" pitchFamily="2" charset="-122"/>
                <a:ea typeface="宋体" panose="02010600030101010101" pitchFamily="2" charset="-122"/>
              </a:rPr>
              <a:t>校园小巴士运营以来出现的问题，尤其是特别需要关心关注的重点难点进行详细了解和咨询，座谈会后调研组一行还乘校园小巴士到校园各站点，对江南大学校园交通、智慧站点建设、学生乘坐情况现场察看，了解每个站点学生排队等车情况，对于车辆高峰、平峰段的调配， 服务师生情况进行全面了解</a:t>
            </a:r>
            <a:r>
              <a:rPr lang="zh-CN" altLang="en-US" sz="1600" b="0" dirty="0" smtClean="0">
                <a:latin typeface="宋体" panose="02010600030101010101" pitchFamily="2" charset="-122"/>
                <a:ea typeface="宋体" panose="02010600030101010101" pitchFamily="2" charset="-122"/>
              </a:rPr>
              <a:t>。</a:t>
            </a:r>
            <a:endParaRPr lang="en-US" altLang="zh-CN" sz="1600" b="0" dirty="0" smtClean="0">
              <a:latin typeface="宋体" panose="02010600030101010101" pitchFamily="2" charset="-122"/>
              <a:ea typeface="宋体" panose="02010600030101010101" pitchFamily="2" charset="-122"/>
            </a:endParaRPr>
          </a:p>
          <a:p>
            <a:pPr marL="0" indent="0" algn="just">
              <a:lnSpc>
                <a:spcPts val="2400"/>
              </a:lnSpc>
              <a:spcBef>
                <a:spcPts val="0"/>
              </a:spcBef>
              <a:buNone/>
            </a:pPr>
            <a:r>
              <a:rPr lang="en-US" altLang="zh-CN" sz="1600" b="0" dirty="0">
                <a:latin typeface="宋体" panose="02010600030101010101" pitchFamily="2" charset="-122"/>
                <a:ea typeface="宋体" panose="02010600030101010101" pitchFamily="2" charset="-122"/>
              </a:rPr>
              <a:t> </a:t>
            </a:r>
            <a:r>
              <a:rPr lang="en-US" altLang="zh-CN" sz="1600" b="0" dirty="0" smtClean="0">
                <a:latin typeface="宋体" panose="02010600030101010101" pitchFamily="2" charset="-122"/>
                <a:ea typeface="宋体" panose="02010600030101010101" pitchFamily="2" charset="-122"/>
              </a:rPr>
              <a:t>   </a:t>
            </a:r>
            <a:r>
              <a:rPr lang="zh-CN" altLang="en-US" sz="1600" b="0" dirty="0" smtClean="0">
                <a:latin typeface="宋体" panose="02010600030101010101" pitchFamily="2" charset="-122"/>
                <a:ea typeface="宋体" panose="02010600030101010101" pitchFamily="2" charset="-122"/>
              </a:rPr>
              <a:t>结合</a:t>
            </a:r>
            <a:r>
              <a:rPr lang="zh-CN" altLang="en-US" sz="1600" b="0" dirty="0">
                <a:latin typeface="宋体" panose="02010600030101010101" pitchFamily="2" charset="-122"/>
                <a:ea typeface="宋体" panose="02010600030101010101" pitchFamily="2" charset="-122"/>
              </a:rPr>
              <a:t>兄弟高校校园小巴士服务案例</a:t>
            </a:r>
            <a:r>
              <a:rPr lang="zh-CN" altLang="en-US" sz="1600" b="0" dirty="0" smtClean="0">
                <a:latin typeface="宋体" panose="02010600030101010101" pitchFamily="2" charset="-122"/>
                <a:ea typeface="宋体" panose="02010600030101010101" pitchFamily="2" charset="-122"/>
              </a:rPr>
              <a:t>，下一步将会同</a:t>
            </a:r>
            <a:r>
              <a:rPr lang="zh-CN" altLang="en-US" sz="1600" b="0" dirty="0">
                <a:latin typeface="宋体" panose="02010600030101010101" pitchFamily="2" charset="-122"/>
                <a:ea typeface="宋体" panose="02010600030101010101" pitchFamily="2" charset="-122"/>
              </a:rPr>
              <a:t>校内职能部门共同讨论我校接驳优化方案，更好地服务师生，解决好师生校园的交通出行。</a:t>
            </a:r>
          </a:p>
        </p:txBody>
      </p:sp>
      <p:pic>
        <p:nvPicPr>
          <p:cNvPr id="3074" name="Picture 2" descr="https://zwc.seu.edu.cn/_upload/article/images/6c/63/7d9092c8447ca30cd41bfa83115c/d6e9a6fe-4e03-421f-b637-d7fc560312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75" y="3790601"/>
            <a:ext cx="3324225" cy="2085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https://zwc.seu.edu.cn/_upload/article/images/6c/63/7d9092c8447ca30cd41bfa83115c/d2a9bbef-b2f5-4eff-816b-cd8526fc2a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708" y="3789040"/>
            <a:ext cx="3314700" cy="2085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46925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48680"/>
            <a:ext cx="5266928" cy="576064"/>
          </a:xfrm>
        </p:spPr>
        <p:txBody>
          <a:bodyPr/>
          <a:lstStyle/>
          <a:p>
            <a:r>
              <a:rPr lang="zh-CN" altLang="en-US" sz="1600" dirty="0" smtClean="0">
                <a:solidFill>
                  <a:schemeClr val="tx1"/>
                </a:solidFill>
                <a:latin typeface="+mn-ea"/>
                <a:ea typeface="+mn-ea"/>
              </a:rPr>
              <a:t>四、不断开展业务技能提升，组织驾驶技能竞赛</a:t>
            </a:r>
            <a:endParaRPr lang="zh-CN" altLang="en-US" sz="1600" dirty="0">
              <a:solidFill>
                <a:schemeClr val="tx1"/>
              </a:solidFill>
              <a:latin typeface="+mn-ea"/>
              <a:ea typeface="+mn-ea"/>
            </a:endParaRPr>
          </a:p>
        </p:txBody>
      </p:sp>
      <p:sp>
        <p:nvSpPr>
          <p:cNvPr id="3" name="内容占位符 2"/>
          <p:cNvSpPr>
            <a:spLocks noGrp="1"/>
          </p:cNvSpPr>
          <p:nvPr>
            <p:ph idx="1"/>
          </p:nvPr>
        </p:nvSpPr>
        <p:spPr>
          <a:xfrm>
            <a:off x="683569" y="1052736"/>
            <a:ext cx="7572696" cy="2664295"/>
          </a:xfrm>
        </p:spPr>
        <p:txBody>
          <a:bodyPr/>
          <a:lstStyle/>
          <a:p>
            <a:pPr marL="0" indent="0" algn="just">
              <a:lnSpc>
                <a:spcPts val="2400"/>
              </a:lnSpc>
              <a:spcBef>
                <a:spcPts val="0"/>
              </a:spcBef>
              <a:buNone/>
            </a:pPr>
            <a:r>
              <a:rPr lang="en-US" altLang="zh-CN" sz="1600" dirty="0">
                <a:latin typeface="宋体" panose="02010600030101010101" pitchFamily="2" charset="-122"/>
                <a:ea typeface="宋体" panose="02010600030101010101" pitchFamily="2" charset="-122"/>
              </a:rPr>
              <a:t> </a:t>
            </a:r>
            <a:r>
              <a:rPr lang="en-US" altLang="zh-CN" sz="1600" dirty="0" smtClean="0">
                <a:latin typeface="宋体" panose="02010600030101010101" pitchFamily="2" charset="-122"/>
                <a:ea typeface="宋体" panose="02010600030101010101" pitchFamily="2" charset="-122"/>
              </a:rPr>
              <a:t>   </a:t>
            </a:r>
            <a:r>
              <a:rPr lang="zh-CN" altLang="en-US" sz="1600" dirty="0" smtClean="0">
                <a:latin typeface="宋体" panose="02010600030101010101" pitchFamily="2" charset="-122"/>
                <a:ea typeface="宋体" panose="02010600030101010101" pitchFamily="2" charset="-122"/>
              </a:rPr>
              <a:t>服务好师生，业务技能提升是关键。</a:t>
            </a:r>
            <a:r>
              <a:rPr lang="zh-CN" altLang="zh-CN" sz="1600" dirty="0" smtClean="0">
                <a:latin typeface="宋体" panose="02010600030101010101" pitchFamily="2" charset="-122"/>
                <a:ea typeface="宋体" panose="02010600030101010101" pitchFamily="2" charset="-122"/>
              </a:rPr>
              <a:t>为</a:t>
            </a:r>
            <a:r>
              <a:rPr lang="zh-CN" altLang="zh-CN" sz="1600" dirty="0">
                <a:latin typeface="宋体" panose="02010600030101010101" pitchFamily="2" charset="-122"/>
                <a:ea typeface="宋体" panose="02010600030101010101" pitchFamily="2" charset="-122"/>
              </a:rPr>
              <a:t>进一步提升驾驶员安全行车和交通保障能力</a:t>
            </a:r>
            <a:r>
              <a:rPr lang="zh-CN" altLang="zh-CN" sz="1600" dirty="0" smtClean="0">
                <a:latin typeface="宋体" panose="02010600030101010101" pitchFamily="2" charset="-122"/>
                <a:ea typeface="宋体" panose="02010600030101010101" pitchFamily="2" charset="-122"/>
              </a:rPr>
              <a:t>，</a:t>
            </a:r>
            <a:r>
              <a:rPr lang="zh-CN" altLang="en-US" sz="1600" dirty="0" smtClean="0">
                <a:latin typeface="宋体" panose="02010600030101010101" pitchFamily="2" charset="-122"/>
                <a:ea typeface="宋体" panose="02010600030101010101" pitchFamily="2" charset="-122"/>
              </a:rPr>
              <a:t>四月份，组织</a:t>
            </a:r>
            <a:r>
              <a:rPr lang="zh-CN" altLang="zh-CN" sz="1600" dirty="0" smtClean="0">
                <a:latin typeface="宋体" panose="02010600030101010101" pitchFamily="2" charset="-122"/>
                <a:ea typeface="宋体" panose="02010600030101010101" pitchFamily="2" charset="-122"/>
              </a:rPr>
              <a:t>开展</a:t>
            </a:r>
            <a:r>
              <a:rPr lang="zh-CN" altLang="zh-CN" sz="1600" dirty="0">
                <a:latin typeface="宋体" panose="02010600030101010101" pitchFamily="2" charset="-122"/>
                <a:ea typeface="宋体" panose="02010600030101010101" pitchFamily="2" charset="-122"/>
              </a:rPr>
              <a:t>驾驶员驾驶技能竞赛。作为</a:t>
            </a:r>
            <a:r>
              <a:rPr lang="zh-CN" altLang="zh-CN" sz="1600" dirty="0" smtClean="0">
                <a:latin typeface="宋体" panose="02010600030101010101" pitchFamily="2" charset="-122"/>
                <a:ea typeface="宋体" panose="02010600030101010101" pitchFamily="2" charset="-122"/>
              </a:rPr>
              <a:t>日常技能</a:t>
            </a:r>
            <a:r>
              <a:rPr lang="zh-CN" altLang="zh-CN" sz="1600" dirty="0">
                <a:latin typeface="宋体" panose="02010600030101010101" pitchFamily="2" charset="-122"/>
                <a:ea typeface="宋体" panose="02010600030101010101" pitchFamily="2" charset="-122"/>
              </a:rPr>
              <a:t>提升和培训，汽运中心做到全员参与竞赛</a:t>
            </a:r>
            <a:r>
              <a:rPr lang="zh-CN" altLang="zh-CN" sz="1600" dirty="0" smtClean="0">
                <a:latin typeface="宋体" panose="02010600030101010101" pitchFamily="2" charset="-122"/>
                <a:ea typeface="宋体" panose="02010600030101010101" pitchFamily="2" charset="-122"/>
              </a:rPr>
              <a:t>，在</a:t>
            </a:r>
            <a:r>
              <a:rPr lang="zh-CN" altLang="zh-CN" sz="1600" dirty="0">
                <a:latin typeface="宋体" panose="02010600030101010101" pitchFamily="2" charset="-122"/>
                <a:ea typeface="宋体" panose="02010600030101010101" pitchFamily="2" charset="-122"/>
              </a:rPr>
              <a:t>考核基础技能的同时</a:t>
            </a:r>
            <a:r>
              <a:rPr lang="zh-CN" altLang="zh-CN" sz="1600" dirty="0" smtClean="0">
                <a:latin typeface="宋体" panose="02010600030101010101" pitchFamily="2" charset="-122"/>
                <a:ea typeface="宋体" panose="02010600030101010101" pitchFamily="2" charset="-122"/>
              </a:rPr>
              <a:t>，对</a:t>
            </a:r>
            <a:r>
              <a:rPr lang="zh-CN" altLang="zh-CN" sz="1600" dirty="0">
                <a:latin typeface="宋体" panose="02010600030101010101" pitchFamily="2" charset="-122"/>
                <a:ea typeface="宋体" panose="02010600030101010101" pitchFamily="2" charset="-122"/>
              </a:rPr>
              <a:t>驾驶</a:t>
            </a:r>
            <a:r>
              <a:rPr lang="zh-CN" altLang="zh-CN" sz="1600" dirty="0" smtClean="0">
                <a:latin typeface="宋体" panose="02010600030101010101" pitchFamily="2" charset="-122"/>
                <a:ea typeface="宋体" panose="02010600030101010101" pitchFamily="2" charset="-122"/>
              </a:rPr>
              <a:t>业务提升，</a:t>
            </a:r>
            <a:r>
              <a:rPr lang="zh-CN" altLang="en-US" sz="1600" dirty="0" smtClean="0">
                <a:latin typeface="宋体" panose="02010600030101010101" pitchFamily="2" charset="-122"/>
                <a:ea typeface="宋体" panose="02010600030101010101" pitchFamily="2" charset="-122"/>
              </a:rPr>
              <a:t>增加考核的难度，切实提升各种环境下的业务能力。</a:t>
            </a:r>
            <a:endParaRPr lang="en-US" altLang="zh-CN" sz="1600" dirty="0" smtClean="0">
              <a:latin typeface="宋体" panose="02010600030101010101" pitchFamily="2" charset="-122"/>
              <a:ea typeface="宋体" panose="02010600030101010101" pitchFamily="2" charset="-122"/>
            </a:endParaRPr>
          </a:p>
          <a:p>
            <a:pPr marL="0" indent="0" algn="just">
              <a:lnSpc>
                <a:spcPts val="2400"/>
              </a:lnSpc>
              <a:spcBef>
                <a:spcPts val="0"/>
              </a:spcBef>
              <a:buNone/>
            </a:pPr>
            <a:r>
              <a:rPr lang="en-US" altLang="zh-CN" sz="1600" dirty="0">
                <a:latin typeface="宋体" panose="02010600030101010101" pitchFamily="2" charset="-122"/>
                <a:ea typeface="宋体" panose="02010600030101010101" pitchFamily="2" charset="-122"/>
              </a:rPr>
              <a:t> </a:t>
            </a:r>
            <a:r>
              <a:rPr lang="en-US" altLang="zh-CN" sz="1600" dirty="0" smtClean="0">
                <a:latin typeface="宋体" panose="02010600030101010101" pitchFamily="2" charset="-122"/>
                <a:ea typeface="宋体" panose="02010600030101010101" pitchFamily="2" charset="-122"/>
              </a:rPr>
              <a:t>   </a:t>
            </a:r>
            <a:r>
              <a:rPr lang="zh-CN" altLang="en-US" sz="1600" dirty="0" smtClean="0">
                <a:latin typeface="宋体" panose="02010600030101010101" pitchFamily="2" charset="-122"/>
                <a:ea typeface="宋体" panose="02010600030101010101" pitchFamily="2" charset="-122"/>
              </a:rPr>
              <a:t>技能竞赛</a:t>
            </a:r>
            <a:r>
              <a:rPr lang="zh-CN" altLang="zh-CN" sz="1600" dirty="0" smtClean="0">
                <a:latin typeface="宋体" panose="02010600030101010101" pitchFamily="2" charset="-122"/>
                <a:ea typeface="宋体" panose="02010600030101010101" pitchFamily="2" charset="-122"/>
              </a:rPr>
              <a:t>主要</a:t>
            </a:r>
            <a:r>
              <a:rPr lang="zh-CN" altLang="zh-CN" sz="1600" dirty="0">
                <a:latin typeface="宋体" panose="02010600030101010101" pitchFamily="2" charset="-122"/>
                <a:ea typeface="宋体" panose="02010600030101010101" pitchFamily="2" charset="-122"/>
              </a:rPr>
              <a:t>考核</a:t>
            </a:r>
            <a:r>
              <a:rPr lang="en-US" altLang="zh-CN" sz="1600" dirty="0">
                <a:latin typeface="宋体" panose="02010600030101010101" pitchFamily="2" charset="-122"/>
                <a:ea typeface="宋体" panose="02010600030101010101" pitchFamily="2" charset="-122"/>
              </a:rPr>
              <a:t>“S”</a:t>
            </a:r>
            <a:r>
              <a:rPr lang="zh-CN" altLang="zh-CN" sz="1600" dirty="0">
                <a:latin typeface="宋体" panose="02010600030101010101" pitchFamily="2" charset="-122"/>
                <a:ea typeface="宋体" panose="02010600030101010101" pitchFamily="2" charset="-122"/>
              </a:rPr>
              <a:t>弯、侧方位停车、倒车入库、原地掉头等项目。在</a:t>
            </a:r>
            <a:r>
              <a:rPr lang="en-US" altLang="zh-CN" sz="1600" dirty="0">
                <a:latin typeface="宋体" panose="02010600030101010101" pitchFamily="2" charset="-122"/>
                <a:ea typeface="宋体" panose="02010600030101010101" pitchFamily="2" charset="-122"/>
              </a:rPr>
              <a:t>“S”</a:t>
            </a:r>
            <a:r>
              <a:rPr lang="zh-CN" altLang="zh-CN" sz="1600" dirty="0">
                <a:latin typeface="宋体" panose="02010600030101010101" pitchFamily="2" charset="-122"/>
                <a:ea typeface="宋体" panose="02010600030101010101" pitchFamily="2" charset="-122"/>
              </a:rPr>
              <a:t>弯项目上，开进倒出，无形中增加了难度；原地</a:t>
            </a:r>
            <a:r>
              <a:rPr lang="zh-CN" altLang="zh-CN" sz="1600" dirty="0" smtClean="0">
                <a:latin typeface="宋体" panose="02010600030101010101" pitchFamily="2" charset="-122"/>
                <a:ea typeface="宋体" panose="02010600030101010101" pitchFamily="2" charset="-122"/>
              </a:rPr>
              <a:t>掉头</a:t>
            </a:r>
            <a:r>
              <a:rPr lang="zh-CN" altLang="en-US" sz="1600" dirty="0" smtClean="0">
                <a:latin typeface="宋体" panose="02010600030101010101" pitchFamily="2" charset="-122"/>
                <a:ea typeface="宋体" panose="02010600030101010101" pitchFamily="2" charset="-122"/>
              </a:rPr>
              <a:t>是</a:t>
            </a:r>
            <a:r>
              <a:rPr lang="zh-CN" altLang="zh-CN" sz="1600" dirty="0" smtClean="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7.8</a:t>
            </a:r>
            <a:r>
              <a:rPr lang="zh-CN" altLang="zh-CN" sz="1600" dirty="0" smtClean="0">
                <a:latin typeface="宋体" panose="02010600030101010101" pitchFamily="2" charset="-122"/>
                <a:ea typeface="宋体" panose="02010600030101010101" pitchFamily="2" charset="-122"/>
              </a:rPr>
              <a:t>米</a:t>
            </a:r>
            <a:r>
              <a:rPr lang="zh-CN" altLang="en-US" sz="1600" dirty="0" smtClean="0">
                <a:latin typeface="宋体" panose="02010600030101010101" pitchFamily="2" charset="-122"/>
                <a:ea typeface="宋体" panose="02010600030101010101" pitchFamily="2" charset="-122"/>
              </a:rPr>
              <a:t>直径</a:t>
            </a:r>
            <a:r>
              <a:rPr lang="zh-CN" altLang="zh-CN" sz="1600" dirty="0" smtClean="0">
                <a:latin typeface="宋体" panose="02010600030101010101" pitchFamily="2" charset="-122"/>
                <a:ea typeface="宋体" panose="02010600030101010101" pitchFamily="2" charset="-122"/>
              </a:rPr>
              <a:t>圆圈</a:t>
            </a:r>
            <a:r>
              <a:rPr lang="zh-CN" altLang="zh-CN" sz="1600" dirty="0">
                <a:latin typeface="宋体" panose="02010600030101010101" pitchFamily="2" charset="-122"/>
                <a:ea typeface="宋体" panose="02010600030101010101" pitchFamily="2" charset="-122"/>
              </a:rPr>
              <a:t>内三进两退掉头，稍有出入就</a:t>
            </a:r>
            <a:r>
              <a:rPr lang="zh-CN" altLang="zh-CN" sz="1600" dirty="0" smtClean="0">
                <a:latin typeface="宋体" panose="02010600030101010101" pitchFamily="2" charset="-122"/>
                <a:ea typeface="宋体" panose="02010600030101010101" pitchFamily="2" charset="-122"/>
              </a:rPr>
              <a:t>会</a:t>
            </a:r>
            <a:r>
              <a:rPr lang="zh-CN" altLang="en-US" sz="1600" dirty="0" smtClean="0">
                <a:latin typeface="宋体" panose="02010600030101010101" pitchFamily="2" charset="-122"/>
                <a:ea typeface="宋体" panose="02010600030101010101" pitchFamily="2" charset="-122"/>
              </a:rPr>
              <a:t>压线，</a:t>
            </a:r>
            <a:r>
              <a:rPr lang="zh-CN" altLang="zh-CN" sz="1600" dirty="0" smtClean="0">
                <a:latin typeface="宋体" panose="02010600030101010101" pitchFamily="2" charset="-122"/>
                <a:ea typeface="宋体" panose="02010600030101010101" pitchFamily="2" charset="-122"/>
              </a:rPr>
              <a:t>被</a:t>
            </a:r>
            <a:r>
              <a:rPr lang="zh-CN" altLang="zh-CN" sz="1600" dirty="0">
                <a:latin typeface="宋体" panose="02010600030101010101" pitchFamily="2" charset="-122"/>
                <a:ea typeface="宋体" panose="02010600030101010101" pitchFamily="2" charset="-122"/>
              </a:rPr>
              <a:t>扣分</a:t>
            </a:r>
            <a:r>
              <a:rPr lang="zh-CN" altLang="zh-CN" sz="1600" dirty="0" smtClean="0">
                <a:latin typeface="宋体" panose="02010600030101010101" pitchFamily="2" charset="-122"/>
                <a:ea typeface="宋体" panose="02010600030101010101" pitchFamily="2" charset="-122"/>
              </a:rPr>
              <a:t>。</a:t>
            </a:r>
            <a:r>
              <a:rPr lang="zh-CN" altLang="en-US" sz="1600" dirty="0" smtClean="0">
                <a:latin typeface="宋体" panose="02010600030101010101" pitchFamily="2" charset="-122"/>
                <a:ea typeface="宋体" panose="02010600030101010101" pitchFamily="2" charset="-122"/>
              </a:rPr>
              <a:t>考核中，驾驶员普遍体会难度很大，增强驾驶员对技能提升的认知，更好地服务师生。</a:t>
            </a:r>
            <a:endParaRPr lang="zh-CN" altLang="zh-CN" sz="1600" dirty="0">
              <a:latin typeface="宋体" panose="02010600030101010101" pitchFamily="2" charset="-122"/>
              <a:ea typeface="宋体" panose="02010600030101010101" pitchFamily="2" charset="-122"/>
            </a:endParaRPr>
          </a:p>
          <a:p>
            <a:pPr>
              <a:spcBef>
                <a:spcPts val="0"/>
              </a:spcBef>
            </a:pPr>
            <a:endParaRPr lang="zh-CN" altLang="en-US" dirty="0"/>
          </a:p>
        </p:txBody>
      </p:sp>
      <p:pic>
        <p:nvPicPr>
          <p:cNvPr id="1026" name="Picture 2" descr="https://zwc.seu.edu.cn/_upload/article/images/bb/91/5dc93f8e403aa9345dde20d86322/b1e39e61-ebe4-433f-abfc-eb45f98110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859128"/>
            <a:ext cx="3324225" cy="2158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zwc.seu.edu.cn/_upload/article/images/bb/91/5dc93f8e403aa9345dde20d86322/7822e04d-8772-413c-9bbc-677a6b3add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887"/>
            <a:ext cx="3324225" cy="2160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080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lstStyle/>
          <a:p>
            <a:pPr marL="0" lvl="0" indent="0">
              <a:buNone/>
            </a:pPr>
            <a:r>
              <a:rPr lang="zh-CN" altLang="en-US" sz="1600" b="1" dirty="0" smtClean="0">
                <a:latin typeface="+mn-ea"/>
              </a:rPr>
              <a:t>五、</a:t>
            </a:r>
            <a:r>
              <a:rPr lang="zh-CN" altLang="en-US" sz="1600" b="1" dirty="0" smtClean="0">
                <a:latin typeface="+mn-ea"/>
                <a:cs typeface="方正兰亭细黑_GBK" charset="-122"/>
              </a:rPr>
              <a:t>加强</a:t>
            </a:r>
            <a:r>
              <a:rPr lang="zh-CN" altLang="en-US" sz="1600" b="1" dirty="0">
                <a:latin typeface="+mn-ea"/>
                <a:cs typeface="方正兰亭细黑_GBK" charset="-122"/>
              </a:rPr>
              <a:t>与院系交流，更好服务师生</a:t>
            </a:r>
          </a:p>
          <a:p>
            <a:pPr marL="0" indent="0">
              <a:lnSpc>
                <a:spcPts val="2100"/>
              </a:lnSpc>
              <a:buNone/>
            </a:pPr>
            <a:r>
              <a:rPr lang="zh-CN" altLang="en-US" sz="1600" dirty="0" smtClean="0">
                <a:latin typeface="宋体" panose="02010600030101010101" pitchFamily="2" charset="-122"/>
                <a:ea typeface="宋体" panose="02010600030101010101" pitchFamily="2" charset="-122"/>
              </a:rPr>
              <a:t>    为</a:t>
            </a:r>
            <a:r>
              <a:rPr lang="zh-CN" altLang="en-US" sz="1600" dirty="0">
                <a:latin typeface="宋体" panose="02010600030101010101" pitchFamily="2" charset="-122"/>
                <a:ea typeface="宋体" panose="02010600030101010101" pitchFamily="2" charset="-122"/>
              </a:rPr>
              <a:t>加强与学生间的交流，更好地做好交通服务工作，解决学生在校园的交通出行</a:t>
            </a:r>
            <a:r>
              <a:rPr lang="zh-CN" altLang="en-US" sz="1600" dirty="0" smtClean="0">
                <a:latin typeface="宋体" panose="02010600030101010101" pitchFamily="2" charset="-122"/>
                <a:ea typeface="宋体" panose="02010600030101010101" pitchFamily="2" charset="-122"/>
              </a:rPr>
              <a:t>，三月份，与</a:t>
            </a:r>
            <a:r>
              <a:rPr lang="zh-CN" altLang="en-US" sz="1600" dirty="0">
                <a:latin typeface="宋体" panose="02010600030101010101" pitchFamily="2" charset="-122"/>
                <a:ea typeface="宋体" panose="02010600030101010101" pitchFamily="2" charset="-122"/>
              </a:rPr>
              <a:t>学生权益部召开座谈会，就苏源、兰台接驳车的运行服务情况听取学生意见和建议，来自土木、经管、生医、马克思主义学院</a:t>
            </a:r>
            <a:r>
              <a:rPr lang="zh-CN" altLang="en-US" sz="1600" dirty="0" smtClean="0">
                <a:latin typeface="宋体" panose="02010600030101010101" pitchFamily="2" charset="-122"/>
                <a:ea typeface="宋体" panose="02010600030101010101" pitchFamily="2" charset="-122"/>
              </a:rPr>
              <a:t>的同学</a:t>
            </a:r>
            <a:r>
              <a:rPr lang="zh-CN" altLang="en-US" sz="1600" dirty="0">
                <a:latin typeface="宋体" panose="02010600030101010101" pitchFamily="2" charset="-122"/>
                <a:ea typeface="宋体" panose="02010600030101010101" pitchFamily="2" charset="-122"/>
              </a:rPr>
              <a:t>来到汽运中心，与中心管理人员、驾驶员面对面进行座谈交流。</a:t>
            </a:r>
          </a:p>
          <a:p>
            <a:pPr marL="0" indent="0">
              <a:lnSpc>
                <a:spcPts val="2100"/>
              </a:lnSpc>
              <a:buNone/>
            </a:pPr>
            <a:r>
              <a:rPr lang="zh-CN" altLang="en-US" sz="1600" dirty="0" smtClean="0">
                <a:latin typeface="宋体" panose="02010600030101010101" pitchFamily="2" charset="-122"/>
                <a:ea typeface="宋体" panose="02010600030101010101" pitchFamily="2" charset="-122"/>
              </a:rPr>
              <a:t>    权益</a:t>
            </a:r>
            <a:r>
              <a:rPr lang="zh-CN" altLang="en-US" sz="1600" dirty="0">
                <a:latin typeface="宋体" panose="02010600030101010101" pitchFamily="2" charset="-122"/>
                <a:ea typeface="宋体" panose="02010600030101010101" pitchFamily="2" charset="-122"/>
              </a:rPr>
              <a:t>部学生就接驳车在高峰时段学生上下课时间与接驳车发车时间的对接、部分时间节点车辆的调整和安排、如何更好利用接驳车的资源等提出自己的想法，对部分时间点优化接驳车的运行提出建议。汽运中心与社会服务企业对学生的提出问题一一回答，对接驳车运行时间的安排情况进行说明，让学生进一步了解校园接驳车的运行及服务情况</a:t>
            </a:r>
            <a:r>
              <a:rPr lang="zh-CN" altLang="en-US" sz="1600" dirty="0" smtClean="0">
                <a:latin typeface="宋体" panose="02010600030101010101" pitchFamily="2" charset="-122"/>
                <a:ea typeface="宋体" panose="02010600030101010101" pitchFamily="2" charset="-122"/>
              </a:rPr>
              <a:t>。汽</a:t>
            </a:r>
            <a:r>
              <a:rPr lang="zh-CN" altLang="en-US" sz="1600" dirty="0">
                <a:latin typeface="宋体" panose="02010600030101010101" pitchFamily="2" charset="-122"/>
                <a:ea typeface="宋体" panose="02010600030101010101" pitchFamily="2" charset="-122"/>
              </a:rPr>
              <a:t>运中心将不断和学生加强沟通和联系，多方听取意见，结合学生上下课时间的变化，共同将苏源、兰台接驳车线路服务好。</a:t>
            </a:r>
          </a:p>
          <a:p>
            <a:pPr marL="0" indent="0">
              <a:buNone/>
            </a:pPr>
            <a:endParaRPr lang="zh-CN" altLang="en-US" dirty="0"/>
          </a:p>
        </p:txBody>
      </p:sp>
      <p:pic>
        <p:nvPicPr>
          <p:cNvPr id="2050" name="Picture 2" descr="https://zwc.seu.edu.cn/_upload/article/images/d5/31/68938b024b3294de413304eb3284/337aaf82-a0e6-4fc5-bb04-767de6bc4b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3789040"/>
            <a:ext cx="3744416" cy="2367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4519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3">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1795</TotalTime>
  <Words>1355</Words>
  <Application>Microsoft Office PowerPoint</Application>
  <PresentationFormat>全屏显示(4:3)</PresentationFormat>
  <Paragraphs>53</Paragraphs>
  <Slides>10</Slides>
  <Notes>2</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四、不断开展业务技能提升，组织驾驶技能竞赛</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Dell</dc:creator>
  <cp:lastModifiedBy>Dell</cp:lastModifiedBy>
  <cp:revision>180</cp:revision>
  <dcterms:created xsi:type="dcterms:W3CDTF">1900-01-01T00:00:00Z</dcterms:created>
  <dcterms:modified xsi:type="dcterms:W3CDTF">2024-05-27T08:22:57Z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7AD02DD7E7AD4BB99839C16DE0A7A802</vt:lpwstr>
  </property>
  <property fmtid="{D5CDD505-2E9C-101B-9397-08002B2CF9AE}" pid="3" name="KSOProductBuildVer">
    <vt:lpwstr>2052-11.1.0.10495</vt:lpwstr>
  </property>
</Properties>
</file>