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94" r:id="rId2"/>
    <p:sldId id="390" r:id="rId3"/>
    <p:sldId id="392" r:id="rId4"/>
    <p:sldId id="371" r:id="rId5"/>
    <p:sldId id="274" r:id="rId6"/>
    <p:sldId id="401" r:id="rId7"/>
    <p:sldId id="402" r:id="rId8"/>
    <p:sldId id="348" r:id="rId9"/>
    <p:sldId id="370" r:id="rId10"/>
  </p:sldIdLst>
  <p:sldSz cx="9144000" cy="5143500" type="screen16x9"/>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5"/>
    <a:srgbClr val="FF51B7"/>
    <a:srgbClr val="67AFE3"/>
    <a:srgbClr val="67B0E3"/>
    <a:srgbClr val="FFFFFF"/>
    <a:srgbClr val="F5F5F5"/>
    <a:srgbClr val="969696"/>
    <a:srgbClr val="C8C8C8"/>
    <a:srgbClr val="D4D4D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138" d="100"/>
          <a:sy n="138" d="100"/>
        </p:scale>
        <p:origin x="900" y="1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29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7DD0A-9044-4D18-9C18-8B428ED92850}" type="datetimeFigureOut">
              <a:rPr lang="zh-CN" altLang="en-US" smtClean="0"/>
              <a:pPr/>
              <a:t>2024/5/27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817-9CDC-4935-A4AC-27CF72BD8B27}" type="slidenum">
              <a:rPr lang="zh-CN" altLang="en-US" smtClean="0"/>
              <a:pPr/>
              <a:t>‹#›</a:t>
            </a:fld>
            <a:endParaRPr lang="zh-CN" altLang="en-US"/>
          </a:p>
        </p:txBody>
      </p:sp>
    </p:spTree>
    <p:extLst>
      <p:ext uri="{BB962C8B-B14F-4D97-AF65-F5344CB8AC3E}">
        <p14:creationId xmlns:p14="http://schemas.microsoft.com/office/powerpoint/2010/main" val="2472913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87C70-E853-4894-BF07-D2F4B19C8F53}" type="datetimeFigureOut">
              <a:rPr lang="zh-CN" altLang="en-US" smtClean="0"/>
              <a:pPr/>
              <a:t>2024/5/27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7F99-6ADC-4C80-99B3-D41D132752F1}" type="slidenum">
              <a:rPr lang="zh-CN" altLang="en-US" smtClean="0"/>
              <a:pPr/>
              <a:t>‹#›</a:t>
            </a:fld>
            <a:endParaRPr lang="zh-CN" altLang="en-US"/>
          </a:p>
        </p:txBody>
      </p:sp>
    </p:spTree>
    <p:extLst>
      <p:ext uri="{BB962C8B-B14F-4D97-AF65-F5344CB8AC3E}">
        <p14:creationId xmlns:p14="http://schemas.microsoft.com/office/powerpoint/2010/main" val="93009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a:t>
            </a:fld>
            <a:endParaRPr lang="zh-CN" altLang="en-US"/>
          </a:p>
        </p:txBody>
      </p:sp>
    </p:spTree>
    <p:extLst>
      <p:ext uri="{BB962C8B-B14F-4D97-AF65-F5344CB8AC3E}">
        <p14:creationId xmlns:p14="http://schemas.microsoft.com/office/powerpoint/2010/main" val="369950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2</a:t>
            </a:fld>
            <a:endParaRPr lang="zh-CN" altLang="en-US"/>
          </a:p>
        </p:txBody>
      </p:sp>
    </p:spTree>
    <p:extLst>
      <p:ext uri="{BB962C8B-B14F-4D97-AF65-F5344CB8AC3E}">
        <p14:creationId xmlns:p14="http://schemas.microsoft.com/office/powerpoint/2010/main" val="73816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3</a:t>
            </a:fld>
            <a:endParaRPr lang="zh-CN" altLang="en-US"/>
          </a:p>
        </p:txBody>
      </p:sp>
    </p:spTree>
    <p:extLst>
      <p:ext uri="{BB962C8B-B14F-4D97-AF65-F5344CB8AC3E}">
        <p14:creationId xmlns:p14="http://schemas.microsoft.com/office/powerpoint/2010/main" val="249852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4</a:t>
            </a:fld>
            <a:endParaRPr lang="zh-CN" altLang="en-US"/>
          </a:p>
        </p:txBody>
      </p:sp>
    </p:spTree>
    <p:extLst>
      <p:ext uri="{BB962C8B-B14F-4D97-AF65-F5344CB8AC3E}">
        <p14:creationId xmlns:p14="http://schemas.microsoft.com/office/powerpoint/2010/main" val="195454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5</a:t>
            </a:fld>
            <a:endParaRPr lang="zh-CN" altLang="en-US"/>
          </a:p>
        </p:txBody>
      </p:sp>
    </p:spTree>
    <p:extLst>
      <p:ext uri="{BB962C8B-B14F-4D97-AF65-F5344CB8AC3E}">
        <p14:creationId xmlns:p14="http://schemas.microsoft.com/office/powerpoint/2010/main" val="62808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6</a:t>
            </a:fld>
            <a:endParaRPr lang="zh-CN" altLang="en-US"/>
          </a:p>
        </p:txBody>
      </p:sp>
    </p:spTree>
    <p:extLst>
      <p:ext uri="{BB962C8B-B14F-4D97-AF65-F5344CB8AC3E}">
        <p14:creationId xmlns:p14="http://schemas.microsoft.com/office/powerpoint/2010/main" val="195454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7</a:t>
            </a:fld>
            <a:endParaRPr lang="zh-CN" altLang="en-US"/>
          </a:p>
        </p:txBody>
      </p:sp>
    </p:spTree>
    <p:extLst>
      <p:ext uri="{BB962C8B-B14F-4D97-AF65-F5344CB8AC3E}">
        <p14:creationId xmlns:p14="http://schemas.microsoft.com/office/powerpoint/2010/main" val="13284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8</a:t>
            </a:fld>
            <a:endParaRPr lang="zh-CN" altLang="en-US"/>
          </a:p>
        </p:txBody>
      </p:sp>
    </p:spTree>
    <p:extLst>
      <p:ext uri="{BB962C8B-B14F-4D97-AF65-F5344CB8AC3E}">
        <p14:creationId xmlns:p14="http://schemas.microsoft.com/office/powerpoint/2010/main" val="405656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9</a:t>
            </a:fld>
            <a:endParaRPr lang="zh-CN" altLang="en-US"/>
          </a:p>
        </p:txBody>
      </p:sp>
    </p:spTree>
    <p:extLst>
      <p:ext uri="{BB962C8B-B14F-4D97-AF65-F5344CB8AC3E}">
        <p14:creationId xmlns:p14="http://schemas.microsoft.com/office/powerpoint/2010/main" val="369950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4548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37786084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187462522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5" name="TextBox 14"/>
          <p:cNvSpPr txBox="1"/>
          <p:nvPr userDrawn="1"/>
        </p:nvSpPr>
        <p:spPr>
          <a:xfrm>
            <a:off x="3131840" y="409253"/>
            <a:ext cx="2880320" cy="600164"/>
          </a:xfrm>
          <a:prstGeom prst="rect">
            <a:avLst/>
          </a:prstGeom>
          <a:noFill/>
        </p:spPr>
        <p:txBody>
          <a:bodyPr wrap="square" rtlCol="0">
            <a:spAutoFit/>
          </a:bodyPr>
          <a:lstStyle/>
          <a:p>
            <a:pPr algn="ctr"/>
            <a:r>
              <a:rPr lang="zh-CN" altLang="en-US" sz="2100" dirty="0">
                <a:solidFill>
                  <a:schemeClr val="accent3"/>
                </a:solidFill>
              </a:rPr>
              <a:t>单击输入标题</a:t>
            </a:r>
            <a:endParaRPr lang="en-US" altLang="zh-CN" sz="2100" dirty="0">
              <a:solidFill>
                <a:schemeClr val="accent3"/>
              </a:solidFill>
            </a:endParaRPr>
          </a:p>
          <a:p>
            <a:pPr algn="ctr"/>
            <a:r>
              <a:rPr lang="zh-CN" altLang="en-US" sz="1100" dirty="0">
                <a:solidFill>
                  <a:schemeClr val="tx1">
                    <a:lumMod val="65000"/>
                    <a:lumOff val="35000"/>
                  </a:schemeClr>
                </a:solidFill>
              </a:rPr>
              <a:t>单击此处添加副标题或详细文本描述</a:t>
            </a:r>
          </a:p>
        </p:txBody>
      </p:sp>
      <p:sp>
        <p:nvSpPr>
          <p:cNvPr id="16" name="TextBox 15"/>
          <p:cNvSpPr txBox="1"/>
          <p:nvPr userDrawn="1"/>
        </p:nvSpPr>
        <p:spPr>
          <a:xfrm>
            <a:off x="3131840" y="4587974"/>
            <a:ext cx="2880320" cy="338554"/>
          </a:xfrm>
          <a:prstGeom prst="rect">
            <a:avLst/>
          </a:prstGeom>
          <a:noFill/>
        </p:spPr>
        <p:txBody>
          <a:bodyPr wrap="square" rtlCol="0">
            <a:spAutoFit/>
          </a:bodyPr>
          <a:lstStyle/>
          <a:p>
            <a:pPr algn="ctr"/>
            <a:r>
              <a:rPr lang="en-US" altLang="zh-CN" sz="800" dirty="0">
                <a:ln>
                  <a:noFill/>
                </a:ln>
                <a:solidFill>
                  <a:schemeClr val="accent3"/>
                </a:solidFill>
              </a:rPr>
              <a:t>www.</a:t>
            </a:r>
            <a:r>
              <a:rPr lang="zh-CN" altLang="en-US" sz="800" dirty="0">
                <a:ln>
                  <a:noFill/>
                </a:ln>
                <a:solidFill>
                  <a:schemeClr val="accent3"/>
                </a:solidFill>
              </a:rPr>
              <a:t>企业网站</a:t>
            </a:r>
            <a:r>
              <a:rPr lang="en-US" altLang="zh-CN" sz="800" dirty="0">
                <a:ln>
                  <a:noFill/>
                </a:ln>
                <a:solidFill>
                  <a:schemeClr val="accent3"/>
                </a:solidFill>
              </a:rPr>
              <a:t>.com</a:t>
            </a:r>
          </a:p>
          <a:p>
            <a:pPr algn="ctr"/>
            <a:r>
              <a:rPr lang="zh-CN" altLang="en-US" sz="800" dirty="0">
                <a:solidFill>
                  <a:schemeClr val="tx1">
                    <a:lumMod val="65000"/>
                    <a:lumOff val="35000"/>
                  </a:schemeClr>
                </a:solidFill>
              </a:rPr>
              <a:t>企业名称</a:t>
            </a:r>
            <a:r>
              <a:rPr lang="en-US" altLang="zh-CN" sz="800" dirty="0">
                <a:solidFill>
                  <a:schemeClr val="tx1">
                    <a:lumMod val="65000"/>
                    <a:lumOff val="35000"/>
                  </a:schemeClr>
                </a:solidFill>
              </a:rPr>
              <a:t>/</a:t>
            </a:r>
            <a:r>
              <a:rPr lang="zh-CN" altLang="en-US" sz="800" dirty="0">
                <a:solidFill>
                  <a:schemeClr val="tx1">
                    <a:lumMod val="65000"/>
                    <a:lumOff val="35000"/>
                  </a:schemeClr>
                </a:solidFill>
              </a:rPr>
              <a:t>宣传口号</a:t>
            </a:r>
            <a:r>
              <a:rPr lang="en-US" altLang="zh-CN" sz="800" dirty="0">
                <a:solidFill>
                  <a:schemeClr val="tx1">
                    <a:lumMod val="65000"/>
                    <a:lumOff val="35000"/>
                  </a:schemeClr>
                </a:solidFill>
              </a:rPr>
              <a:t>/</a:t>
            </a:r>
            <a:r>
              <a:rPr lang="zh-CN" altLang="en-US" sz="800" dirty="0">
                <a:solidFill>
                  <a:schemeClr val="tx1">
                    <a:lumMod val="65000"/>
                    <a:lumOff val="35000"/>
                  </a:schemeClr>
                </a:solidFill>
              </a:rPr>
              <a:t>企业标题</a:t>
            </a:r>
          </a:p>
        </p:txBody>
      </p:sp>
      <p:grpSp>
        <p:nvGrpSpPr>
          <p:cNvPr id="17" name="组合 16"/>
          <p:cNvGrpSpPr/>
          <p:nvPr userDrawn="1"/>
        </p:nvGrpSpPr>
        <p:grpSpPr>
          <a:xfrm>
            <a:off x="3419872" y="339502"/>
            <a:ext cx="246466" cy="38428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 fmla="*/ 0 w 145256"/>
                <a:gd name="connsiteY0" fmla="*/ 0 h 235743"/>
                <a:gd name="connsiteX1" fmla="*/ 145256 w 145256"/>
                <a:gd name="connsiteY1" fmla="*/ 235743 h 235743"/>
              </a:gdLst>
              <a:ahLst/>
              <a:cxnLst>
                <a:cxn ang="0">
                  <a:pos x="connsiteX0" y="connsiteY0"/>
                </a:cxn>
                <a:cxn ang="0">
                  <a:pos x="connsiteX1" y="connsiteY1"/>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flipH="1">
            <a:off x="5477662" y="339502"/>
            <a:ext cx="246466" cy="38428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 fmla="*/ 0 w 145256"/>
                <a:gd name="connsiteY0" fmla="*/ 0 h 235743"/>
                <a:gd name="connsiteX1" fmla="*/ 145256 w 145256"/>
                <a:gd name="connsiteY1" fmla="*/ 235743 h 235743"/>
              </a:gdLst>
              <a:ahLst/>
              <a:cxnLst>
                <a:cxn ang="0">
                  <a:pos x="connsiteX0" y="connsiteY0"/>
                </a:cxn>
                <a:cxn ang="0">
                  <a:pos x="connsiteX1" y="connsiteY1"/>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H="1">
            <a:off x="526183" y="690855"/>
            <a:ext cx="31401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7662" y="690855"/>
            <a:ext cx="31401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6184" y="4749606"/>
            <a:ext cx="332573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080" y="4749606"/>
            <a:ext cx="33257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02808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8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88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88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14:presetBounceEnd="88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88000">
                                          <p:cBhvr additive="base">
                                            <p:cTn id="16" dur="500" fill="hold"/>
                                            <p:tgtEl>
                                              <p:spTgt spid="22"/>
                                            </p:tgtEl>
                                            <p:attrNameLst>
                                              <p:attrName>ppt_x</p:attrName>
                                            </p:attrNameLst>
                                          </p:cBhvr>
                                          <p:tavLst>
                                            <p:tav tm="0">
                                              <p:val>
                                                <p:strVal val="0-#ppt_w/2"/>
                                              </p:val>
                                            </p:tav>
                                            <p:tav tm="100000">
                                              <p:val>
                                                <p:strVal val="#ppt_x"/>
                                              </p:val>
                                            </p:tav>
                                          </p:tavLst>
                                        </p:anim>
                                        <p:anim calcmode="lin" valueType="num" p14:bounceEnd="88000">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14:presetBounceEnd="8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88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64277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555526"/>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4129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19857597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36586446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74033186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344405582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389944013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5965301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1A8091-7EE4-41B5-8137-A62B04FCA6E6}" type="datetimeFigureOut">
              <a:rPr lang="zh-CN" altLang="en-US" smtClean="0"/>
              <a:pPr/>
              <a:t>2024/5/27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8AA5FA-60D0-45B3-9A54-CD9302FF9B70}" type="slidenum">
              <a:rPr lang="zh-CN" altLang="en-US" smtClean="0"/>
              <a:pPr/>
              <a:t>‹#›</a:t>
            </a:fld>
            <a:endParaRPr lang="zh-CN" altLang="en-US"/>
          </a:p>
        </p:txBody>
      </p:sp>
    </p:spTree>
    <p:extLst>
      <p:ext uri="{BB962C8B-B14F-4D97-AF65-F5344CB8AC3E}">
        <p14:creationId xmlns:p14="http://schemas.microsoft.com/office/powerpoint/2010/main" val="247842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166599" y="2067694"/>
            <a:ext cx="3405401" cy="746348"/>
          </a:xfrm>
          <a:prstGeom prst="rect">
            <a:avLst/>
          </a:prstGeom>
          <a:noFill/>
        </p:spPr>
        <p:txBody>
          <a:bodyPr wrap="none" lIns="68571" tIns="34285" rIns="68571" bIns="34285"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工  作  总  结</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314704" y="1276767"/>
            <a:ext cx="3268844" cy="769441"/>
          </a:xfrm>
          <a:prstGeom prst="rect">
            <a:avLst/>
          </a:prstGeom>
          <a:noFill/>
        </p:spPr>
        <p:txBody>
          <a:bodyPr wrap="none" rtlCol="0">
            <a:spAutoFit/>
          </a:bodyPr>
          <a:lstStyle/>
          <a:p>
            <a:r>
              <a:rPr lang="en-US" altLang="zh-CN" sz="4400" b="1" dirty="0">
                <a:solidFill>
                  <a:srgbClr val="67AFE3"/>
                </a:solidFill>
              </a:rPr>
              <a:t>2024</a:t>
            </a:r>
            <a:r>
              <a:rPr lang="zh-CN" altLang="en-US" sz="4400" b="1" dirty="0">
                <a:solidFill>
                  <a:srgbClr val="67AFE3"/>
                </a:solidFill>
              </a:rPr>
              <a:t>上半年</a:t>
            </a:r>
          </a:p>
        </p:txBody>
      </p:sp>
      <p:sp>
        <p:nvSpPr>
          <p:cNvPr id="36" name="TextBox 35"/>
          <p:cNvSpPr txBox="1"/>
          <p:nvPr/>
        </p:nvSpPr>
        <p:spPr>
          <a:xfrm>
            <a:off x="735058" y="3745364"/>
            <a:ext cx="1925527" cy="338554"/>
          </a:xfrm>
          <a:prstGeom prst="rect">
            <a:avLst/>
          </a:prstGeom>
          <a:noFill/>
        </p:spPr>
        <p:txBody>
          <a:bodyPr wrap="none" rtlCol="0">
            <a:spAutoFit/>
          </a:bodyPr>
          <a:lstStyle/>
          <a:p>
            <a:r>
              <a:rPr lang="zh-CN" altLang="en-US" sz="1600" dirty="0">
                <a:solidFill>
                  <a:schemeClr val="tx1">
                    <a:lumMod val="75000"/>
                    <a:lumOff val="25000"/>
                  </a:schemeClr>
                </a:solidFill>
              </a:rPr>
              <a:t>汇报人： 李  道  真</a:t>
            </a:r>
          </a:p>
        </p:txBody>
      </p:sp>
      <p:sp>
        <p:nvSpPr>
          <p:cNvPr id="37" name="TextBox 36"/>
          <p:cNvSpPr txBox="1"/>
          <p:nvPr/>
        </p:nvSpPr>
        <p:spPr>
          <a:xfrm>
            <a:off x="735058" y="4105404"/>
            <a:ext cx="2214068" cy="338554"/>
          </a:xfrm>
          <a:prstGeom prst="rect">
            <a:avLst/>
          </a:prstGeom>
          <a:noFill/>
        </p:spPr>
        <p:txBody>
          <a:bodyPr wrap="none" rtlCol="0">
            <a:spAutoFit/>
          </a:bodyPr>
          <a:lstStyle/>
          <a:p>
            <a:r>
              <a:rPr lang="zh-CN" altLang="en-US" sz="1600" dirty="0">
                <a:solidFill>
                  <a:schemeClr val="tx1">
                    <a:lumMod val="75000"/>
                    <a:lumOff val="25000"/>
                  </a:schemeClr>
                </a:solidFill>
              </a:rPr>
              <a:t>部   门：水电服务中心</a:t>
            </a:r>
          </a:p>
        </p:txBody>
      </p:sp>
      <p:pic>
        <p:nvPicPr>
          <p:cNvPr id="4" name="图片 3">
            <a:extLst>
              <a:ext uri="{FF2B5EF4-FFF2-40B4-BE49-F238E27FC236}">
                <a16:creationId xmlns:a16="http://schemas.microsoft.com/office/drawing/2014/main" id="{0E6082CD-12C2-4CB7-A80D-45FA04658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6" y="1276767"/>
            <a:ext cx="9144000" cy="3268670"/>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269619"/>
            <a:ext cx="894016" cy="870176"/>
          </a:xfrm>
          <a:prstGeom prst="rect">
            <a:avLst/>
          </a:prstGeom>
        </p:spPr>
      </p:pic>
      <p:sp>
        <p:nvSpPr>
          <p:cNvPr id="9" name="PA-等腰三角形 6"/>
          <p:cNvSpPr/>
          <p:nvPr>
            <p:custDataLst>
              <p:tags r:id="rId1"/>
            </p:custDataLst>
          </p:nvPr>
        </p:nvSpPr>
        <p:spPr>
          <a:xfrm>
            <a:off x="-36512" y="58549"/>
            <a:ext cx="9180512" cy="5092030"/>
          </a:xfrm>
          <a:prstGeom prst="triangle">
            <a:avLst>
              <a:gd name="adj" fmla="val 41021"/>
            </a:avLst>
          </a:prstGeom>
          <a:blipFill dpi="0" rotWithShape="1">
            <a:blip r:embed="rId6"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spTree>
    <p:extLst>
      <p:ext uri="{BB962C8B-B14F-4D97-AF65-F5344CB8AC3E}">
        <p14:creationId xmlns:p14="http://schemas.microsoft.com/office/powerpoint/2010/main" val="225599844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 calcmode="lin" valueType="num">
                                      <p:cBhvr>
                                        <p:cTn id="1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gtEl>
                                      </p:cBhvr>
                                    </p:animEffect>
                                  </p:childTnLst>
                                </p:cTn>
                              </p:par>
                            </p:childTnLst>
                          </p:cTn>
                        </p:par>
                        <p:par>
                          <p:cTn id="22" fill="hold">
                            <p:stCondLst>
                              <p:cond delay="2150"/>
                            </p:stCondLst>
                            <p:childTnLst>
                              <p:par>
                                <p:cTn id="23" presetID="37"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900" decel="100000" fill="hold"/>
                                        <p:tgtEl>
                                          <p:spTgt spid="3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29" fill="hold">
                            <p:stCondLst>
                              <p:cond delay="3150"/>
                            </p:stCondLst>
                            <p:childTnLst>
                              <p:par>
                                <p:cTn id="30" presetID="37"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900" decel="100000" fill="hold"/>
                                        <p:tgtEl>
                                          <p:spTgt spid="3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3563888" y="465279"/>
            <a:ext cx="5184576" cy="417646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pic>
        <p:nvPicPr>
          <p:cNvPr id="33" name="图片 32">
            <a:extLst>
              <a:ext uri="{FF2B5EF4-FFF2-40B4-BE49-F238E27FC236}">
                <a16:creationId xmlns:a16="http://schemas.microsoft.com/office/drawing/2014/main" id="{12DB59FD-8454-4B03-80DE-02458A56F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31306" y="1982255"/>
            <a:ext cx="4259158" cy="3039330"/>
          </a:xfrm>
          <a:prstGeom prst="rect">
            <a:avLst/>
          </a:prstGeom>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69619"/>
            <a:ext cx="894016" cy="870176"/>
          </a:xfrm>
          <a:prstGeom prst="rect">
            <a:avLst/>
          </a:prstGeom>
        </p:spPr>
      </p:pic>
      <p:sp>
        <p:nvSpPr>
          <p:cNvPr id="6" name="PA-等腰三角形 6"/>
          <p:cNvSpPr/>
          <p:nvPr>
            <p:custDataLst>
              <p:tags r:id="rId1"/>
            </p:custDataLst>
          </p:nvPr>
        </p:nvSpPr>
        <p:spPr>
          <a:xfrm>
            <a:off x="33483" y="38064"/>
            <a:ext cx="9180512" cy="5092030"/>
          </a:xfrm>
          <a:prstGeom prst="triangle">
            <a:avLst>
              <a:gd name="adj" fmla="val 41021"/>
            </a:avLst>
          </a:prstGeom>
          <a:blipFill dpi="0" rotWithShape="1">
            <a:blip r:embed="rId6"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Light" panose="020B0300000000000000" pitchFamily="34" charset="-122"/>
                <a:ea typeface="思源黑体 CN Light" panose="020B0300000000000000" pitchFamily="34" charset="-122"/>
              </a:rPr>
              <a:t>         </a:t>
            </a:r>
            <a:endParaRPr lang="zh-CN" altLang="en-US" dirty="0">
              <a:latin typeface="思源黑体 CN Light" panose="020B0300000000000000" pitchFamily="34" charset="-122"/>
              <a:ea typeface="思源黑体 CN Light" panose="020B0300000000000000" pitchFamily="34" charset="-122"/>
            </a:endParaRPr>
          </a:p>
        </p:txBody>
      </p:sp>
      <p:sp>
        <p:nvSpPr>
          <p:cNvPr id="32" name="矩形 31"/>
          <p:cNvSpPr/>
          <p:nvPr/>
        </p:nvSpPr>
        <p:spPr>
          <a:xfrm>
            <a:off x="3923928" y="843558"/>
            <a:ext cx="4464496" cy="3447138"/>
          </a:xfrm>
          <a:prstGeom prst="rect">
            <a:avLst/>
          </a:prstGeom>
        </p:spPr>
        <p:txBody>
          <a:bodyPr wrap="square" lIns="121960" tIns="60980" rIns="121960" bIns="60980">
            <a:spAutoFit/>
          </a:bodyPr>
          <a:lstStyle/>
          <a:p>
            <a:r>
              <a:rPr lang="en-US" altLang="zh-CN" sz="2400" dirty="0"/>
              <a:t>       </a:t>
            </a:r>
            <a:r>
              <a:rPr lang="zh-CN" altLang="zh-CN" sz="2400" dirty="0">
                <a:solidFill>
                  <a:schemeClr val="bg1"/>
                </a:solidFill>
                <a:latin typeface="隶书" panose="02010509060101010101" pitchFamily="49" charset="-122"/>
                <a:ea typeface="隶书" panose="02010509060101010101" pitchFamily="49" charset="-122"/>
              </a:rPr>
              <a:t>上半年</a:t>
            </a:r>
            <a:r>
              <a:rPr lang="zh-CN" altLang="en-US" sz="2400" dirty="0">
                <a:solidFill>
                  <a:schemeClr val="bg1"/>
                </a:solidFill>
                <a:latin typeface="隶书" panose="02010509060101010101" pitchFamily="49" charset="-122"/>
                <a:ea typeface="隶书" panose="02010509060101010101" pitchFamily="49" charset="-122"/>
              </a:rPr>
              <a:t>，客服人手少、任务重的困难，确保全校</a:t>
            </a:r>
            <a:r>
              <a:rPr lang="zh-CN" altLang="zh-CN" sz="2400" dirty="0">
                <a:solidFill>
                  <a:schemeClr val="bg1"/>
                </a:solidFill>
                <a:latin typeface="隶书" panose="02010509060101010101" pitchFamily="49" charset="-122"/>
                <a:ea typeface="隶书" panose="02010509060101010101" pitchFamily="49" charset="-122"/>
              </a:rPr>
              <a:t>水电供应正常，无安全事故</a:t>
            </a:r>
            <a:r>
              <a:rPr lang="zh-CN" altLang="en-US" sz="2400" dirty="0">
                <a:solidFill>
                  <a:schemeClr val="bg1"/>
                </a:solidFill>
                <a:latin typeface="隶书" panose="02010509060101010101" pitchFamily="49" charset="-122"/>
                <a:ea typeface="隶书" panose="02010509060101010101" pitchFamily="49" charset="-122"/>
              </a:rPr>
              <a:t>。</a:t>
            </a:r>
            <a:r>
              <a:rPr lang="zh-CN" altLang="zh-CN" sz="2400" dirty="0">
                <a:solidFill>
                  <a:schemeClr val="bg1"/>
                </a:solidFill>
                <a:latin typeface="隶书" panose="02010509060101010101" pitchFamily="49" charset="-122"/>
                <a:ea typeface="隶书" panose="02010509060101010101" pitchFamily="49" charset="-122"/>
              </a:rPr>
              <a:t>在全力保障水电运行的同时，围绕“节水校园、你我同行”组织参加和开展东南大学“凝心聚力，节水同行”校园节水系列宣传实践活动</a:t>
            </a:r>
            <a:r>
              <a:rPr lang="zh-CN" altLang="en-US" sz="2400" dirty="0">
                <a:solidFill>
                  <a:schemeClr val="bg1"/>
                </a:solidFill>
                <a:latin typeface="隶书" panose="02010509060101010101" pitchFamily="49" charset="-122"/>
                <a:ea typeface="隶书" panose="02010509060101010101" pitchFamily="49" charset="-122"/>
              </a:rPr>
              <a:t>，得到学校和社会的认可</a:t>
            </a:r>
            <a:r>
              <a:rPr lang="zh-CN" altLang="zh-CN" sz="2400" dirty="0">
                <a:solidFill>
                  <a:schemeClr val="bg1"/>
                </a:solidFill>
                <a:latin typeface="隶书" panose="02010509060101010101" pitchFamily="49" charset="-122"/>
                <a:ea typeface="隶书" panose="02010509060101010101" pitchFamily="49" charset="-122"/>
              </a:rPr>
              <a:t>。</a:t>
            </a:r>
          </a:p>
        </p:txBody>
      </p:sp>
    </p:spTree>
    <p:extLst>
      <p:ext uri="{BB962C8B-B14F-4D97-AF65-F5344CB8AC3E}">
        <p14:creationId xmlns:p14="http://schemas.microsoft.com/office/powerpoint/2010/main" val="230244939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846759" y="1343698"/>
            <a:ext cx="5102700" cy="83913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1183401"/>
            <a:ext cx="3515183" cy="7402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dirty="0">
                <a:latin typeface="微软雅黑" panose="020B0503020204020204" pitchFamily="34" charset="-122"/>
                <a:ea typeface="微软雅黑" panose="020B0503020204020204" pitchFamily="34" charset="-122"/>
              </a:rPr>
              <a:t>中  心  简  介</a:t>
            </a:r>
          </a:p>
        </p:txBody>
      </p:sp>
      <p:sp>
        <p:nvSpPr>
          <p:cNvPr id="37" name="六边形 36"/>
          <p:cNvSpPr/>
          <p:nvPr/>
        </p:nvSpPr>
        <p:spPr>
          <a:xfrm>
            <a:off x="903628" y="2425696"/>
            <a:ext cx="1190447" cy="10261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rPr>
              <a:t>工作汇报</a:t>
            </a:r>
          </a:p>
        </p:txBody>
      </p:sp>
      <p:cxnSp>
        <p:nvCxnSpPr>
          <p:cNvPr id="38" name="直接箭头连接符 37"/>
          <p:cNvCxnSpPr>
            <a:stCxn id="37" idx="5"/>
            <a:endCxn id="35"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7" idx="0"/>
            <a:endCxn id="42"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7" idx="1"/>
            <a:endCxn id="45"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846759" y="2517020"/>
            <a:ext cx="5102700" cy="83913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矩形 42"/>
          <p:cNvSpPr/>
          <p:nvPr/>
        </p:nvSpPr>
        <p:spPr>
          <a:xfrm>
            <a:off x="3653255" y="2356721"/>
            <a:ext cx="3515183" cy="719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dirty="0">
                <a:latin typeface="微软雅黑" panose="020B0503020204020204" pitchFamily="34" charset="-122"/>
                <a:ea typeface="微软雅黑" panose="020B0503020204020204" pitchFamily="34" charset="-122"/>
              </a:rPr>
              <a:t>节水校园、你我同行</a:t>
            </a:r>
          </a:p>
        </p:txBody>
      </p:sp>
      <p:sp>
        <p:nvSpPr>
          <p:cNvPr id="45" name="矩形 44"/>
          <p:cNvSpPr/>
          <p:nvPr/>
        </p:nvSpPr>
        <p:spPr>
          <a:xfrm>
            <a:off x="2846759" y="3711282"/>
            <a:ext cx="5102700" cy="83913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矩形 45"/>
          <p:cNvSpPr/>
          <p:nvPr/>
        </p:nvSpPr>
        <p:spPr>
          <a:xfrm>
            <a:off x="3653255" y="3550984"/>
            <a:ext cx="3515183" cy="748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dirty="0">
                <a:latin typeface="微软雅黑" panose="020B0503020204020204" pitchFamily="34" charset="-122"/>
                <a:ea typeface="微软雅黑" panose="020B0503020204020204" pitchFamily="34" charset="-122"/>
              </a:rPr>
              <a:t>培          训 </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95486"/>
            <a:ext cx="894016" cy="870176"/>
          </a:xfrm>
          <a:prstGeom prst="rect">
            <a:avLst/>
          </a:prstGeom>
        </p:spPr>
      </p:pic>
      <p:sp>
        <p:nvSpPr>
          <p:cNvPr id="13" name="PA-等腰三角形 6"/>
          <p:cNvSpPr/>
          <p:nvPr>
            <p:custDataLst>
              <p:tags r:id="rId1"/>
            </p:custDataLst>
          </p:nvPr>
        </p:nvSpPr>
        <p:spPr>
          <a:xfrm>
            <a:off x="0" y="20587"/>
            <a:ext cx="9180512" cy="509203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spTree>
    <p:extLst>
      <p:ext uri="{BB962C8B-B14F-4D97-AF65-F5344CB8AC3E}">
        <p14:creationId xmlns:p14="http://schemas.microsoft.com/office/powerpoint/2010/main" val="97963588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par>
                                    <p:cTn id="12" presetID="22" presetClass="entr" presetSubtype="8"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par>
                                    <p:cTn id="15" presetID="2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outVertical)">
                                          <p:cBhvr>
                                            <p:cTn id="21" dur="500"/>
                                            <p:tgtEl>
                                              <p:spTgt spid="3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50000">
                                          <p:cBhvr additive="base">
                                            <p:cTn id="25"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outVertical)">
                                          <p:cBhvr>
                                            <p:cTn id="30" dur="500"/>
                                            <p:tgtEl>
                                              <p:spTgt spid="43"/>
                                            </p:tgtEl>
                                          </p:cBhvr>
                                        </p:animEffect>
                                      </p:childTnLst>
                                    </p:cTn>
                                  </p:par>
                                </p:childTnLst>
                              </p:cTn>
                            </p:par>
                            <p:par>
                              <p:cTn id="31" fill="hold">
                                <p:stCondLst>
                                  <p:cond delay="2500"/>
                                </p:stCondLst>
                                <p:childTnLst>
                                  <p:par>
                                    <p:cTn id="32" presetID="2" presetClass="entr" presetSubtype="1" fill="hold" grpId="0" nodeType="afterEffect" p14:presetBounceEnd="50000">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14:bounceEnd="50000">
                                          <p:cBhvr additive="base">
                                            <p:cTn id="34"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42"/>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16" presetClass="entr" presetSubtype="37"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childTnLst>
                              </p:cTn>
                            </p:par>
                            <p:par>
                              <p:cTn id="40" fill="hold">
                                <p:stCondLst>
                                  <p:cond delay="35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14:bounceEnd="50000">
                                          <p:cBhvr additive="base">
                                            <p:cTn id="43"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2" grpId="0" animBg="1"/>
          <p:bldP spid="43" grpId="0" animBg="1"/>
          <p:bldP spid="45"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par>
                                    <p:cTn id="12" presetID="22" presetClass="entr" presetSubtype="8"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par>
                                    <p:cTn id="15" presetID="2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outVertical)">
                                          <p:cBhvr>
                                            <p:cTn id="21" dur="500"/>
                                            <p:tgtEl>
                                              <p:spTgt spid="3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outVertical)">
                                          <p:cBhvr>
                                            <p:cTn id="30" dur="500"/>
                                            <p:tgtEl>
                                              <p:spTgt spid="43"/>
                                            </p:tgtEl>
                                          </p:cBhvr>
                                        </p:animEffect>
                                      </p:childTnLst>
                                    </p:cTn>
                                  </p:par>
                                </p:childTnLst>
                              </p:cTn>
                            </p:par>
                            <p:par>
                              <p:cTn id="31" fill="hold">
                                <p:stCondLst>
                                  <p:cond delay="2500"/>
                                </p:stCondLst>
                                <p:childTnLst>
                                  <p:par>
                                    <p:cTn id="32" presetID="2" presetClass="entr" presetSubtype="1"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16" presetClass="entr" presetSubtype="37"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childTnLst>
                              </p:cTn>
                            </p:par>
                            <p:par>
                              <p:cTn id="40" fill="hold">
                                <p:stCondLst>
                                  <p:cond delay="3500"/>
                                </p:stCondLst>
                                <p:childTnLst>
                                  <p:par>
                                    <p:cTn id="41" presetID="2" presetClass="entr" presetSubtype="1"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2" grpId="0" animBg="1"/>
          <p:bldP spid="43" grpId="0" animBg="1"/>
          <p:bldP spid="45" grpId="0" animBg="1"/>
          <p:bldP spid="4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组合 188"/>
          <p:cNvGrpSpPr/>
          <p:nvPr/>
        </p:nvGrpSpPr>
        <p:grpSpPr>
          <a:xfrm>
            <a:off x="251520" y="2992672"/>
            <a:ext cx="8712968" cy="328532"/>
            <a:chOff x="534438" y="3368953"/>
            <a:chExt cx="10944224" cy="438144"/>
          </a:xfrm>
          <a:solidFill>
            <a:schemeClr val="bg1">
              <a:lumMod val="65000"/>
            </a:schemeClr>
          </a:solidFill>
        </p:grpSpPr>
        <p:sp>
          <p:nvSpPr>
            <p:cNvPr id="190" name="矩形 18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91" name="组合 190"/>
            <p:cNvGrpSpPr/>
            <p:nvPr/>
          </p:nvGrpSpPr>
          <p:grpSpPr>
            <a:xfrm>
              <a:off x="534438" y="3368953"/>
              <a:ext cx="10944224" cy="438144"/>
              <a:chOff x="623889" y="3209929"/>
              <a:chExt cx="10944224" cy="438144"/>
            </a:xfrm>
            <a:grpFill/>
          </p:grpSpPr>
          <p:sp>
            <p:nvSpPr>
              <p:cNvPr id="192" name="矩形 19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3" name="矩形 19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4" name="矩形 19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5" name="矩形 19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6" name="矩形 19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7" name="矩形 19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8" name="等腰三角形 19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sp>
        <p:nvSpPr>
          <p:cNvPr id="205" name="文本框 66"/>
          <p:cNvSpPr txBox="1"/>
          <p:nvPr/>
        </p:nvSpPr>
        <p:spPr>
          <a:xfrm>
            <a:off x="443175" y="1060493"/>
            <a:ext cx="7617439" cy="1815882"/>
          </a:xfrm>
          <a:prstGeom prst="rect">
            <a:avLst/>
          </a:prstGeom>
          <a:solidFill>
            <a:srgbClr val="67AFE3"/>
          </a:solidFill>
        </p:spPr>
        <p:txBody>
          <a:bodyPr wrap="square" rtlCol="0">
            <a:spAutoFit/>
          </a:bodyPr>
          <a:lstStyle/>
          <a:p>
            <a:pPr lvl="0"/>
            <a:r>
              <a:rPr lang="en-US" altLang="zh-CN" sz="1600" dirty="0">
                <a:solidFill>
                  <a:schemeClr val="bg1"/>
                </a:solidFill>
                <a:latin typeface="隶书" panose="02010509060101010101" pitchFamily="49" charset="-122"/>
                <a:ea typeface="隶书" panose="02010509060101010101" pitchFamily="49" charset="-122"/>
              </a:rPr>
              <a:t>    </a:t>
            </a:r>
            <a:r>
              <a:rPr lang="zh-CN" altLang="zh-CN" sz="1600" dirty="0">
                <a:solidFill>
                  <a:schemeClr val="bg1"/>
                </a:solidFill>
                <a:latin typeface="隶书" panose="02010509060101010101" pitchFamily="49" charset="-122"/>
                <a:ea typeface="隶书" panose="02010509060101010101" pitchFamily="49" charset="-122"/>
              </a:rPr>
              <a:t>中心现有正式职工</a:t>
            </a:r>
            <a:r>
              <a:rPr lang="en-US" altLang="zh-CN" sz="1600" dirty="0">
                <a:solidFill>
                  <a:schemeClr val="bg1"/>
                </a:solidFill>
                <a:latin typeface="隶书" panose="02010509060101010101" pitchFamily="49" charset="-122"/>
                <a:ea typeface="隶书" panose="02010509060101010101" pitchFamily="49" charset="-122"/>
              </a:rPr>
              <a:t>17</a:t>
            </a:r>
            <a:r>
              <a:rPr lang="zh-CN" altLang="zh-CN" sz="1600" dirty="0">
                <a:solidFill>
                  <a:schemeClr val="bg1"/>
                </a:solidFill>
                <a:latin typeface="隶书" panose="02010509060101010101" pitchFamily="49" charset="-122"/>
                <a:ea typeface="隶书" panose="02010509060101010101" pitchFamily="49" charset="-122"/>
              </a:rPr>
              <a:t>人，编外职工共计</a:t>
            </a:r>
            <a:r>
              <a:rPr lang="en-US" altLang="zh-CN" sz="1600" dirty="0">
                <a:solidFill>
                  <a:schemeClr val="bg1"/>
                </a:solidFill>
                <a:latin typeface="隶书" panose="02010509060101010101" pitchFamily="49" charset="-122"/>
                <a:ea typeface="隶书" panose="02010509060101010101" pitchFamily="49" charset="-122"/>
              </a:rPr>
              <a:t>19</a:t>
            </a:r>
            <a:r>
              <a:rPr lang="zh-CN" altLang="zh-CN" sz="1600" dirty="0">
                <a:solidFill>
                  <a:schemeClr val="bg1"/>
                </a:solidFill>
                <a:latin typeface="隶书" panose="02010509060101010101" pitchFamily="49" charset="-122"/>
                <a:ea typeface="隶书" panose="02010509060101010101" pitchFamily="49" charset="-122"/>
              </a:rPr>
              <a:t>人，承担四牌楼、长江后街的供配电</a:t>
            </a:r>
            <a:r>
              <a:rPr lang="zh-CN" altLang="en-US" sz="1600" dirty="0">
                <a:solidFill>
                  <a:schemeClr val="bg1"/>
                </a:solidFill>
                <a:latin typeface="隶书" panose="02010509060101010101" pitchFamily="49" charset="-122"/>
                <a:ea typeface="隶书" panose="02010509060101010101" pitchFamily="49" charset="-122"/>
              </a:rPr>
              <a:t>、泵房</a:t>
            </a:r>
            <a:r>
              <a:rPr lang="zh-CN" altLang="zh-CN" sz="1600" dirty="0">
                <a:solidFill>
                  <a:schemeClr val="bg1"/>
                </a:solidFill>
                <a:latin typeface="隶书" panose="02010509060101010101" pitchFamily="49" charset="-122"/>
                <a:ea typeface="隶书" panose="02010509060101010101" pitchFamily="49" charset="-122"/>
              </a:rPr>
              <a:t>值班</a:t>
            </a:r>
            <a:r>
              <a:rPr lang="zh-CN" altLang="en-US" sz="1600" dirty="0">
                <a:solidFill>
                  <a:schemeClr val="bg1"/>
                </a:solidFill>
                <a:latin typeface="隶书" panose="02010509060101010101" pitchFamily="49" charset="-122"/>
                <a:ea typeface="隶书" panose="02010509060101010101" pitchFamily="49" charset="-122"/>
              </a:rPr>
              <a:t>运行管理；</a:t>
            </a:r>
            <a:r>
              <a:rPr lang="zh-CN" altLang="zh-CN" sz="1600" dirty="0">
                <a:solidFill>
                  <a:schemeClr val="bg1"/>
                </a:solidFill>
                <a:latin typeface="隶书" panose="02010509060101010101" pitchFamily="49" charset="-122"/>
                <a:ea typeface="隶书" panose="02010509060101010101" pitchFamily="49" charset="-122"/>
              </a:rPr>
              <a:t>九龙湖、丁家桥、晓庄校区供配电</a:t>
            </a:r>
            <a:r>
              <a:rPr lang="zh-CN" altLang="en-US" sz="1600" dirty="0">
                <a:solidFill>
                  <a:schemeClr val="bg1"/>
                </a:solidFill>
                <a:latin typeface="隶书" panose="02010509060101010101" pitchFamily="49" charset="-122"/>
                <a:ea typeface="隶书" panose="02010509060101010101" pitchFamily="49" charset="-122"/>
              </a:rPr>
              <a:t>、泵房</a:t>
            </a:r>
            <a:r>
              <a:rPr lang="zh-CN" altLang="zh-CN" sz="1600" dirty="0">
                <a:solidFill>
                  <a:schemeClr val="bg1"/>
                </a:solidFill>
                <a:latin typeface="隶书" panose="02010509060101010101" pitchFamily="49" charset="-122"/>
                <a:ea typeface="隶书" panose="02010509060101010101" pitchFamily="49" charset="-122"/>
              </a:rPr>
              <a:t>业务指导、技术支持、管理监督及全校水电收费任务（主要是科研单位，商户，独立核算单位，部分居民住户等）。做好各校区的水电运行保障工作，开展水平衡测试;对地下管网勘探</a:t>
            </a:r>
            <a:r>
              <a:rPr lang="en-US" altLang="zh-CN" sz="1600" dirty="0">
                <a:solidFill>
                  <a:schemeClr val="bg1"/>
                </a:solidFill>
                <a:latin typeface="隶书" panose="02010509060101010101" pitchFamily="49" charset="-122"/>
                <a:ea typeface="隶书" panose="02010509060101010101" pitchFamily="49" charset="-122"/>
              </a:rPr>
              <a:t>,</a:t>
            </a:r>
            <a:r>
              <a:rPr lang="zh-CN" altLang="zh-CN" sz="1600" dirty="0">
                <a:solidFill>
                  <a:schemeClr val="bg1"/>
                </a:solidFill>
                <a:latin typeface="隶书" panose="02010509060101010101" pitchFamily="49" charset="-122"/>
                <a:ea typeface="隶书" panose="02010509060101010101" pitchFamily="49" charset="-122"/>
              </a:rPr>
              <a:t>掌握用水设施分布，推进老旧管网和存在安全隐患的水电设施</a:t>
            </a:r>
            <a:r>
              <a:rPr lang="zh-CN" altLang="en-US" sz="1600" dirty="0">
                <a:solidFill>
                  <a:schemeClr val="bg1"/>
                </a:solidFill>
                <a:latin typeface="隶书" panose="02010509060101010101" pitchFamily="49" charset="-122"/>
                <a:ea typeface="隶书" panose="02010509060101010101" pitchFamily="49" charset="-122"/>
              </a:rPr>
              <a:t>维修改造</a:t>
            </a:r>
            <a:r>
              <a:rPr lang="en-US" altLang="zh-CN" sz="1600" dirty="0">
                <a:solidFill>
                  <a:schemeClr val="bg1"/>
                </a:solidFill>
                <a:latin typeface="隶书" panose="02010509060101010101" pitchFamily="49" charset="-122"/>
                <a:ea typeface="隶书" panose="02010509060101010101" pitchFamily="49" charset="-122"/>
              </a:rPr>
              <a:t>;</a:t>
            </a:r>
            <a:r>
              <a:rPr lang="zh-CN" altLang="zh-CN" sz="1600" dirty="0">
                <a:solidFill>
                  <a:schemeClr val="bg1"/>
                </a:solidFill>
                <a:latin typeface="隶书" panose="02010509060101010101" pitchFamily="49" charset="-122"/>
                <a:ea typeface="隶书" panose="02010509060101010101" pitchFamily="49" charset="-122"/>
              </a:rPr>
              <a:t>开展校园节能宣传培训和节能文化建设，做好建筑节能平台的维护</a:t>
            </a:r>
            <a:r>
              <a:rPr lang="zh-CN" altLang="en-US" sz="1600" dirty="0">
                <a:solidFill>
                  <a:schemeClr val="bg1"/>
                </a:solidFill>
                <a:latin typeface="隶书" panose="02010509060101010101" pitchFamily="49" charset="-122"/>
                <a:ea typeface="隶书" panose="02010509060101010101" pitchFamily="49" charset="-122"/>
              </a:rPr>
              <a:t>，</a:t>
            </a:r>
            <a:r>
              <a:rPr lang="zh-CN" altLang="zh-CN" sz="1600" dirty="0">
                <a:solidFill>
                  <a:schemeClr val="bg1"/>
                </a:solidFill>
                <a:latin typeface="隶书" panose="02010509060101010101" pitchFamily="49" charset="-122"/>
                <a:ea typeface="隶书" panose="02010509060101010101" pitchFamily="49" charset="-122"/>
              </a:rPr>
              <a:t>配合开展节水型高校建设</a:t>
            </a:r>
            <a:r>
              <a:rPr lang="en-US" altLang="zh-CN" sz="1600" dirty="0">
                <a:solidFill>
                  <a:schemeClr val="bg1"/>
                </a:solidFill>
                <a:latin typeface="隶书" panose="02010509060101010101" pitchFamily="49" charset="-122"/>
                <a:ea typeface="隶书" panose="02010509060101010101" pitchFamily="49" charset="-122"/>
              </a:rPr>
              <a:t>,</a:t>
            </a:r>
            <a:r>
              <a:rPr lang="zh-CN" altLang="zh-CN" sz="1600" dirty="0">
                <a:solidFill>
                  <a:schemeClr val="bg1"/>
                </a:solidFill>
                <a:latin typeface="隶书" panose="02010509060101010101" pitchFamily="49" charset="-122"/>
                <a:ea typeface="隶书" panose="02010509060101010101" pitchFamily="49" charset="-122"/>
              </a:rPr>
              <a:t>能效领跑者建设。</a:t>
            </a:r>
            <a:endParaRPr lang="zh-CN" altLang="zh-CN" sz="1600" b="1" dirty="0">
              <a:solidFill>
                <a:schemeClr val="bg1"/>
              </a:solidFill>
              <a:latin typeface="隶书" panose="02010509060101010101" pitchFamily="49" charset="-122"/>
              <a:ea typeface="隶书" panose="02010509060101010101" pitchFamily="49" charset="-122"/>
            </a:endParaRPr>
          </a:p>
        </p:txBody>
      </p:sp>
      <p:sp>
        <p:nvSpPr>
          <p:cNvPr id="68" name="TextBox 67"/>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a:solidFill>
                  <a:srgbClr val="0096D5"/>
                </a:solidFill>
              </a:rPr>
              <a:t>一、中心简介</a:t>
            </a:r>
          </a:p>
        </p:txBody>
      </p:sp>
      <p:pic>
        <p:nvPicPr>
          <p:cNvPr id="73" name="图片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95486"/>
            <a:ext cx="894016" cy="870176"/>
          </a:xfrm>
          <a:prstGeom prst="rect">
            <a:avLst/>
          </a:prstGeom>
        </p:spPr>
      </p:pic>
      <p:sp>
        <p:nvSpPr>
          <p:cNvPr id="45" name="PA-等腰三角形 6"/>
          <p:cNvSpPr/>
          <p:nvPr>
            <p:custDataLst>
              <p:tags r:id="rId1"/>
            </p:custDataLst>
          </p:nvPr>
        </p:nvSpPr>
        <p:spPr>
          <a:xfrm>
            <a:off x="251520" y="0"/>
            <a:ext cx="9252520" cy="5287516"/>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08" y="3298826"/>
            <a:ext cx="2400633" cy="1784834"/>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026" y="3289148"/>
            <a:ext cx="2808312" cy="1794512"/>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8708" y="3298826"/>
            <a:ext cx="2559434" cy="1784834"/>
          </a:xfrm>
          <a:prstGeom prst="rect">
            <a:avLst/>
          </a:prstGeom>
        </p:spPr>
      </p:pic>
    </p:spTree>
    <p:extLst>
      <p:ext uri="{BB962C8B-B14F-4D97-AF65-F5344CB8AC3E}">
        <p14:creationId xmlns:p14="http://schemas.microsoft.com/office/powerpoint/2010/main" val="346814051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131840" y="1059582"/>
            <a:ext cx="2185107" cy="3744416"/>
            <a:chOff x="1827008" y="2120901"/>
            <a:chExt cx="2298700" cy="3181426"/>
          </a:xfrm>
        </p:grpSpPr>
        <p:sp>
          <p:nvSpPr>
            <p:cNvPr id="52" name="矩形 51"/>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51" name="矩形 50"/>
            <p:cNvSpPr/>
            <p:nvPr/>
          </p:nvSpPr>
          <p:spPr>
            <a:xfrm>
              <a:off x="1827008" y="2120901"/>
              <a:ext cx="2298700" cy="1757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53" name="组合 52"/>
          <p:cNvGrpSpPr/>
          <p:nvPr/>
        </p:nvGrpSpPr>
        <p:grpSpPr>
          <a:xfrm>
            <a:off x="5735278" y="1059582"/>
            <a:ext cx="2221098" cy="3744416"/>
            <a:chOff x="1827008" y="2120901"/>
            <a:chExt cx="2298700" cy="3181427"/>
          </a:xfrm>
        </p:grpSpPr>
        <p:sp>
          <p:nvSpPr>
            <p:cNvPr id="55" name="矩形 54"/>
            <p:cNvSpPr/>
            <p:nvPr/>
          </p:nvSpPr>
          <p:spPr>
            <a:xfrm>
              <a:off x="1827008" y="2565400"/>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4" name="矩形 53"/>
            <p:cNvSpPr/>
            <p:nvPr/>
          </p:nvSpPr>
          <p:spPr>
            <a:xfrm>
              <a:off x="1827008" y="2120901"/>
              <a:ext cx="2298700" cy="1734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9" name="组合 58"/>
          <p:cNvGrpSpPr/>
          <p:nvPr/>
        </p:nvGrpSpPr>
        <p:grpSpPr>
          <a:xfrm>
            <a:off x="465733" y="1059582"/>
            <a:ext cx="2225241" cy="3744416"/>
            <a:chOff x="1827008" y="2120901"/>
            <a:chExt cx="2298700" cy="3181425"/>
          </a:xfrm>
        </p:grpSpPr>
        <p:sp>
          <p:nvSpPr>
            <p:cNvPr id="61" name="矩形 60"/>
            <p:cNvSpPr/>
            <p:nvPr/>
          </p:nvSpPr>
          <p:spPr>
            <a:xfrm>
              <a:off x="1827008" y="2565398"/>
              <a:ext cx="2298700" cy="27369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60" name="矩形 59"/>
            <p:cNvSpPr/>
            <p:nvPr/>
          </p:nvSpPr>
          <p:spPr>
            <a:xfrm>
              <a:off x="1827008" y="2120901"/>
              <a:ext cx="2298700" cy="1757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62" name="文本框 29"/>
          <p:cNvSpPr txBox="1"/>
          <p:nvPr/>
        </p:nvSpPr>
        <p:spPr>
          <a:xfrm>
            <a:off x="770660" y="1080337"/>
            <a:ext cx="1496050"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一</a:t>
            </a:r>
          </a:p>
        </p:txBody>
      </p:sp>
      <p:sp>
        <p:nvSpPr>
          <p:cNvPr id="63" name="文本框 30"/>
          <p:cNvSpPr txBox="1"/>
          <p:nvPr/>
        </p:nvSpPr>
        <p:spPr>
          <a:xfrm>
            <a:off x="6085481" y="1080337"/>
            <a:ext cx="1493264"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三</a:t>
            </a:r>
          </a:p>
        </p:txBody>
      </p:sp>
      <p:sp>
        <p:nvSpPr>
          <p:cNvPr id="64" name="文本框 31"/>
          <p:cNvSpPr txBox="1"/>
          <p:nvPr/>
        </p:nvSpPr>
        <p:spPr>
          <a:xfrm>
            <a:off x="3436766" y="1080337"/>
            <a:ext cx="1469067"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二</a:t>
            </a:r>
          </a:p>
        </p:txBody>
      </p:sp>
      <p:sp>
        <p:nvSpPr>
          <p:cNvPr id="67" name="文本框 34"/>
          <p:cNvSpPr txBox="1"/>
          <p:nvPr/>
        </p:nvSpPr>
        <p:spPr>
          <a:xfrm>
            <a:off x="3131840" y="1546945"/>
            <a:ext cx="2154495" cy="1361875"/>
          </a:xfrm>
          <a:prstGeom prst="rect">
            <a:avLst/>
          </a:prstGeom>
          <a:noFill/>
        </p:spPr>
        <p:txBody>
          <a:bodyPr wrap="square" lIns="68543" tIns="34272" rIns="68543" bIns="34272" rtlCol="0">
            <a:spAutoFit/>
          </a:bodyPr>
          <a:lstStyle/>
          <a:p>
            <a:r>
              <a:rPr lang="en-US" altLang="zh-CN" sz="1200" dirty="0">
                <a:solidFill>
                  <a:schemeClr val="bg1"/>
                </a:solidFill>
                <a:latin typeface="+mj-lt"/>
                <a:ea typeface="Adobe 黑体 Std R" pitchFamily="34" charset="-122"/>
              </a:rPr>
              <a:t>       </a:t>
            </a:r>
            <a:r>
              <a:rPr lang="en-US" altLang="zh-CN" sz="1200" dirty="0">
                <a:solidFill>
                  <a:schemeClr val="bg1"/>
                </a:solidFill>
                <a:latin typeface="+mj-lt"/>
              </a:rPr>
              <a:t>5</a:t>
            </a:r>
            <a:r>
              <a:rPr lang="zh-CN" altLang="zh-CN" sz="1200" dirty="0">
                <a:solidFill>
                  <a:schemeClr val="bg1"/>
                </a:solidFill>
                <a:latin typeface="+mj-lt"/>
              </a:rPr>
              <a:t>月</a:t>
            </a:r>
            <a:r>
              <a:rPr lang="en-US" altLang="zh-CN" sz="1200" dirty="0">
                <a:solidFill>
                  <a:schemeClr val="bg1"/>
                </a:solidFill>
                <a:latin typeface="+mj-lt"/>
              </a:rPr>
              <a:t>11</a:t>
            </a:r>
            <a:r>
              <a:rPr lang="zh-CN" altLang="zh-CN" sz="1200" dirty="0">
                <a:solidFill>
                  <a:schemeClr val="bg1"/>
                </a:solidFill>
                <a:latin typeface="+mj-lt"/>
              </a:rPr>
              <a:t>日上午，江苏省暨南京市第三十三个“全国城市节水宣传周”启动仪式在月牙湖公园朱雀广场举行，中心联合能环学院志愿者同学参加了启动仪式，以实际行动践行节水理念。</a:t>
            </a:r>
            <a:endParaRPr lang="en-US" altLang="zh-CN" sz="1200" dirty="0">
              <a:solidFill>
                <a:schemeClr val="bg1"/>
              </a:solidFill>
              <a:latin typeface="+mj-lt"/>
              <a:ea typeface="Adobe 黑体 Std R" pitchFamily="34" charset="-122"/>
            </a:endParaRPr>
          </a:p>
        </p:txBody>
      </p:sp>
      <p:sp>
        <p:nvSpPr>
          <p:cNvPr id="68" name="文本框 35"/>
          <p:cNvSpPr txBox="1"/>
          <p:nvPr/>
        </p:nvSpPr>
        <p:spPr>
          <a:xfrm>
            <a:off x="5879294" y="1591549"/>
            <a:ext cx="1890650" cy="1238764"/>
          </a:xfrm>
          <a:prstGeom prst="rect">
            <a:avLst/>
          </a:prstGeom>
          <a:noFill/>
        </p:spPr>
        <p:txBody>
          <a:bodyPr wrap="square" lIns="68543" tIns="34272" rIns="68543" bIns="34272" rtlCol="0">
            <a:spAutoFit/>
          </a:bodyPr>
          <a:lstStyle/>
          <a:p>
            <a:r>
              <a:rPr lang="en-US" altLang="zh-CN" sz="1200" dirty="0">
                <a:solidFill>
                  <a:schemeClr val="bg1"/>
                </a:solidFill>
              </a:rPr>
              <a:t>       </a:t>
            </a:r>
            <a:r>
              <a:rPr lang="zh-CN" altLang="zh-CN" sz="1200" dirty="0">
                <a:solidFill>
                  <a:schemeClr val="bg1"/>
                </a:solidFill>
              </a:rPr>
              <a:t>联合东南大学能源与环境学院研究生会、东南大学电气工程学院研究生会策划“凝心聚力，节水同行”校园节水系列活动</a:t>
            </a:r>
          </a:p>
          <a:p>
            <a:r>
              <a:rPr lang="zh-CN" altLang="zh-CN" sz="1600" dirty="0">
                <a:solidFill>
                  <a:schemeClr val="bg1"/>
                </a:solidFill>
                <a:latin typeface="Adobe 黑体 Std R" pitchFamily="34" charset="-122"/>
                <a:ea typeface="Adobe 黑体 Std R" pitchFamily="34" charset="-122"/>
              </a:rPr>
              <a:t>。</a:t>
            </a:r>
            <a:endParaRPr lang="en-US" altLang="zh-CN" sz="1600" dirty="0">
              <a:solidFill>
                <a:schemeClr val="bg1"/>
              </a:solidFill>
              <a:latin typeface="Adobe 黑体 Std R" pitchFamily="34" charset="-122"/>
              <a:ea typeface="Adobe 黑体 Std R" pitchFamily="34" charset="-122"/>
            </a:endParaRPr>
          </a:p>
        </p:txBody>
      </p:sp>
      <p:sp>
        <p:nvSpPr>
          <p:cNvPr id="26" name="TextBox 25"/>
          <p:cNvSpPr txBox="1"/>
          <p:nvPr/>
        </p:nvSpPr>
        <p:spPr>
          <a:xfrm>
            <a:off x="313069" y="58298"/>
            <a:ext cx="3322827" cy="461665"/>
          </a:xfrm>
          <a:prstGeom prst="rect">
            <a:avLst/>
          </a:prstGeom>
          <a:noFill/>
        </p:spPr>
        <p:txBody>
          <a:bodyPr wrap="square" rtlCol="0">
            <a:spAutoFit/>
          </a:bodyPr>
          <a:lstStyle/>
          <a:p>
            <a:pPr>
              <a:lnSpc>
                <a:spcPct val="120000"/>
              </a:lnSpc>
            </a:pPr>
            <a:r>
              <a:rPr lang="zh-CN" altLang="en-US" sz="2000" b="1" dirty="0">
                <a:solidFill>
                  <a:srgbClr val="0096D5"/>
                </a:solidFill>
              </a:rPr>
              <a:t>二、节水校园、你我同行</a:t>
            </a: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95486"/>
            <a:ext cx="894016" cy="870176"/>
          </a:xfrm>
          <a:prstGeom prst="rect">
            <a:avLst/>
          </a:prstGeom>
        </p:spPr>
      </p:pic>
      <p:sp>
        <p:nvSpPr>
          <p:cNvPr id="66" name="文本框 33"/>
          <p:cNvSpPr txBox="1"/>
          <p:nvPr/>
        </p:nvSpPr>
        <p:spPr>
          <a:xfrm>
            <a:off x="517812" y="1468438"/>
            <a:ext cx="2121081" cy="1361875"/>
          </a:xfrm>
          <a:prstGeom prst="rect">
            <a:avLst/>
          </a:prstGeom>
          <a:noFill/>
        </p:spPr>
        <p:txBody>
          <a:bodyPr wrap="square" lIns="68543" tIns="34272" rIns="68543" bIns="34272" rtlCol="0">
            <a:spAutoFit/>
          </a:bodyPr>
          <a:lstStyle/>
          <a:p>
            <a:pPr lvl="0"/>
            <a:r>
              <a:rPr lang="en-US" altLang="zh-CN" sz="1200" dirty="0">
                <a:solidFill>
                  <a:schemeClr val="bg1"/>
                </a:solidFill>
              </a:rPr>
              <a:t>       </a:t>
            </a:r>
            <a:r>
              <a:rPr lang="zh-CN" altLang="zh-CN" sz="1200" dirty="0">
                <a:solidFill>
                  <a:schemeClr val="bg1"/>
                </a:solidFill>
              </a:rPr>
              <a:t>在</a:t>
            </a:r>
            <a:r>
              <a:rPr lang="en-US" altLang="zh-CN" sz="1200" dirty="0">
                <a:solidFill>
                  <a:schemeClr val="bg1"/>
                </a:solidFill>
              </a:rPr>
              <a:t>2024</a:t>
            </a:r>
            <a:r>
              <a:rPr lang="zh-CN" altLang="zh-CN" sz="1200" dirty="0">
                <a:solidFill>
                  <a:schemeClr val="bg1"/>
                </a:solidFill>
              </a:rPr>
              <a:t>年全国城市节约用水宣传周活动来临之前</a:t>
            </a:r>
            <a:r>
              <a:rPr lang="en-US" altLang="zh-CN" sz="1200" dirty="0">
                <a:solidFill>
                  <a:schemeClr val="bg1"/>
                </a:solidFill>
              </a:rPr>
              <a:t>4</a:t>
            </a:r>
            <a:r>
              <a:rPr lang="zh-CN" altLang="zh-CN" sz="1200" dirty="0">
                <a:solidFill>
                  <a:schemeClr val="bg1"/>
                </a:solidFill>
              </a:rPr>
              <a:t>月</a:t>
            </a:r>
            <a:r>
              <a:rPr lang="en-US" altLang="zh-CN" sz="1200" dirty="0">
                <a:solidFill>
                  <a:schemeClr val="bg1"/>
                </a:solidFill>
              </a:rPr>
              <a:t>23</a:t>
            </a:r>
            <a:r>
              <a:rPr lang="zh-CN" altLang="zh-CN" sz="1200" dirty="0">
                <a:solidFill>
                  <a:schemeClr val="bg1"/>
                </a:solidFill>
              </a:rPr>
              <a:t>日的世界读书日下午，中心组织部分骨干联合能源与环境学院志愿者在南京市供水节水指导中心的带领下来到江宁水</a:t>
            </a:r>
            <a:r>
              <a:rPr lang="en-US" altLang="zh-CN" sz="1200" dirty="0">
                <a:solidFill>
                  <a:schemeClr val="bg1"/>
                </a:solidFill>
              </a:rPr>
              <a:t>-PARK</a:t>
            </a:r>
            <a:r>
              <a:rPr lang="zh-CN" altLang="zh-CN" sz="1200" dirty="0">
                <a:solidFill>
                  <a:schemeClr val="bg1"/>
                </a:solidFill>
              </a:rPr>
              <a:t>科技馆参观学习。</a:t>
            </a:r>
          </a:p>
        </p:txBody>
      </p:sp>
      <p:sp>
        <p:nvSpPr>
          <p:cNvPr id="31" name="PA-等腰三角形 6"/>
          <p:cNvSpPr/>
          <p:nvPr>
            <p:custDataLst>
              <p:tags r:id="rId1"/>
            </p:custDataLst>
          </p:nvPr>
        </p:nvSpPr>
        <p:spPr>
          <a:xfrm>
            <a:off x="0" y="51470"/>
            <a:ext cx="9180512" cy="509203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4486" y="3181150"/>
            <a:ext cx="2020266" cy="1550840"/>
          </a:xfrm>
          <a:prstGeom prst="rect">
            <a:avLst/>
          </a:prstGeom>
        </p:spPr>
      </p:pic>
      <p:sp>
        <p:nvSpPr>
          <p:cNvPr id="7" name="AutoShape 2" descr="https://img.xiumi.us/xmi/ua/3c1Hp/i/434c8e75249c68d0d28ff6fc18ad82c4-sz_2586972.JP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https://img.xiumi.us/xmi/ua/3c1Hp/i/434c8e75249c68d0d28ff6fc18ad82c4-sz_2586972.JP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s://img.xiumi.us/xmi/ua/3c1Hp/i/434c8e75249c68d0d28ff6fc18ad82c4-sz_2586972.JPG?x-oss-process=style/xm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248" y="3221561"/>
            <a:ext cx="2037964" cy="1510429"/>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495" y="3232714"/>
            <a:ext cx="2014577" cy="1499276"/>
          </a:xfrm>
          <a:prstGeom prst="rect">
            <a:avLst/>
          </a:prstGeom>
        </p:spPr>
      </p:pic>
    </p:spTree>
    <p:extLst>
      <p:ext uri="{BB962C8B-B14F-4D97-AF65-F5344CB8AC3E}">
        <p14:creationId xmlns:p14="http://schemas.microsoft.com/office/powerpoint/2010/main" val="373301771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up)">
                                      <p:cBhvr>
                                        <p:cTn id="31" dur="500"/>
                                        <p:tgtEl>
                                          <p:spTgt spid="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7" grpId="0"/>
      <p:bldP spid="68"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组合 188"/>
          <p:cNvGrpSpPr/>
          <p:nvPr/>
        </p:nvGrpSpPr>
        <p:grpSpPr>
          <a:xfrm>
            <a:off x="251520" y="2992672"/>
            <a:ext cx="8712968" cy="328532"/>
            <a:chOff x="534438" y="3368953"/>
            <a:chExt cx="10944224" cy="438144"/>
          </a:xfrm>
          <a:solidFill>
            <a:schemeClr val="bg1">
              <a:lumMod val="65000"/>
            </a:schemeClr>
          </a:solidFill>
        </p:grpSpPr>
        <p:sp>
          <p:nvSpPr>
            <p:cNvPr id="190" name="矩形 18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91" name="组合 190"/>
            <p:cNvGrpSpPr/>
            <p:nvPr/>
          </p:nvGrpSpPr>
          <p:grpSpPr>
            <a:xfrm>
              <a:off x="534438" y="3368953"/>
              <a:ext cx="10944224" cy="438144"/>
              <a:chOff x="623889" y="3209929"/>
              <a:chExt cx="10944224" cy="438144"/>
            </a:xfrm>
            <a:grpFill/>
          </p:grpSpPr>
          <p:sp>
            <p:nvSpPr>
              <p:cNvPr id="192" name="矩形 19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3" name="矩形 19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4" name="矩形 19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5" name="矩形 19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6" name="矩形 19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7" name="矩形 19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8" name="等腰三角形 19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cxnSp>
        <p:nvCxnSpPr>
          <p:cNvPr id="213" name="肘形连接符 212"/>
          <p:cNvCxnSpPr/>
          <p:nvPr/>
        </p:nvCxnSpPr>
        <p:spPr>
          <a:xfrm flipV="1">
            <a:off x="3256819" y="1182301"/>
            <a:ext cx="330504" cy="6075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4" name="组合 213"/>
          <p:cNvGrpSpPr/>
          <p:nvPr/>
        </p:nvGrpSpPr>
        <p:grpSpPr>
          <a:xfrm>
            <a:off x="3291831" y="678584"/>
            <a:ext cx="590984" cy="507177"/>
            <a:chOff x="1005869" y="3090803"/>
            <a:chExt cx="788390" cy="676392"/>
          </a:xfrm>
          <a:solidFill>
            <a:schemeClr val="tx2"/>
          </a:solidFill>
        </p:grpSpPr>
        <p:sp>
          <p:nvSpPr>
            <p:cNvPr id="215" name="六边形 21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216" name="文本框 79"/>
            <p:cNvSpPr txBox="1"/>
            <p:nvPr/>
          </p:nvSpPr>
          <p:spPr>
            <a:xfrm>
              <a:off x="1005869" y="3220874"/>
              <a:ext cx="788390" cy="369417"/>
            </a:xfrm>
            <a:prstGeom prst="rect">
              <a:avLst/>
            </a:prstGeom>
            <a:noFill/>
          </p:spPr>
          <p:txBody>
            <a:bodyPr wrap="square" rtlCol="0">
              <a:spAutoFit/>
            </a:bodyPr>
            <a:lstStyle/>
            <a:p>
              <a:pPr algn="ctr"/>
              <a:r>
                <a:rPr lang="zh-CN" altLang="en-US" sz="1200" b="1" dirty="0">
                  <a:solidFill>
                    <a:schemeClr val="bg1"/>
                  </a:solidFill>
                  <a:latin typeface="+mn-ea"/>
                </a:rPr>
                <a:t>（</a:t>
              </a:r>
              <a:r>
                <a:rPr lang="en-US" altLang="zh-CN" sz="1200" b="1" dirty="0">
                  <a:solidFill>
                    <a:schemeClr val="bg1"/>
                  </a:solidFill>
                  <a:latin typeface="+mn-ea"/>
                </a:rPr>
                <a:t>1</a:t>
              </a:r>
              <a:r>
                <a:rPr lang="zh-CN" altLang="en-US" sz="1200" b="1" dirty="0">
                  <a:solidFill>
                    <a:schemeClr val="bg1"/>
                  </a:solidFill>
                  <a:latin typeface="+mn-ea"/>
                </a:rPr>
                <a:t>）</a:t>
              </a:r>
            </a:p>
          </p:txBody>
        </p:sp>
      </p:grpSp>
      <p:sp>
        <p:nvSpPr>
          <p:cNvPr id="219" name="文本框 82"/>
          <p:cNvSpPr txBox="1"/>
          <p:nvPr/>
        </p:nvSpPr>
        <p:spPr>
          <a:xfrm>
            <a:off x="3686063" y="1231672"/>
            <a:ext cx="4270313" cy="1107996"/>
          </a:xfrm>
          <a:prstGeom prst="rect">
            <a:avLst/>
          </a:prstGeom>
          <a:solidFill>
            <a:srgbClr val="67AFE3"/>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100" b="1" dirty="0">
                <a:solidFill>
                  <a:schemeClr val="bg1"/>
                </a:solidFill>
              </a:rPr>
              <a:t>活动</a:t>
            </a:r>
            <a:r>
              <a:rPr lang="en-US" altLang="zh-CN" sz="1100" b="1" dirty="0">
                <a:solidFill>
                  <a:schemeClr val="bg1"/>
                </a:solidFill>
              </a:rPr>
              <a:t>1</a:t>
            </a:r>
            <a:r>
              <a:rPr lang="zh-CN" altLang="zh-CN" sz="1100" b="1" dirty="0">
                <a:solidFill>
                  <a:schemeClr val="bg1"/>
                </a:solidFill>
              </a:rPr>
              <a:t>——发布《校园节水倡议书》</a:t>
            </a:r>
          </a:p>
          <a:p>
            <a:r>
              <a:rPr lang="en-US" altLang="zh-CN" sz="1100" b="1" dirty="0">
                <a:solidFill>
                  <a:schemeClr val="bg1"/>
                </a:solidFill>
              </a:rPr>
              <a:t>1.</a:t>
            </a:r>
            <a:r>
              <a:rPr lang="zh-CN" altLang="zh-CN" sz="1100" b="1" dirty="0">
                <a:solidFill>
                  <a:schemeClr val="bg1"/>
                </a:solidFill>
              </a:rPr>
              <a:t>活动时间：</a:t>
            </a:r>
            <a:r>
              <a:rPr lang="en-US" altLang="zh-CN" sz="1100" dirty="0">
                <a:solidFill>
                  <a:schemeClr val="bg1"/>
                </a:solidFill>
              </a:rPr>
              <a:t>2024</a:t>
            </a:r>
            <a:r>
              <a:rPr lang="zh-CN" altLang="zh-CN" sz="1100" dirty="0">
                <a:solidFill>
                  <a:schemeClr val="bg1"/>
                </a:solidFill>
              </a:rPr>
              <a:t>年</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11-15</a:t>
            </a:r>
            <a:r>
              <a:rPr lang="zh-CN" altLang="zh-CN" sz="1100" dirty="0">
                <a:solidFill>
                  <a:schemeClr val="bg1"/>
                </a:solidFill>
              </a:rPr>
              <a:t>日</a:t>
            </a:r>
          </a:p>
          <a:p>
            <a:r>
              <a:rPr lang="en-US" altLang="zh-CN" sz="1100" b="1" dirty="0">
                <a:solidFill>
                  <a:schemeClr val="bg1"/>
                </a:solidFill>
              </a:rPr>
              <a:t>2.</a:t>
            </a:r>
            <a:r>
              <a:rPr lang="zh-CN" altLang="zh-CN" sz="1100" b="1" dirty="0">
                <a:solidFill>
                  <a:schemeClr val="bg1"/>
                </a:solidFill>
              </a:rPr>
              <a:t>活动目的：</a:t>
            </a:r>
            <a:r>
              <a:rPr lang="zh-CN" altLang="zh-CN" sz="1100" dirty="0">
                <a:solidFill>
                  <a:schemeClr val="bg1"/>
                </a:solidFill>
              </a:rPr>
              <a:t>通过发布《校园节水倡议书》的推送，提升校园内师生的节水意识，以实际行动节约宝贵的水资源，减少不必要的浪费，同时激发创新思维，增强社会责任感，形成持续的节水文化，发挥示范和引领作用。</a:t>
            </a:r>
          </a:p>
        </p:txBody>
      </p:sp>
      <p:cxnSp>
        <p:nvCxnSpPr>
          <p:cNvPr id="220" name="肘形连接符 219"/>
          <p:cNvCxnSpPr>
            <a:stCxn id="222" idx="3"/>
          </p:cNvCxnSpPr>
          <p:nvPr/>
        </p:nvCxnSpPr>
        <p:spPr>
          <a:xfrm rot="5400000" flipH="1" flipV="1">
            <a:off x="7398240" y="2715552"/>
            <a:ext cx="288032" cy="428"/>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27" name="肘形连接符 226"/>
          <p:cNvCxnSpPr>
            <a:stCxn id="229" idx="0"/>
          </p:cNvCxnSpPr>
          <p:nvPr/>
        </p:nvCxnSpPr>
        <p:spPr>
          <a:xfrm rot="16200000" flipH="1">
            <a:off x="550987" y="3401614"/>
            <a:ext cx="518629" cy="53645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251520" y="2903348"/>
            <a:ext cx="581110" cy="507177"/>
            <a:chOff x="1013694" y="3090803"/>
            <a:chExt cx="775217" cy="676392"/>
          </a:xfrm>
          <a:solidFill>
            <a:schemeClr val="tx2"/>
          </a:solidFill>
        </p:grpSpPr>
        <p:sp>
          <p:nvSpPr>
            <p:cNvPr id="229" name="六边形 22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230" name="文本框 93"/>
            <p:cNvSpPr txBox="1"/>
            <p:nvPr/>
          </p:nvSpPr>
          <p:spPr>
            <a:xfrm>
              <a:off x="1013694" y="3218905"/>
              <a:ext cx="775217" cy="369417"/>
            </a:xfrm>
            <a:prstGeom prst="rect">
              <a:avLst/>
            </a:prstGeom>
            <a:noFill/>
          </p:spPr>
          <p:txBody>
            <a:bodyPr wrap="square" rtlCol="0">
              <a:spAutoFit/>
            </a:bodyPr>
            <a:lstStyle/>
            <a:p>
              <a:pPr algn="ctr"/>
              <a:r>
                <a:rPr lang="zh-CN" altLang="en-US" sz="1200" b="1" dirty="0">
                  <a:solidFill>
                    <a:schemeClr val="bg1"/>
                  </a:solidFill>
                  <a:latin typeface="+mn-ea"/>
                </a:rPr>
                <a:t>（</a:t>
              </a:r>
              <a:r>
                <a:rPr lang="en-US" altLang="zh-CN" sz="1200" b="1" dirty="0">
                  <a:solidFill>
                    <a:schemeClr val="bg1"/>
                  </a:solidFill>
                  <a:latin typeface="+mn-ea"/>
                </a:rPr>
                <a:t>2</a:t>
              </a:r>
              <a:r>
                <a:rPr lang="zh-CN" altLang="en-US" sz="1200" b="1" dirty="0">
                  <a:solidFill>
                    <a:schemeClr val="bg1"/>
                  </a:solidFill>
                  <a:latin typeface="+mn-ea"/>
                </a:rPr>
                <a:t>）</a:t>
              </a:r>
            </a:p>
          </p:txBody>
        </p:sp>
      </p:grpSp>
      <p:sp>
        <p:nvSpPr>
          <p:cNvPr id="233" name="文本框 96"/>
          <p:cNvSpPr txBox="1"/>
          <p:nvPr/>
        </p:nvSpPr>
        <p:spPr>
          <a:xfrm>
            <a:off x="602969" y="3414064"/>
            <a:ext cx="3392967" cy="1615827"/>
          </a:xfrm>
          <a:prstGeom prst="rect">
            <a:avLst/>
          </a:prstGeom>
          <a:solidFill>
            <a:srgbClr val="67B0E3"/>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100" b="1" dirty="0">
                <a:solidFill>
                  <a:schemeClr val="bg1"/>
                </a:solidFill>
              </a:rPr>
              <a:t>活动</a:t>
            </a:r>
            <a:r>
              <a:rPr lang="en-US" altLang="zh-CN" sz="1100" b="1" dirty="0">
                <a:solidFill>
                  <a:schemeClr val="bg1"/>
                </a:solidFill>
              </a:rPr>
              <a:t>2</a:t>
            </a:r>
            <a:r>
              <a:rPr lang="zh-CN" altLang="zh-CN" sz="1100" b="1" dirty="0">
                <a:solidFill>
                  <a:schemeClr val="bg1"/>
                </a:solidFill>
              </a:rPr>
              <a:t>——校园节水骑行宣传活动（九龙湖校区线下）</a:t>
            </a:r>
          </a:p>
          <a:p>
            <a:r>
              <a:rPr lang="zh-CN" altLang="zh-CN" sz="1100" dirty="0">
                <a:solidFill>
                  <a:schemeClr val="bg1"/>
                </a:solidFill>
              </a:rPr>
              <a:t>活动宣传语：</a:t>
            </a:r>
            <a:r>
              <a:rPr lang="zh-CN" altLang="zh-CN" sz="1100" b="1" dirty="0">
                <a:solidFill>
                  <a:schemeClr val="bg1"/>
                </a:solidFill>
              </a:rPr>
              <a:t>节水同行，乐在‘骑’中</a:t>
            </a:r>
            <a:endParaRPr lang="zh-CN" altLang="zh-CN" sz="1100" dirty="0">
              <a:solidFill>
                <a:schemeClr val="bg1"/>
              </a:solidFill>
            </a:endParaRPr>
          </a:p>
          <a:p>
            <a:r>
              <a:rPr lang="en-US" altLang="zh-CN" sz="1100" b="1" dirty="0">
                <a:solidFill>
                  <a:schemeClr val="bg1"/>
                </a:solidFill>
              </a:rPr>
              <a:t>1.</a:t>
            </a:r>
            <a:r>
              <a:rPr lang="zh-CN" altLang="zh-CN" sz="1100" b="1" dirty="0">
                <a:solidFill>
                  <a:schemeClr val="bg1"/>
                </a:solidFill>
              </a:rPr>
              <a:t>活动时间：</a:t>
            </a:r>
            <a:r>
              <a:rPr lang="en-US" altLang="zh-CN" sz="1100" dirty="0">
                <a:solidFill>
                  <a:schemeClr val="bg1"/>
                </a:solidFill>
              </a:rPr>
              <a:t>2024</a:t>
            </a:r>
            <a:r>
              <a:rPr lang="zh-CN" altLang="zh-CN" sz="1100" dirty="0">
                <a:solidFill>
                  <a:schemeClr val="bg1"/>
                </a:solidFill>
              </a:rPr>
              <a:t>年</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15</a:t>
            </a:r>
            <a:r>
              <a:rPr lang="zh-CN" altLang="zh-CN" sz="1100" dirty="0">
                <a:solidFill>
                  <a:schemeClr val="bg1"/>
                </a:solidFill>
              </a:rPr>
              <a:t>日上午</a:t>
            </a:r>
            <a:r>
              <a:rPr lang="en-US" altLang="zh-CN" sz="1100" dirty="0">
                <a:solidFill>
                  <a:schemeClr val="bg1"/>
                </a:solidFill>
              </a:rPr>
              <a:t>10:00-11:00</a:t>
            </a:r>
            <a:endParaRPr lang="zh-CN" altLang="zh-CN" sz="1100" dirty="0">
              <a:solidFill>
                <a:schemeClr val="bg1"/>
              </a:solidFill>
            </a:endParaRPr>
          </a:p>
          <a:p>
            <a:r>
              <a:rPr lang="en-US" altLang="zh-CN" sz="1100" b="1" dirty="0">
                <a:solidFill>
                  <a:schemeClr val="bg1"/>
                </a:solidFill>
              </a:rPr>
              <a:t>2.</a:t>
            </a:r>
            <a:r>
              <a:rPr lang="zh-CN" altLang="zh-CN" sz="1100" b="1" dirty="0">
                <a:solidFill>
                  <a:schemeClr val="bg1"/>
                </a:solidFill>
              </a:rPr>
              <a:t>活动目的：</a:t>
            </a:r>
            <a:r>
              <a:rPr lang="zh-CN" altLang="zh-CN" sz="1100" dirty="0">
                <a:solidFill>
                  <a:schemeClr val="bg1"/>
                </a:solidFill>
              </a:rPr>
              <a:t>联合东南大学自行车协会，组成一支</a:t>
            </a:r>
            <a:r>
              <a:rPr lang="en-US" altLang="zh-CN" sz="1100" dirty="0">
                <a:solidFill>
                  <a:schemeClr val="bg1"/>
                </a:solidFill>
              </a:rPr>
              <a:t>20</a:t>
            </a:r>
            <a:r>
              <a:rPr lang="zh-CN" altLang="zh-CN" sz="1100" dirty="0">
                <a:solidFill>
                  <a:schemeClr val="bg1"/>
                </a:solidFill>
              </a:rPr>
              <a:t>人左右的节水骑行宣传车队，通过结合骑行这一健康、环保的出行方式，提升校园内外的节水意识，同时倡导低碳生活理念，增强师生的环保责任感，进一步激发校园社区的环保热情，促进节水文化的深入人心。</a:t>
            </a:r>
          </a:p>
        </p:txBody>
      </p:sp>
      <p:cxnSp>
        <p:nvCxnSpPr>
          <p:cNvPr id="241" name="肘形连接符 240"/>
          <p:cNvCxnSpPr>
            <a:stCxn id="243" idx="0"/>
          </p:cNvCxnSpPr>
          <p:nvPr/>
        </p:nvCxnSpPr>
        <p:spPr>
          <a:xfrm rot="16200000" flipH="1">
            <a:off x="4761554" y="3611977"/>
            <a:ext cx="492000" cy="1965"/>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pic>
        <p:nvPicPr>
          <p:cNvPr id="73" name="图片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95486"/>
            <a:ext cx="894016" cy="870176"/>
          </a:xfrm>
          <a:prstGeom prst="rect">
            <a:avLst/>
          </a:prstGeom>
        </p:spPr>
      </p:pic>
      <p:sp>
        <p:nvSpPr>
          <p:cNvPr id="45" name="PA-等腰三角形 6"/>
          <p:cNvSpPr/>
          <p:nvPr>
            <p:custDataLst>
              <p:tags r:id="rId1"/>
            </p:custDataLst>
          </p:nvPr>
        </p:nvSpPr>
        <p:spPr>
          <a:xfrm>
            <a:off x="0" y="51948"/>
            <a:ext cx="9180512" cy="509203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40" name="TextBox 25"/>
          <p:cNvSpPr txBox="1"/>
          <p:nvPr/>
        </p:nvSpPr>
        <p:spPr>
          <a:xfrm>
            <a:off x="179512" y="80659"/>
            <a:ext cx="3854450" cy="461665"/>
          </a:xfrm>
          <a:prstGeom prst="rect">
            <a:avLst/>
          </a:prstGeom>
          <a:noFill/>
        </p:spPr>
        <p:txBody>
          <a:bodyPr wrap="square" rtlCol="0">
            <a:spAutoFit/>
          </a:bodyPr>
          <a:lstStyle/>
          <a:p>
            <a:pPr>
              <a:lnSpc>
                <a:spcPct val="120000"/>
              </a:lnSpc>
            </a:pPr>
            <a:r>
              <a:rPr lang="zh-CN" altLang="en-US" sz="2000" b="1" dirty="0">
                <a:solidFill>
                  <a:srgbClr val="0096D5"/>
                </a:solidFill>
              </a:rPr>
              <a:t>二、节水校园、你我同行</a:t>
            </a:r>
            <a:r>
              <a:rPr lang="en-US" altLang="zh-CN" sz="2000" b="1" dirty="0">
                <a:solidFill>
                  <a:srgbClr val="0096D5"/>
                </a:solidFill>
              </a:rPr>
              <a:t>-</a:t>
            </a:r>
            <a:r>
              <a:rPr lang="zh-CN" altLang="en-US" sz="2000" b="1" dirty="0">
                <a:solidFill>
                  <a:srgbClr val="0096D5"/>
                </a:solidFill>
              </a:rPr>
              <a:t>活动</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0381" y="3440158"/>
            <a:ext cx="1997760" cy="1563638"/>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4118" y="3426167"/>
            <a:ext cx="2238081" cy="1611999"/>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012" y="800396"/>
            <a:ext cx="2537934" cy="2073320"/>
          </a:xfrm>
          <a:prstGeom prst="rect">
            <a:avLst/>
          </a:prstGeom>
        </p:spPr>
      </p:pic>
    </p:spTree>
    <p:extLst>
      <p:ext uri="{BB962C8B-B14F-4D97-AF65-F5344CB8AC3E}">
        <p14:creationId xmlns:p14="http://schemas.microsoft.com/office/powerpoint/2010/main" val="33830829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fade">
                                      <p:cBhvr>
                                        <p:cTn id="11" dur="500"/>
                                        <p:tgtEl>
                                          <p:spTgt spid="22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wipe(up)">
                                      <p:cBhvr>
                                        <p:cTn id="15" dur="500"/>
                                        <p:tgtEl>
                                          <p:spTgt spid="2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3"/>
                                        </p:tgtEl>
                                        <p:attrNameLst>
                                          <p:attrName>style.visibility</p:attrName>
                                        </p:attrNameLst>
                                      </p:cBhvr>
                                      <p:to>
                                        <p:strVal val="visible"/>
                                      </p:to>
                                    </p:set>
                                    <p:animEffect transition="in" filter="wipe(down)">
                                      <p:cBhvr>
                                        <p:cTn id="23" dur="500"/>
                                        <p:tgtEl>
                                          <p:spTgt spid="2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1"/>
                                        </p:tgtEl>
                                        <p:attrNameLst>
                                          <p:attrName>style.visibility</p:attrName>
                                        </p:attrNameLst>
                                      </p:cBhvr>
                                      <p:to>
                                        <p:strVal val="visible"/>
                                      </p:to>
                                    </p:set>
                                    <p:animEffect transition="in" filter="wipe(up)">
                                      <p:cBhvr>
                                        <p:cTn id="27" dur="500"/>
                                        <p:tgtEl>
                                          <p:spTgt spid="24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20"/>
                                        </p:tgtEl>
                                        <p:attrNameLst>
                                          <p:attrName>style.visibility</p:attrName>
                                        </p:attrNameLst>
                                      </p:cBhvr>
                                      <p:to>
                                        <p:strVal val="visible"/>
                                      </p:to>
                                    </p:set>
                                    <p:animEffect transition="in" filter="wipe(down)">
                                      <p:cBhvr>
                                        <p:cTn id="31"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组合 188"/>
          <p:cNvGrpSpPr/>
          <p:nvPr/>
        </p:nvGrpSpPr>
        <p:grpSpPr>
          <a:xfrm>
            <a:off x="251520" y="2992672"/>
            <a:ext cx="8712968" cy="328532"/>
            <a:chOff x="534438" y="3368953"/>
            <a:chExt cx="10944224" cy="438144"/>
          </a:xfrm>
          <a:solidFill>
            <a:schemeClr val="bg1">
              <a:lumMod val="65000"/>
            </a:schemeClr>
          </a:solidFill>
        </p:grpSpPr>
        <p:sp>
          <p:nvSpPr>
            <p:cNvPr id="190" name="矩形 18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91" name="组合 190"/>
            <p:cNvGrpSpPr/>
            <p:nvPr/>
          </p:nvGrpSpPr>
          <p:grpSpPr>
            <a:xfrm>
              <a:off x="534438" y="3368953"/>
              <a:ext cx="10944224" cy="438144"/>
              <a:chOff x="623889" y="3209929"/>
              <a:chExt cx="10944224" cy="438144"/>
            </a:xfrm>
            <a:grpFill/>
          </p:grpSpPr>
          <p:sp>
            <p:nvSpPr>
              <p:cNvPr id="192" name="矩形 19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3" name="矩形 19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4" name="矩形 19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5" name="矩形 19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6" name="矩形 19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7" name="矩形 19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8" name="等腰三角形 19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cxnSp>
        <p:nvCxnSpPr>
          <p:cNvPr id="213" name="肘形连接符 212"/>
          <p:cNvCxnSpPr/>
          <p:nvPr/>
        </p:nvCxnSpPr>
        <p:spPr>
          <a:xfrm flipV="1">
            <a:off x="3860217" y="1178744"/>
            <a:ext cx="330504" cy="6075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4" name="组合 213"/>
          <p:cNvGrpSpPr/>
          <p:nvPr/>
        </p:nvGrpSpPr>
        <p:grpSpPr>
          <a:xfrm>
            <a:off x="3884925" y="659432"/>
            <a:ext cx="590984" cy="507177"/>
            <a:chOff x="1005869" y="3090803"/>
            <a:chExt cx="788390" cy="676392"/>
          </a:xfrm>
          <a:solidFill>
            <a:schemeClr val="tx2"/>
          </a:solidFill>
        </p:grpSpPr>
        <p:sp>
          <p:nvSpPr>
            <p:cNvPr id="215" name="六边形 21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216" name="文本框 79"/>
            <p:cNvSpPr txBox="1"/>
            <p:nvPr/>
          </p:nvSpPr>
          <p:spPr>
            <a:xfrm>
              <a:off x="1005869" y="3220874"/>
              <a:ext cx="788390" cy="369417"/>
            </a:xfrm>
            <a:prstGeom prst="rect">
              <a:avLst/>
            </a:prstGeom>
            <a:noFill/>
          </p:spPr>
          <p:txBody>
            <a:bodyPr wrap="square" rtlCol="0">
              <a:spAutoFit/>
            </a:bodyPr>
            <a:lstStyle/>
            <a:p>
              <a:pPr algn="ctr"/>
              <a:r>
                <a:rPr lang="zh-CN" altLang="en-US" sz="1200" b="1" dirty="0">
                  <a:solidFill>
                    <a:schemeClr val="bg1"/>
                  </a:solidFill>
                  <a:latin typeface="+mn-ea"/>
                </a:rPr>
                <a:t>（</a:t>
              </a:r>
              <a:r>
                <a:rPr lang="en-US" altLang="zh-CN" sz="1200" b="1" dirty="0">
                  <a:solidFill>
                    <a:schemeClr val="bg1"/>
                  </a:solidFill>
                  <a:latin typeface="+mn-ea"/>
                </a:rPr>
                <a:t>3</a:t>
              </a:r>
              <a:r>
                <a:rPr lang="zh-CN" altLang="en-US" sz="1200" b="1" dirty="0">
                  <a:solidFill>
                    <a:schemeClr val="bg1"/>
                  </a:solidFill>
                  <a:latin typeface="+mn-ea"/>
                </a:rPr>
                <a:t>）</a:t>
              </a:r>
            </a:p>
          </p:txBody>
        </p:sp>
      </p:grpSp>
      <p:sp>
        <p:nvSpPr>
          <p:cNvPr id="219" name="文本框 82"/>
          <p:cNvSpPr txBox="1"/>
          <p:nvPr/>
        </p:nvSpPr>
        <p:spPr>
          <a:xfrm>
            <a:off x="420168" y="1239143"/>
            <a:ext cx="3623018" cy="1615827"/>
          </a:xfrm>
          <a:prstGeom prst="rect">
            <a:avLst/>
          </a:prstGeom>
          <a:solidFill>
            <a:srgbClr val="67AFE3"/>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100" b="1" dirty="0">
                <a:solidFill>
                  <a:schemeClr val="bg1"/>
                </a:solidFill>
              </a:rPr>
              <a:t>活动</a:t>
            </a:r>
            <a:r>
              <a:rPr lang="en-US" altLang="zh-CN" sz="1100" b="1" dirty="0">
                <a:solidFill>
                  <a:schemeClr val="bg1"/>
                </a:solidFill>
              </a:rPr>
              <a:t>3</a:t>
            </a:r>
            <a:r>
              <a:rPr lang="zh-CN" altLang="zh-CN" sz="1100" b="1" dirty="0">
                <a:solidFill>
                  <a:schemeClr val="bg1"/>
                </a:solidFill>
              </a:rPr>
              <a:t>——校园节水知识宣传角</a:t>
            </a:r>
          </a:p>
          <a:p>
            <a:r>
              <a:rPr lang="en-US" altLang="zh-CN" sz="1100" b="1" dirty="0">
                <a:solidFill>
                  <a:schemeClr val="bg1"/>
                </a:solidFill>
              </a:rPr>
              <a:t>1.</a:t>
            </a:r>
            <a:r>
              <a:rPr lang="zh-CN" altLang="zh-CN" sz="1100" b="1" dirty="0">
                <a:solidFill>
                  <a:schemeClr val="bg1"/>
                </a:solidFill>
              </a:rPr>
              <a:t>活动时间、地点：</a:t>
            </a:r>
            <a:r>
              <a:rPr lang="en-US" altLang="zh-CN" sz="1100" dirty="0">
                <a:solidFill>
                  <a:schemeClr val="bg1"/>
                </a:solidFill>
              </a:rPr>
              <a:t>2024</a:t>
            </a:r>
            <a:r>
              <a:rPr lang="zh-CN" altLang="zh-CN" sz="1100" dirty="0">
                <a:solidFill>
                  <a:schemeClr val="bg1"/>
                </a:solidFill>
              </a:rPr>
              <a:t>年</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15</a:t>
            </a:r>
            <a:r>
              <a:rPr lang="zh-CN" altLang="zh-CN" sz="1100" dirty="0">
                <a:solidFill>
                  <a:schemeClr val="bg1"/>
                </a:solidFill>
              </a:rPr>
              <a:t>日</a:t>
            </a:r>
            <a:r>
              <a:rPr lang="en-US" altLang="zh-CN" sz="1100" dirty="0">
                <a:solidFill>
                  <a:schemeClr val="bg1"/>
                </a:solidFill>
              </a:rPr>
              <a:t>11:00-14:00</a:t>
            </a:r>
            <a:endParaRPr lang="zh-CN" altLang="zh-CN" sz="1100" dirty="0">
              <a:solidFill>
                <a:schemeClr val="bg1"/>
              </a:solidFill>
            </a:endParaRPr>
          </a:p>
          <a:p>
            <a:r>
              <a:rPr lang="zh-CN" altLang="zh-CN" sz="1100" dirty="0">
                <a:solidFill>
                  <a:schemeClr val="bg1"/>
                </a:solidFill>
              </a:rPr>
              <a:t>九龙湖校区 橘园餐厅东侧（能环学院）</a:t>
            </a:r>
          </a:p>
          <a:p>
            <a:r>
              <a:rPr lang="zh-CN" altLang="zh-CN" sz="1100" dirty="0">
                <a:solidFill>
                  <a:schemeClr val="bg1"/>
                </a:solidFill>
              </a:rPr>
              <a:t>四牌楼校区 中山院门口（电气学院）</a:t>
            </a:r>
          </a:p>
          <a:p>
            <a:r>
              <a:rPr lang="en-US" altLang="zh-CN" sz="1100" b="1" dirty="0">
                <a:solidFill>
                  <a:schemeClr val="bg1"/>
                </a:solidFill>
              </a:rPr>
              <a:t>2.</a:t>
            </a:r>
            <a:r>
              <a:rPr lang="zh-CN" altLang="zh-CN" sz="1100" b="1" dirty="0">
                <a:solidFill>
                  <a:schemeClr val="bg1"/>
                </a:solidFill>
              </a:rPr>
              <a:t>活动目的：</a:t>
            </a:r>
            <a:endParaRPr lang="zh-CN" altLang="zh-CN" sz="1100" dirty="0">
              <a:solidFill>
                <a:schemeClr val="bg1"/>
              </a:solidFill>
            </a:endParaRPr>
          </a:p>
          <a:p>
            <a:r>
              <a:rPr lang="zh-CN" altLang="zh-CN" sz="1100" dirty="0">
                <a:solidFill>
                  <a:schemeClr val="bg1"/>
                </a:solidFill>
              </a:rPr>
              <a:t>通过喷绘、展板、明信片宣传、知识竞赛等方式宣传节水知识，弘扬“节约用水、人人有责”的校园风尚，增强广大师生节约水资源、保护水环境、减少水污染以及安全用水的意识和社会责任感</a:t>
            </a:r>
            <a:r>
              <a:rPr lang="en-US" altLang="zh-CN" sz="1100" dirty="0">
                <a:solidFill>
                  <a:schemeClr val="bg1"/>
                </a:solidFill>
              </a:rPr>
              <a:t>,</a:t>
            </a:r>
            <a:r>
              <a:rPr lang="zh-CN" altLang="zh-CN" sz="1100" dirty="0">
                <a:solidFill>
                  <a:schemeClr val="bg1"/>
                </a:solidFill>
              </a:rPr>
              <a:t>推进节水型社会建设。</a:t>
            </a:r>
          </a:p>
        </p:txBody>
      </p:sp>
      <p:cxnSp>
        <p:nvCxnSpPr>
          <p:cNvPr id="220" name="肘形连接符 219"/>
          <p:cNvCxnSpPr>
            <a:stCxn id="222" idx="3"/>
          </p:cNvCxnSpPr>
          <p:nvPr/>
        </p:nvCxnSpPr>
        <p:spPr>
          <a:xfrm rot="5400000" flipH="1" flipV="1">
            <a:off x="7398240" y="2715552"/>
            <a:ext cx="288032" cy="428"/>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27" name="肘形连接符 226"/>
          <p:cNvCxnSpPr/>
          <p:nvPr/>
        </p:nvCxnSpPr>
        <p:spPr>
          <a:xfrm rot="16200000" flipH="1">
            <a:off x="3591563" y="3752210"/>
            <a:ext cx="518629" cy="53645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3305770" y="3269127"/>
            <a:ext cx="581110" cy="507177"/>
            <a:chOff x="1013694" y="3090803"/>
            <a:chExt cx="775217" cy="676392"/>
          </a:xfrm>
          <a:solidFill>
            <a:schemeClr val="tx2"/>
          </a:solidFill>
        </p:grpSpPr>
        <p:sp>
          <p:nvSpPr>
            <p:cNvPr id="229" name="六边形 22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230" name="文本框 93"/>
            <p:cNvSpPr txBox="1"/>
            <p:nvPr/>
          </p:nvSpPr>
          <p:spPr>
            <a:xfrm>
              <a:off x="1013694" y="3218905"/>
              <a:ext cx="775217" cy="369417"/>
            </a:xfrm>
            <a:prstGeom prst="rect">
              <a:avLst/>
            </a:prstGeom>
            <a:noFill/>
          </p:spPr>
          <p:txBody>
            <a:bodyPr wrap="square" rtlCol="0">
              <a:spAutoFit/>
            </a:bodyPr>
            <a:lstStyle/>
            <a:p>
              <a:pPr algn="ctr"/>
              <a:r>
                <a:rPr lang="zh-CN" altLang="en-US" sz="1200" b="1" dirty="0">
                  <a:solidFill>
                    <a:schemeClr val="bg1"/>
                  </a:solidFill>
                  <a:latin typeface="+mn-ea"/>
                </a:rPr>
                <a:t>（</a:t>
              </a:r>
              <a:r>
                <a:rPr lang="en-US" altLang="zh-CN" sz="1200" b="1" dirty="0">
                  <a:solidFill>
                    <a:schemeClr val="bg1"/>
                  </a:solidFill>
                  <a:latin typeface="+mn-ea"/>
                </a:rPr>
                <a:t>4</a:t>
              </a:r>
              <a:r>
                <a:rPr lang="zh-CN" altLang="en-US" sz="1200" b="1" dirty="0">
                  <a:solidFill>
                    <a:schemeClr val="bg1"/>
                  </a:solidFill>
                  <a:latin typeface="+mn-ea"/>
                </a:rPr>
                <a:t>）</a:t>
              </a:r>
            </a:p>
          </p:txBody>
        </p:sp>
      </p:grpSp>
      <p:sp>
        <p:nvSpPr>
          <p:cNvPr id="233" name="文本框 96"/>
          <p:cNvSpPr txBox="1"/>
          <p:nvPr/>
        </p:nvSpPr>
        <p:spPr>
          <a:xfrm>
            <a:off x="3958890" y="3302560"/>
            <a:ext cx="5077608" cy="1785104"/>
          </a:xfrm>
          <a:prstGeom prst="rect">
            <a:avLst/>
          </a:prstGeom>
          <a:solidFill>
            <a:srgbClr val="67B0E3"/>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100" b="1" dirty="0">
                <a:solidFill>
                  <a:schemeClr val="bg1"/>
                </a:solidFill>
              </a:rPr>
              <a:t>活动</a:t>
            </a:r>
            <a:r>
              <a:rPr lang="en-US" altLang="zh-CN" sz="1100" b="1" dirty="0">
                <a:solidFill>
                  <a:schemeClr val="bg1"/>
                </a:solidFill>
              </a:rPr>
              <a:t>4</a:t>
            </a:r>
            <a:r>
              <a:rPr lang="zh-CN" altLang="zh-CN" sz="1100" b="1" dirty="0">
                <a:solidFill>
                  <a:schemeClr val="bg1"/>
                </a:solidFill>
              </a:rPr>
              <a:t>——校园节水：一日十升水挑战</a:t>
            </a:r>
          </a:p>
          <a:p>
            <a:r>
              <a:rPr lang="en-US" altLang="zh-CN" sz="1100" b="1" dirty="0">
                <a:solidFill>
                  <a:schemeClr val="bg1"/>
                </a:solidFill>
              </a:rPr>
              <a:t>1.</a:t>
            </a:r>
            <a:r>
              <a:rPr lang="zh-CN" altLang="zh-CN" sz="1100" b="1" dirty="0">
                <a:solidFill>
                  <a:schemeClr val="bg1"/>
                </a:solidFill>
              </a:rPr>
              <a:t>活动时间：</a:t>
            </a:r>
            <a:r>
              <a:rPr lang="zh-CN" altLang="zh-CN" sz="1100" dirty="0">
                <a:solidFill>
                  <a:schemeClr val="bg1"/>
                </a:solidFill>
              </a:rPr>
              <a:t>挑战时间：</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11</a:t>
            </a:r>
            <a:r>
              <a:rPr lang="zh-CN" altLang="zh-CN" sz="1100" dirty="0">
                <a:solidFill>
                  <a:schemeClr val="bg1"/>
                </a:solidFill>
              </a:rPr>
              <a:t>日</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25</a:t>
            </a:r>
            <a:r>
              <a:rPr lang="zh-CN" altLang="zh-CN" sz="1100" dirty="0">
                <a:solidFill>
                  <a:schemeClr val="bg1"/>
                </a:solidFill>
              </a:rPr>
              <a:t>日</a:t>
            </a:r>
          </a:p>
          <a:p>
            <a:r>
              <a:rPr lang="en-US" altLang="zh-CN" sz="1100" b="1" dirty="0">
                <a:solidFill>
                  <a:schemeClr val="bg1"/>
                </a:solidFill>
              </a:rPr>
              <a:t>2.</a:t>
            </a:r>
            <a:r>
              <a:rPr lang="zh-CN" altLang="zh-CN" sz="1100" b="1" dirty="0">
                <a:solidFill>
                  <a:schemeClr val="bg1"/>
                </a:solidFill>
              </a:rPr>
              <a:t>活动背景及意义：</a:t>
            </a:r>
            <a:endParaRPr lang="zh-CN" altLang="zh-CN" sz="1100" dirty="0">
              <a:solidFill>
                <a:schemeClr val="bg1"/>
              </a:solidFill>
            </a:endParaRPr>
          </a:p>
          <a:p>
            <a:r>
              <a:rPr lang="zh-CN" altLang="zh-CN" sz="1100" dirty="0">
                <a:solidFill>
                  <a:schemeClr val="bg1"/>
                </a:solidFill>
              </a:rPr>
              <a:t>如果一天一个人只有十升水可以用，我们要怎么分配？所以发起“一日十升水挑战”活动，进一步宣传树立节水观念，普及节水知识，传播节水理念，提高同学们的节水意识，养成节水习惯。</a:t>
            </a:r>
          </a:p>
          <a:p>
            <a:r>
              <a:rPr lang="en-US" altLang="zh-CN" sz="1100" dirty="0">
                <a:solidFill>
                  <a:schemeClr val="bg1"/>
                </a:solidFill>
              </a:rPr>
              <a:t>4</a:t>
            </a:r>
            <a:r>
              <a:rPr lang="zh-CN" altLang="zh-CN" sz="1100" dirty="0">
                <a:solidFill>
                  <a:schemeClr val="bg1"/>
                </a:solidFill>
              </a:rPr>
              <a:t>、常规的水箱清洗，</a:t>
            </a:r>
            <a:r>
              <a:rPr lang="en-US" altLang="zh-CN" sz="1100" dirty="0">
                <a:solidFill>
                  <a:schemeClr val="bg1"/>
                </a:solidFill>
              </a:rPr>
              <a:t>5</a:t>
            </a:r>
            <a:r>
              <a:rPr lang="zh-CN" altLang="zh-CN" sz="1100" dirty="0">
                <a:solidFill>
                  <a:schemeClr val="bg1"/>
                </a:solidFill>
              </a:rPr>
              <a:t>月</a:t>
            </a:r>
            <a:r>
              <a:rPr lang="en-US" altLang="zh-CN" sz="1100" dirty="0">
                <a:solidFill>
                  <a:schemeClr val="bg1"/>
                </a:solidFill>
              </a:rPr>
              <a:t>12,18</a:t>
            </a:r>
            <a:r>
              <a:rPr lang="zh-CN" altLang="zh-CN" sz="1100" dirty="0">
                <a:solidFill>
                  <a:schemeClr val="bg1"/>
                </a:solidFill>
              </a:rPr>
              <a:t>日对全校二次供水水箱，蓄水池全部清洗消毒，水质送检；对四牌楼校区主水管网测漏修漏，河海院，榴园，沙塘园，学生</a:t>
            </a:r>
            <a:r>
              <a:rPr lang="en-US" altLang="zh-CN" sz="1100" dirty="0">
                <a:solidFill>
                  <a:schemeClr val="bg1"/>
                </a:solidFill>
              </a:rPr>
              <a:t>9,10,11,14</a:t>
            </a:r>
            <a:r>
              <a:rPr lang="zh-CN" altLang="zh-CN" sz="1100" dirty="0">
                <a:solidFill>
                  <a:schemeClr val="bg1"/>
                </a:solidFill>
              </a:rPr>
              <a:t>舍等夜间流量异常，出乎意料，目前经查探，找出漏点进行维修，从自来水公司抄表数据可以看出</a:t>
            </a:r>
            <a:r>
              <a:rPr lang="zh-CN" altLang="en-US" sz="1100" dirty="0">
                <a:solidFill>
                  <a:schemeClr val="bg1"/>
                </a:solidFill>
              </a:rPr>
              <a:t>用水量在下降。</a:t>
            </a:r>
            <a:endParaRPr lang="zh-CN" altLang="zh-CN" sz="1100" dirty="0">
              <a:solidFill>
                <a:schemeClr val="bg1"/>
              </a:solidFill>
            </a:endParaRPr>
          </a:p>
        </p:txBody>
      </p:sp>
      <p:pic>
        <p:nvPicPr>
          <p:cNvPr id="73" name="图片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95486"/>
            <a:ext cx="894016" cy="870176"/>
          </a:xfrm>
          <a:prstGeom prst="rect">
            <a:avLst/>
          </a:prstGeom>
        </p:spPr>
      </p:pic>
      <p:sp>
        <p:nvSpPr>
          <p:cNvPr id="45" name="PA-等腰三角形 6"/>
          <p:cNvSpPr/>
          <p:nvPr>
            <p:custDataLst>
              <p:tags r:id="rId1"/>
            </p:custDataLst>
          </p:nvPr>
        </p:nvSpPr>
        <p:spPr>
          <a:xfrm>
            <a:off x="0" y="51470"/>
            <a:ext cx="9180512" cy="509203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40" name="TextBox 25"/>
          <p:cNvSpPr txBox="1"/>
          <p:nvPr/>
        </p:nvSpPr>
        <p:spPr>
          <a:xfrm>
            <a:off x="179512" y="80659"/>
            <a:ext cx="3854450" cy="461665"/>
          </a:xfrm>
          <a:prstGeom prst="rect">
            <a:avLst/>
          </a:prstGeom>
          <a:noFill/>
        </p:spPr>
        <p:txBody>
          <a:bodyPr wrap="square" rtlCol="0">
            <a:spAutoFit/>
          </a:bodyPr>
          <a:lstStyle/>
          <a:p>
            <a:pPr>
              <a:lnSpc>
                <a:spcPct val="120000"/>
              </a:lnSpc>
            </a:pPr>
            <a:r>
              <a:rPr lang="zh-CN" altLang="en-US" sz="2000" b="1" dirty="0">
                <a:solidFill>
                  <a:srgbClr val="0096D5"/>
                </a:solidFill>
              </a:rPr>
              <a:t>二、节水校园、你我同行</a:t>
            </a:r>
            <a:r>
              <a:rPr lang="en-US" altLang="zh-CN" sz="2000" b="1" dirty="0">
                <a:solidFill>
                  <a:srgbClr val="0096D5"/>
                </a:solidFill>
              </a:rPr>
              <a:t>-</a:t>
            </a:r>
            <a:r>
              <a:rPr lang="zh-CN" altLang="en-US" sz="2000" b="1" dirty="0">
                <a:solidFill>
                  <a:srgbClr val="0096D5"/>
                </a:solidFill>
              </a:rPr>
              <a:t>活动</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7827" y="864545"/>
            <a:ext cx="3396242" cy="2032394"/>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2869" y="3365181"/>
            <a:ext cx="1138632" cy="150132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642" y="3365181"/>
            <a:ext cx="1757954" cy="1517678"/>
          </a:xfrm>
          <a:prstGeom prst="rect">
            <a:avLst/>
          </a:prstGeom>
        </p:spPr>
      </p:pic>
    </p:spTree>
    <p:extLst>
      <p:ext uri="{BB962C8B-B14F-4D97-AF65-F5344CB8AC3E}">
        <p14:creationId xmlns:p14="http://schemas.microsoft.com/office/powerpoint/2010/main" val="37974217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fade">
                                      <p:cBhvr>
                                        <p:cTn id="11" dur="500"/>
                                        <p:tgtEl>
                                          <p:spTgt spid="22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wipe(up)">
                                      <p:cBhvr>
                                        <p:cTn id="15" dur="500"/>
                                        <p:tgtEl>
                                          <p:spTgt spid="2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3"/>
                                        </p:tgtEl>
                                        <p:attrNameLst>
                                          <p:attrName>style.visibility</p:attrName>
                                        </p:attrNameLst>
                                      </p:cBhvr>
                                      <p:to>
                                        <p:strVal val="visible"/>
                                      </p:to>
                                    </p:set>
                                    <p:animEffect transition="in" filter="wipe(down)">
                                      <p:cBhvr>
                                        <p:cTn id="23" dur="500"/>
                                        <p:tgtEl>
                                          <p:spTgt spid="2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wipe(down)">
                                      <p:cBhvr>
                                        <p:cTn id="2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67005" y="2233484"/>
            <a:ext cx="6082315" cy="2912702"/>
            <a:chOff x="4078023" y="2973498"/>
            <a:chExt cx="8113977" cy="3884502"/>
          </a:xfrm>
          <a:solidFill>
            <a:schemeClr val="tx2"/>
          </a:solidFill>
        </p:grpSpPr>
        <p:sp>
          <p:nvSpPr>
            <p:cNvPr id="19"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100">
                <a:latin typeface="微软雅黑" pitchFamily="34" charset="-122"/>
                <a:ea typeface="微软雅黑" pitchFamily="34" charset="-122"/>
              </a:endParaRPr>
            </a:p>
          </p:txBody>
        </p:sp>
        <p:sp>
          <p:nvSpPr>
            <p:cNvPr id="20"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2"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100">
                <a:latin typeface="微软雅黑" pitchFamily="34" charset="-122"/>
                <a:ea typeface="微软雅黑" pitchFamily="34" charset="-122"/>
              </a:endParaRPr>
            </a:p>
          </p:txBody>
        </p:sp>
      </p:grpSp>
      <p:sp>
        <p:nvSpPr>
          <p:cNvPr id="23" name="Content Placeholder 2"/>
          <p:cNvSpPr txBox="1">
            <a:spLocks/>
          </p:cNvSpPr>
          <p:nvPr/>
        </p:nvSpPr>
        <p:spPr>
          <a:xfrm>
            <a:off x="598429" y="1131590"/>
            <a:ext cx="4712897" cy="1317918"/>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solidFill>
                  <a:schemeClr val="tx2"/>
                </a:solidFill>
              </a:rPr>
              <a:t>    </a:t>
            </a:r>
            <a:r>
              <a:rPr lang="zh-CN" altLang="zh-CN" dirty="0">
                <a:solidFill>
                  <a:schemeClr val="tx2"/>
                </a:solidFill>
              </a:rPr>
              <a:t>根据行业特点和工作</a:t>
            </a:r>
            <a:r>
              <a:rPr lang="zh-CN" altLang="en-US" dirty="0">
                <a:solidFill>
                  <a:schemeClr val="tx2"/>
                </a:solidFill>
              </a:rPr>
              <a:t>职责</a:t>
            </a:r>
            <a:r>
              <a:rPr lang="zh-CN" altLang="zh-CN" sz="1800" dirty="0">
                <a:solidFill>
                  <a:schemeClr val="tx2"/>
                </a:solidFill>
              </a:rPr>
              <a:t>，</a:t>
            </a:r>
            <a:r>
              <a:rPr lang="en-US" altLang="zh-CN" sz="1800" b="1" dirty="0">
                <a:solidFill>
                  <a:schemeClr val="tx2">
                    <a:lumMod val="60000"/>
                    <a:lumOff val="40000"/>
                  </a:schemeClr>
                </a:solidFill>
                <a:latin typeface="+mj-ea"/>
                <a:ea typeface="+mj-ea"/>
              </a:rPr>
              <a:t> </a:t>
            </a:r>
            <a:r>
              <a:rPr lang="zh-CN" altLang="zh-CN" dirty="0">
                <a:solidFill>
                  <a:schemeClr val="tx2"/>
                </a:solidFill>
              </a:rPr>
              <a:t>中心在校节能平台组织职工业务知识培训，重点</a:t>
            </a:r>
            <a:r>
              <a:rPr lang="zh-CN" altLang="en-US" dirty="0">
                <a:solidFill>
                  <a:schemeClr val="tx2"/>
                </a:solidFill>
              </a:rPr>
              <a:t>学习解读</a:t>
            </a:r>
            <a:r>
              <a:rPr lang="zh-CN" altLang="zh-CN" dirty="0">
                <a:solidFill>
                  <a:schemeClr val="tx2"/>
                </a:solidFill>
              </a:rPr>
              <a:t>两个文件：</a:t>
            </a:r>
            <a:endParaRPr lang="en-US" altLang="zh-CN" dirty="0">
              <a:solidFill>
                <a:schemeClr val="tx2"/>
              </a:solidFill>
            </a:endParaRPr>
          </a:p>
          <a:p>
            <a:pPr marL="0" indent="0">
              <a:buNone/>
            </a:pPr>
            <a:r>
              <a:rPr lang="zh-CN" altLang="zh-CN" dirty="0">
                <a:solidFill>
                  <a:schemeClr val="tx2"/>
                </a:solidFill>
              </a:rPr>
              <a:t>一是</a:t>
            </a:r>
            <a:r>
              <a:rPr lang="zh-CN" altLang="en-US" dirty="0">
                <a:solidFill>
                  <a:schemeClr val="tx2"/>
                </a:solidFill>
              </a:rPr>
              <a:t>：</a:t>
            </a:r>
            <a:r>
              <a:rPr lang="en-US" altLang="zh-CN" dirty="0">
                <a:solidFill>
                  <a:schemeClr val="tx2"/>
                </a:solidFill>
              </a:rPr>
              <a:t>2024</a:t>
            </a:r>
            <a:r>
              <a:rPr lang="zh-CN" altLang="zh-CN" dirty="0">
                <a:solidFill>
                  <a:schemeClr val="tx2"/>
                </a:solidFill>
              </a:rPr>
              <a:t>年</a:t>
            </a:r>
            <a:r>
              <a:rPr lang="en-US" altLang="zh-CN" dirty="0">
                <a:solidFill>
                  <a:schemeClr val="tx2"/>
                </a:solidFill>
              </a:rPr>
              <a:t>5</a:t>
            </a:r>
            <a:r>
              <a:rPr lang="zh-CN" altLang="zh-CN" dirty="0">
                <a:solidFill>
                  <a:schemeClr val="tx2"/>
                </a:solidFill>
              </a:rPr>
              <a:t>月</a:t>
            </a:r>
            <a:r>
              <a:rPr lang="en-US" altLang="zh-CN" dirty="0">
                <a:solidFill>
                  <a:schemeClr val="tx2"/>
                </a:solidFill>
              </a:rPr>
              <a:t>1</a:t>
            </a:r>
            <a:r>
              <a:rPr lang="zh-CN" altLang="zh-CN" dirty="0">
                <a:solidFill>
                  <a:schemeClr val="tx2"/>
                </a:solidFill>
              </a:rPr>
              <a:t>日起执行的《节约用水条例》；</a:t>
            </a:r>
            <a:endParaRPr lang="en-US" altLang="zh-CN" dirty="0">
              <a:solidFill>
                <a:schemeClr val="tx2"/>
              </a:solidFill>
            </a:endParaRPr>
          </a:p>
          <a:p>
            <a:pPr marL="0" indent="0">
              <a:buNone/>
            </a:pPr>
            <a:r>
              <a:rPr lang="zh-CN" altLang="zh-CN" dirty="0">
                <a:solidFill>
                  <a:schemeClr val="tx2"/>
                </a:solidFill>
              </a:rPr>
              <a:t>二是</a:t>
            </a:r>
            <a:r>
              <a:rPr lang="zh-CN" altLang="en-US" dirty="0">
                <a:solidFill>
                  <a:schemeClr val="tx2"/>
                </a:solidFill>
              </a:rPr>
              <a:t>：</a:t>
            </a:r>
            <a:r>
              <a:rPr lang="zh-CN" altLang="zh-CN" dirty="0">
                <a:solidFill>
                  <a:schemeClr val="tx2"/>
                </a:solidFill>
              </a:rPr>
              <a:t>教育部、水利部、国家机关事务管理局联合印发的《全面建设节水型高校行动方案（</a:t>
            </a:r>
            <a:r>
              <a:rPr lang="en-US" altLang="zh-CN" dirty="0">
                <a:solidFill>
                  <a:schemeClr val="tx2"/>
                </a:solidFill>
              </a:rPr>
              <a:t>2023—2028</a:t>
            </a:r>
            <a:r>
              <a:rPr lang="zh-CN" altLang="zh-CN" dirty="0">
                <a:solidFill>
                  <a:schemeClr val="tx2"/>
                </a:solidFill>
              </a:rPr>
              <a:t>年）》。</a:t>
            </a:r>
            <a:endParaRPr lang="en-US" altLang="zh-CN" dirty="0">
              <a:solidFill>
                <a:schemeClr val="tx2"/>
              </a:solidFill>
            </a:endParaRPr>
          </a:p>
          <a:p>
            <a:pPr marL="0" indent="0">
              <a:buNone/>
            </a:pPr>
            <a:endParaRPr lang="en-US" altLang="zh-CN" dirty="0">
              <a:solidFill>
                <a:schemeClr val="tx2"/>
              </a:solidFill>
            </a:endParaRPr>
          </a:p>
          <a:p>
            <a:pPr marL="0" indent="0">
              <a:buNone/>
            </a:pPr>
            <a:r>
              <a:rPr lang="en-US" altLang="zh-CN" dirty="0">
                <a:solidFill>
                  <a:schemeClr val="tx2"/>
                </a:solidFill>
              </a:rPr>
              <a:t>       </a:t>
            </a:r>
            <a:r>
              <a:rPr lang="zh-CN" altLang="zh-CN" dirty="0">
                <a:solidFill>
                  <a:schemeClr val="tx2"/>
                </a:solidFill>
              </a:rPr>
              <a:t>同时结合中心在节水宣传、测漏修漏、水平衡测试等工作在学校节水实践中的作用做详细</a:t>
            </a:r>
            <a:r>
              <a:rPr lang="zh-CN" altLang="en-US" dirty="0">
                <a:solidFill>
                  <a:schemeClr val="tx2"/>
                </a:solidFill>
              </a:rPr>
              <a:t>交流</a:t>
            </a:r>
            <a:r>
              <a:rPr lang="zh-CN" altLang="zh-CN" dirty="0">
                <a:solidFill>
                  <a:schemeClr val="tx2"/>
                </a:solidFill>
              </a:rPr>
              <a:t>。随后就电气及防火安全、触电急救进行培训，并播放电气安全教育视频，强调工作中严守操作规程、严格执行交接班制度、巡视工作到位、严格执行学校电动车充电管理规定，</a:t>
            </a:r>
            <a:r>
              <a:rPr lang="zh-CN" altLang="en-US" dirty="0">
                <a:solidFill>
                  <a:schemeClr val="tx2"/>
                </a:solidFill>
              </a:rPr>
              <a:t>消防</a:t>
            </a:r>
            <a:r>
              <a:rPr lang="zh-CN" altLang="zh-CN" dirty="0">
                <a:solidFill>
                  <a:schemeClr val="tx2"/>
                </a:solidFill>
              </a:rPr>
              <a:t>安全、人人有责。</a:t>
            </a:r>
          </a:p>
        </p:txBody>
      </p:sp>
      <p:sp>
        <p:nvSpPr>
          <p:cNvPr id="50" name="TextBox 49"/>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a:solidFill>
                  <a:srgbClr val="0096D5"/>
                </a:solidFill>
              </a:rPr>
              <a:t>三、培     训</a:t>
            </a:r>
          </a:p>
        </p:txBody>
      </p:sp>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195486"/>
            <a:ext cx="894016" cy="870176"/>
          </a:xfrm>
          <a:prstGeom prst="rect">
            <a:avLst/>
          </a:prstGeom>
        </p:spPr>
      </p:pic>
      <p:sp>
        <p:nvSpPr>
          <p:cNvPr id="11" name="PA-等腰三角形 6"/>
          <p:cNvSpPr/>
          <p:nvPr>
            <p:custDataLst>
              <p:tags r:id="rId1"/>
            </p:custDataLst>
          </p:nvPr>
        </p:nvSpPr>
        <p:spPr>
          <a:xfrm>
            <a:off x="0" y="0"/>
            <a:ext cx="9684568" cy="514350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pitchFamily="34" charset="-122"/>
              <a:ea typeface="思源黑体 CN Light" panose="020B0300000000000000" pitchFamily="34"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7386" y="1622700"/>
            <a:ext cx="3324225" cy="2569388"/>
          </a:xfrm>
          <a:prstGeom prst="rect">
            <a:avLst/>
          </a:prstGeom>
        </p:spPr>
      </p:pic>
    </p:spTree>
    <p:extLst>
      <p:ext uri="{BB962C8B-B14F-4D97-AF65-F5344CB8AC3E}">
        <p14:creationId xmlns:p14="http://schemas.microsoft.com/office/powerpoint/2010/main" val="31942132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B5137D-260D-4324-A4C6-5E9F1FC70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3598"/>
            <a:ext cx="9144000" cy="3268670"/>
          </a:xfrm>
          <a:prstGeom prst="rect">
            <a:avLst/>
          </a:prstGeom>
        </p:spPr>
      </p:pic>
      <p:sp>
        <p:nvSpPr>
          <p:cNvPr id="22" name="TextBox 21"/>
          <p:cNvSpPr txBox="1"/>
          <p:nvPr/>
        </p:nvSpPr>
        <p:spPr>
          <a:xfrm>
            <a:off x="2411760" y="3651870"/>
            <a:ext cx="4929858" cy="746348"/>
          </a:xfrm>
          <a:prstGeom prst="rect">
            <a:avLst/>
          </a:prstGeom>
          <a:noFill/>
        </p:spPr>
        <p:txBody>
          <a:bodyPr wrap="none" lIns="68571" tIns="34285" rIns="68571" bIns="34285" rtlCol="0">
            <a:spAutoFit/>
          </a:bodyPr>
          <a:lstStyle/>
          <a:p>
            <a:r>
              <a:rPr lang="zh-CN" altLang="en-US" sz="4400" b="1" dirty="0">
                <a:solidFill>
                  <a:schemeClr val="tx2"/>
                </a:solidFill>
                <a:latin typeface="微软雅黑" panose="020B0503020204020204" pitchFamily="34" charset="-122"/>
                <a:ea typeface="微软雅黑" panose="020B0503020204020204" pitchFamily="34" charset="-122"/>
              </a:rPr>
              <a:t>感 谢 您 的 观 看！</a:t>
            </a:r>
          </a:p>
        </p:txBody>
      </p:sp>
      <p:sp>
        <p:nvSpPr>
          <p:cNvPr id="9" name="PA-等腰三角形 6"/>
          <p:cNvSpPr/>
          <p:nvPr>
            <p:custDataLst>
              <p:tags r:id="rId1"/>
            </p:custDataLst>
          </p:nvPr>
        </p:nvSpPr>
        <p:spPr>
          <a:xfrm>
            <a:off x="0" y="51470"/>
            <a:ext cx="9180512" cy="5092030"/>
          </a:xfrm>
          <a:prstGeom prst="triangle">
            <a:avLst>
              <a:gd name="adj" fmla="val 41021"/>
            </a:avLst>
          </a:prstGeom>
          <a:blipFill dpi="0" rotWithShape="1">
            <a:blip r:embed="rId5"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195486"/>
            <a:ext cx="894016" cy="870176"/>
          </a:xfrm>
          <a:prstGeom prst="rect">
            <a:avLst/>
          </a:prstGeom>
        </p:spPr>
      </p:pic>
    </p:spTree>
    <p:extLst>
      <p:ext uri="{BB962C8B-B14F-4D97-AF65-F5344CB8AC3E}">
        <p14:creationId xmlns:p14="http://schemas.microsoft.com/office/powerpoint/2010/main" val="42901046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自定义 167">
      <a:dk1>
        <a:srgbClr val="000000"/>
      </a:dk1>
      <a:lt1>
        <a:srgbClr val="FFFFFF"/>
      </a:lt1>
      <a:dk2>
        <a:srgbClr val="67B0E3"/>
      </a:dk2>
      <a:lt2>
        <a:srgbClr val="A0A0A0"/>
      </a:lt2>
      <a:accent1>
        <a:srgbClr val="B5B5B5"/>
      </a:accent1>
      <a:accent2>
        <a:srgbClr val="B5B5B5"/>
      </a:accent2>
      <a:accent3>
        <a:srgbClr val="B5B5B5"/>
      </a:accent3>
      <a:accent4>
        <a:srgbClr val="B5B5B5"/>
      </a:accent4>
      <a:accent5>
        <a:srgbClr val="B5B5B5"/>
      </a:accent5>
      <a:accent6>
        <a:srgbClr val="B5B5B5"/>
      </a:accent6>
      <a:hlink>
        <a:srgbClr val="0000FF"/>
      </a:hlink>
      <a:folHlink>
        <a:srgbClr val="800080"/>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1028</Words>
  <Application>Microsoft Office PowerPoint</Application>
  <PresentationFormat>全屏显示(16:9)</PresentationFormat>
  <Paragraphs>60</Paragraphs>
  <Slides>9</Slides>
  <Notes>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Adobe 黑体 Std R</vt:lpstr>
      <vt:lpstr>隶书</vt:lpstr>
      <vt:lpstr>思源黑体 CN 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爱饭君</dc:creator>
  <cp:keywords>www.51pptmoban.com</cp:keywords>
  <cp:lastModifiedBy>Lenovo</cp:lastModifiedBy>
  <cp:revision>251</cp:revision>
  <dcterms:created xsi:type="dcterms:W3CDTF">2014-12-16T06:14:24Z</dcterms:created>
  <dcterms:modified xsi:type="dcterms:W3CDTF">2024-05-27T07:00:29Z</dcterms:modified>
</cp:coreProperties>
</file>