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/>
  <p:notesSz cx="9144000" cy="5143500"/>
  <p:embeddedFontLst>
    <p:embeddedFont>
      <p:font typeface="HSGETF+MicrosoftYaHei-Bold"/>
      <p:regular r:id="rId30"/>
    </p:embeddedFont>
    <p:embeddedFont>
      <p:font typeface="UNVJKI+AgencyFB-Bold"/>
      <p:regular r:id="rId31"/>
    </p:embeddedFont>
    <p:embeddedFont>
      <p:font typeface="MVQLRQ+MicrosoftYaHei"/>
      <p:regular r:id="rId32"/>
    </p:embeddedFont>
    <p:embeddedFont>
      <p:font typeface="OUJASG+MS-Gothic"/>
      <p:regular r:id="rId33"/>
    </p:embeddedFont>
    <p:embeddedFont>
      <p:font typeface="CVIKCK+ArialMT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32" Type="http://schemas.openxmlformats.org/officeDocument/2006/relationships/font" Target="fonts/font3.fntdata" /><Relationship Id="rId33" Type="http://schemas.openxmlformats.org/officeDocument/2006/relationships/font" Target="fonts/font4.fntdata" /><Relationship Id="rId34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2033" y="1694967"/>
            <a:ext cx="5219700" cy="1058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东南大学四牌楼校区</a:t>
            </a:r>
          </a:p>
          <a:p>
            <a:pPr marL="0" marR="0">
              <a:lnSpc>
                <a:spcPts val="3334"/>
              </a:lnSpc>
              <a:spcBef>
                <a:spcPts val="532"/>
              </a:spcBef>
              <a:spcAft>
                <a:spcPts val="0"/>
              </a:spcAft>
            </a:pPr>
            <a:r>
              <a:rPr dirty="0" sz="32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2024年上半年绿化养护汇报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31506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B.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日常修剪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1592" y="2372301"/>
            <a:ext cx="15748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日常绿植修剪。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31506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B.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日常修剪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7576" y="2372301"/>
            <a:ext cx="15748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不同区域修剪。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23568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C.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垃圾清理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1010" y="2403810"/>
            <a:ext cx="17780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枯枝、落叶清理。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23568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C.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垃圾清理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3733" y="1965087"/>
            <a:ext cx="3606800" cy="972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及时将绿植的枯枝、落叶等垃圾的清</a:t>
            </a:r>
          </a:p>
          <a:p>
            <a:pPr marL="0" marR="0">
              <a:lnSpc>
                <a:spcPts val="16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理，使用吹风等设备将落叶聚集，人</a:t>
            </a:r>
          </a:p>
          <a:p>
            <a:pPr marL="0" marR="0">
              <a:lnSpc>
                <a:spcPts val="16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工装袋外运处理，保持整体环境整洁。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50556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D.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绿植施肥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43575" y="1892934"/>
            <a:ext cx="15748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有机饼肥施肥。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43575" y="2258694"/>
            <a:ext cx="2997200" cy="60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为绿色环保，校园绿地主要以</a:t>
            </a:r>
          </a:p>
          <a:p>
            <a:pPr marL="0" marR="0">
              <a:lnSpc>
                <a:spcPts val="16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有机肥为主，无机复合肥为辅。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12456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E.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绿植浇灌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8659" y="2181225"/>
            <a:ext cx="2387600" cy="60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根据气候的变化及时给绿</a:t>
            </a:r>
          </a:p>
          <a:p>
            <a:pPr marL="0" marR="0">
              <a:lnSpc>
                <a:spcPts val="16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植补水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04519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F.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绿植治虫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1775" y="1892935"/>
            <a:ext cx="13716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病虫害防治：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1775" y="2240750"/>
            <a:ext cx="3313410" cy="254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VIKCK+ArialMT"/>
                <a:cs typeface="CVIKCK+ArialMT"/>
              </a:rPr>
              <a:t>1</a:t>
            </a: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、针对不同的虫害使用对应的防虫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11775" y="2624455"/>
            <a:ext cx="11684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药水防治；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11775" y="2972270"/>
            <a:ext cx="3313410" cy="254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CVIKCK+ArialMT"/>
                <a:cs typeface="CVIKCK+ArialMT"/>
              </a:rPr>
              <a:t>2</a:t>
            </a: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、除药物防治外，还进行人工捉虫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11775" y="3355975"/>
            <a:ext cx="7620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防治。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20452" y="2227195"/>
            <a:ext cx="4000500" cy="488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突击任务&amp;消险抢险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5221" y="2680883"/>
            <a:ext cx="998264" cy="752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HSGETF+MicrosoftYaHei-Bold"/>
                <a:cs typeface="HSGETF+MicrosoftYaHei-Bold"/>
              </a:rPr>
              <a:t>03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44206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A.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消险任务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43575" y="2613025"/>
            <a:ext cx="15748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深夜抢险任务。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31506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B.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大树修补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1775" y="2397125"/>
            <a:ext cx="21844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梧桐树空洞修补处理。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4849" y="208644"/>
            <a:ext cx="1392911" cy="764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4312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HSGETF+MicrosoftYaHei-Bold"/>
                <a:cs typeface="HSGETF+MicrosoftYaHei-Bold"/>
              </a:rPr>
              <a:t>目录</a:t>
            </a:r>
          </a:p>
          <a:p>
            <a:pPr marL="0" marR="0">
              <a:lnSpc>
                <a:spcPts val="2083"/>
              </a:lnSpc>
              <a:spcBef>
                <a:spcPts val="30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UNVJKI+AgencyFB-Bold"/>
                <a:cs typeface="UNVJKI+AgencyFB-Bold"/>
              </a:rPr>
              <a:t>Contents</a:t>
            </a:r>
            <a:r>
              <a:rPr dirty="0" sz="2000" b="1">
                <a:solidFill>
                  <a:srgbClr val="000000"/>
                </a:solidFill>
                <a:latin typeface="UNVJKI+AgencyFB-Bold"/>
                <a:cs typeface="UNVJKI+AgencyFB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UNVJKI+AgencyFB-Bold"/>
                <a:cs typeface="UNVJKI+AgencyFB-Bold"/>
              </a:rPr>
              <a:t>Page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8841" y="1511441"/>
            <a:ext cx="390723" cy="461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MVQLRQ+MicrosoftYaHei"/>
                <a:cs typeface="MVQLRQ+MicrosoftYaHei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51595" y="1594709"/>
            <a:ext cx="1066800" cy="276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MVQLRQ+MicrosoftYaHei"/>
                <a:cs typeface="MVQLRQ+MicrosoftYaHei"/>
              </a:rPr>
              <a:t>养护概况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6833" y="2320687"/>
            <a:ext cx="390723" cy="461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MVQLRQ+MicrosoftYaHei"/>
                <a:cs typeface="MVQLRQ+MicrosoftYaHe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28614" y="2374457"/>
            <a:ext cx="1524000" cy="276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MVQLRQ+MicrosoftYaHei"/>
                <a:cs typeface="MVQLRQ+MicrosoftYaHei"/>
              </a:rPr>
              <a:t>完成养护工作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40673" y="3187787"/>
            <a:ext cx="390723" cy="461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MVQLRQ+MicrosoftYaHei"/>
                <a:cs typeface="MVQLRQ+MicrosoftYaHei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95395" y="3270442"/>
            <a:ext cx="1722908" cy="1173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MVQLRQ+MicrosoftYaHei"/>
                <a:cs typeface="MVQLRQ+MicrosoftYaHei"/>
              </a:rPr>
              <a:t>突击任务&amp;消险</a:t>
            </a:r>
          </a:p>
          <a:p>
            <a:pPr marL="32384" marR="0">
              <a:lnSpc>
                <a:spcPts val="1875"/>
              </a:lnSpc>
              <a:spcBef>
                <a:spcPts val="513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MVQLRQ+MicrosoftYaHei"/>
                <a:cs typeface="MVQLRQ+MicrosoftYaHei"/>
              </a:rPr>
              <a:t>下阶段工作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32841" y="4084178"/>
            <a:ext cx="390723" cy="461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MVQLRQ+MicrosoftYaHei"/>
                <a:cs typeface="MVQLRQ+MicrosoftYaHei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743" y="252877"/>
            <a:ext cx="3431668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存在的问题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&amp;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解决方案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8279" y="1092755"/>
            <a:ext cx="5867400" cy="2461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针对在养护过程中暴露出的养护工作管理不严格、操作规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程执行不到位等问题，我公司认真反思检讨，并及时制定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预防措施：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一、加强养护工作管理制度的完善和执行力度，确保各项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工作规范有序；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二、强化员工责任意识和工作要求培训，提高养护工人的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责任意识和工作水平；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三、建立严格的监督考核机制，对养护工作进行定期检查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和评估，及时发现和纠正问题；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8279" y="3561636"/>
            <a:ext cx="5867400" cy="541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四、加强与学校的沟通和互动，积极听取指导意见，不断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改进和提升绿化养护工作水平。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743" y="252877"/>
            <a:ext cx="2898268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上半年总结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&amp;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自评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714930"/>
            <a:ext cx="7812087" cy="38255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养护区域内的绿植树木、草坪及绿篱地被均长势良好，暴露出来的问题及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时检讨并整改，基本达到养护要求。</a:t>
            </a:r>
          </a:p>
          <a:p>
            <a:pPr marL="0" marR="0">
              <a:lnSpc>
                <a:spcPts val="1875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、浇水：根据气候的变化及时给植物浇水，上半年草坪浇水超过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35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次，其</a:t>
            </a:r>
          </a:p>
          <a:p>
            <a:pPr marL="0" marR="0">
              <a:lnSpc>
                <a:spcPts val="1875"/>
              </a:lnSpc>
              <a:spcBef>
                <a:spcPts val="2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他绿植达到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15-3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0次。</a:t>
            </a:r>
          </a:p>
          <a:p>
            <a:pPr marL="0" marR="0">
              <a:lnSpc>
                <a:spcPts val="1875"/>
              </a:lnSpc>
              <a:spcBef>
                <a:spcPts val="29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、修剪：包含草坪修剪不少于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次、绿篱，色块整形修剪、乔灌木修剪超</a:t>
            </a:r>
          </a:p>
          <a:p>
            <a:pPr marL="0" marR="0">
              <a:lnSpc>
                <a:spcPts val="1875"/>
              </a:lnSpc>
              <a:spcBef>
                <a:spcPts val="2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过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次。</a:t>
            </a:r>
          </a:p>
          <a:p>
            <a:pPr marL="0" marR="0">
              <a:lnSpc>
                <a:spcPts val="1875"/>
              </a:lnSpc>
              <a:spcBef>
                <a:spcPts val="2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、杂草防治:主要采取人工拔除杂草草根，减少杂草复长几率，草坪人工</a:t>
            </a:r>
          </a:p>
          <a:p>
            <a:pPr marL="0" marR="0">
              <a:lnSpc>
                <a:spcPts val="1875"/>
              </a:lnSpc>
              <a:spcBef>
                <a:spcPts val="2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除草达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次，其他绿植人工除草超过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10-15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次。</a:t>
            </a:r>
          </a:p>
          <a:p>
            <a:pPr marL="0" marR="0">
              <a:lnSpc>
                <a:spcPts val="1875"/>
              </a:lnSpc>
              <a:spcBef>
                <a:spcPts val="29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、枯枝落叶清理:及时清理养护区域内的落叶、枯枝及垃圾，同时不定期</a:t>
            </a:r>
          </a:p>
          <a:p>
            <a:pPr marL="0" marR="0">
              <a:lnSpc>
                <a:spcPts val="1800"/>
              </a:lnSpc>
              <a:spcBef>
                <a:spcPts val="4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进行定点或大规模清理，确保养护环境的整洁。</a:t>
            </a:r>
          </a:p>
          <a:p>
            <a:pPr marL="0" marR="0">
              <a:lnSpc>
                <a:spcPts val="1875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、施肥：根据绿植生长情况施肥，主要施有机饼肥为主，其他无机复合肥</a:t>
            </a:r>
          </a:p>
          <a:p>
            <a:pPr marL="0" marR="0">
              <a:lnSpc>
                <a:spcPts val="1875"/>
              </a:lnSpc>
              <a:spcBef>
                <a:spcPts val="29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为辅；草坪施肥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次，其他绿植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次。</a:t>
            </a:r>
          </a:p>
          <a:p>
            <a:pPr marL="0" marR="0">
              <a:lnSpc>
                <a:spcPts val="1875"/>
              </a:lnSpc>
              <a:spcBef>
                <a:spcPts val="2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、病虫害防治：针对不同的虫害使用对应的防虫药水防治，除药物防治外，</a:t>
            </a:r>
          </a:p>
          <a:p>
            <a:pPr marL="0" marR="0">
              <a:lnSpc>
                <a:spcPts val="1875"/>
              </a:lnSpc>
              <a:spcBef>
                <a:spcPts val="245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还进行人工捉虫防治等措施。其中草坪治虫达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次，其他绿植超过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dirty="0" sz="1800">
                <a:solidFill>
                  <a:srgbClr val="000000"/>
                </a:solidFill>
                <a:latin typeface="SimSun"/>
                <a:cs typeface="SimSun"/>
              </a:rPr>
              <a:t>次。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30875" y="2202518"/>
            <a:ext cx="2743200" cy="488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下一阶段计划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5221" y="2680883"/>
            <a:ext cx="998264" cy="752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HSGETF+MicrosoftYaHei-Bold"/>
                <a:cs typeface="HSGETF+MicrosoftYaHei-Bold"/>
              </a:rPr>
              <a:t>04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743" y="268140"/>
            <a:ext cx="2444243" cy="315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下一阶段计划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3040" y="1725022"/>
            <a:ext cx="72644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一、继续做好2024年下半年绿化养护工作，加强巡查力度，做到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3040" y="2029822"/>
            <a:ext cx="7264400" cy="181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发现问题及时解决，并将结果在养护群里上报。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二、根据植物生长特性，制定养护计划，并根据季节变化，提前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做好应对措施。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三、加强巡查，及时清理枯枝败叶。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四、做好迎接学生开学宿舍区域内绿化养护工作准备，保证良好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的绿化环境。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45673" y="2046787"/>
            <a:ext cx="3743325" cy="67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谢</a:t>
            </a:r>
            <a:r>
              <a:rPr dirty="0" sz="48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 </a:t>
            </a:r>
            <a:r>
              <a:rPr dirty="0" sz="48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谢</a:t>
            </a:r>
            <a:r>
              <a:rPr dirty="0" sz="48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 </a:t>
            </a:r>
            <a:r>
              <a:rPr dirty="0" sz="48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观</a:t>
            </a:r>
            <a:r>
              <a:rPr dirty="0" sz="48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 </a:t>
            </a:r>
            <a:r>
              <a:rPr dirty="0" sz="48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看！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5266" y="2127086"/>
            <a:ext cx="1879600" cy="488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养护概况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5221" y="2680883"/>
            <a:ext cx="998264" cy="752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HSGETF+MicrosoftYaHei-Bold"/>
                <a:cs typeface="HSGETF+MicrosoftYaHei-Bold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68140"/>
            <a:ext cx="1910844" cy="315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养护概况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34960" y="1320677"/>
            <a:ext cx="3409950" cy="6199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、校园里植物种类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130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余种，绿地面</a:t>
            </a:r>
          </a:p>
          <a:p>
            <a:pPr marL="0" marR="0">
              <a:lnSpc>
                <a:spcPts val="1667"/>
              </a:lnSpc>
              <a:spcBef>
                <a:spcPts val="112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积约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6.8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万平方米，其中近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万平方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4960" y="2081230"/>
            <a:ext cx="3505200" cy="1322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米景观草坪养护区域，一级养护绿地</a:t>
            </a:r>
          </a:p>
          <a:p>
            <a:pPr marL="0" marR="0">
              <a:lnSpc>
                <a:spcPts val="1600"/>
              </a:lnSpc>
              <a:spcBef>
                <a:spcPts val="127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约3.8万㎡，二级养护绿地约2万㎡，</a:t>
            </a:r>
          </a:p>
          <a:p>
            <a:pPr marL="0" marR="0">
              <a:lnSpc>
                <a:spcPts val="16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景观草坪约1万㎡，花卉布置约20㎡；</a:t>
            </a:r>
          </a:p>
          <a:p>
            <a:pPr marL="0" marR="0">
              <a:lnSpc>
                <a:spcPts val="1667"/>
              </a:lnSpc>
              <a:spcBef>
                <a:spcPts val="100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、养护范围包含：四牌楼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号校园、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34960" y="3526326"/>
            <a:ext cx="3498850" cy="608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OUJASG+MS-Gothic"/>
                <a:cs typeface="OUJASG+MS-Gothic"/>
              </a:rPr>
              <a:t>校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东</a:t>
            </a:r>
            <a:r>
              <a:rPr dirty="0" sz="1600">
                <a:solidFill>
                  <a:srgbClr val="000000"/>
                </a:solidFill>
                <a:latin typeface="OUJASG+MS-Gothic"/>
                <a:cs typeface="OUJASG+MS-Gothic"/>
              </a:rPr>
              <a:t>宿舍区、沙塘园、幼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OUJASG+MS-Gothic"/>
                <a:cs typeface="OUJASG+MS-Gothic"/>
              </a:rPr>
              <a:t>儿园、博</a:t>
            </a:r>
          </a:p>
          <a:p>
            <a:pPr marL="0" marR="0">
              <a:lnSpc>
                <a:spcPts val="1667"/>
              </a:lnSpc>
              <a:spcBef>
                <a:spcPts val="119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OUJASG+MS-Gothic"/>
                <a:cs typeface="OUJASG+MS-Gothic"/>
              </a:rPr>
              <a:t>士后公寓、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进</a:t>
            </a:r>
            <a:r>
              <a:rPr dirty="0" sz="1600">
                <a:solidFill>
                  <a:srgbClr val="000000"/>
                </a:solidFill>
                <a:latin typeface="OUJASG+MS-Gothic"/>
                <a:cs typeface="OUJASG+MS-Gothic"/>
              </a:rPr>
              <a:t>香河路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33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OUJASG+MS-Gothic"/>
                <a:cs typeface="OUJASG+MS-Gothic"/>
              </a:rPr>
              <a:t>号校园范</a:t>
            </a: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围。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68140"/>
            <a:ext cx="1910844" cy="315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月度概况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30875" y="2126318"/>
            <a:ext cx="2743200" cy="488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144798"/>
                </a:solidFill>
                <a:latin typeface="HSGETF+MicrosoftYaHei-Bold"/>
                <a:cs typeface="HSGETF+MicrosoftYaHei-Bold"/>
              </a:rPr>
              <a:t>完成养护工作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5221" y="2680883"/>
            <a:ext cx="998264" cy="752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HSGETF+MicrosoftYaHei-Bold"/>
                <a:cs typeface="HSGETF+MicrosoftYaHei-Bold"/>
              </a:rPr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68139"/>
            <a:ext cx="2444243" cy="315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日常养护工作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4880" y="1207770"/>
            <a:ext cx="19304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一、</a:t>
            </a:r>
            <a:r>
              <a:rPr dirty="0" sz="2000">
                <a:solidFill>
                  <a:srgbClr val="262626"/>
                </a:solidFill>
                <a:latin typeface="SimSun"/>
                <a:cs typeface="SimSun"/>
              </a:rPr>
              <a:t>杂草拔除；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4880" y="1664970"/>
            <a:ext cx="19304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SimSun"/>
                <a:cs typeface="SimSun"/>
              </a:rPr>
              <a:t>二、绿植</a:t>
            </a:r>
            <a:r>
              <a:rPr dirty="0" sz="2000">
                <a:solidFill>
                  <a:srgbClr val="000000"/>
                </a:solidFill>
                <a:latin typeface="SimSun"/>
                <a:cs typeface="SimSun"/>
              </a:rPr>
              <a:t>修剪；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4880" y="2122170"/>
            <a:ext cx="2438400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SimSun"/>
                <a:cs typeface="SimSun"/>
              </a:rPr>
              <a:t>三、落叶枯枝清理；</a:t>
            </a:r>
          </a:p>
          <a:p>
            <a:pPr marL="0" marR="0">
              <a:lnSpc>
                <a:spcPts val="2000"/>
              </a:lnSpc>
              <a:spcBef>
                <a:spcPts val="160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SimSun"/>
                <a:cs typeface="SimSun"/>
              </a:rPr>
              <a:t>四、绿植浇灌；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14880" y="3036570"/>
            <a:ext cx="19304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SimSun"/>
                <a:cs typeface="SimSun"/>
              </a:rPr>
              <a:t>五、绿植追肥；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4880" y="3493770"/>
            <a:ext cx="24384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SimSun"/>
                <a:cs typeface="SimSun"/>
              </a:rPr>
              <a:t>六、病虫害防治等。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688" y="252877"/>
            <a:ext cx="2144206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A.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人工除草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5488" y="1687593"/>
            <a:ext cx="3606800" cy="972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人工拔草，避免化学药剂除草的危害，</a:t>
            </a:r>
          </a:p>
          <a:p>
            <a:pPr marL="0" marR="0">
              <a:lnSpc>
                <a:spcPts val="16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保障人员的安全，同时，通过人工拔</a:t>
            </a:r>
          </a:p>
          <a:p>
            <a:pPr marL="0" marR="0">
              <a:lnSpc>
                <a:spcPts val="1600"/>
              </a:lnSpc>
              <a:spcBef>
                <a:spcPts val="1280"/>
              </a:spcBef>
              <a:spcAft>
                <a:spcPts val="0"/>
              </a:spcAft>
            </a:pPr>
            <a:r>
              <a:rPr dirty="0" sz="1600">
                <a:solidFill>
                  <a:srgbClr val="262626"/>
                </a:solidFill>
                <a:latin typeface="SimSun"/>
                <a:cs typeface="SimSun"/>
              </a:rPr>
              <a:t>除杂草草根，可减少杂草复长几率。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117" y="313954"/>
            <a:ext cx="2144206" cy="3312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2100" spc="27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70c0"/>
                </a:solidFill>
                <a:latin typeface="Calibri"/>
                <a:cs typeface="Calibri"/>
              </a:rPr>
              <a:t>A.</a:t>
            </a:r>
            <a:r>
              <a:rPr dirty="0" sz="2100" b="1">
                <a:solidFill>
                  <a:srgbClr val="0070c0"/>
                </a:solidFill>
                <a:latin typeface="SimSun"/>
                <a:cs typeface="SimSun"/>
              </a:rPr>
              <a:t>人工除草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5011" y="2397066"/>
            <a:ext cx="27940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imSun"/>
                <a:cs typeface="SimSun"/>
              </a:rPr>
              <a:t>人工除草并将垃圾集中清理。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</dc:creator>
  <cp:lastModifiedBy>admin</cp:lastModifiedBy>
  <cp:revision>1</cp:revision>
  <dcterms:modified xsi:type="dcterms:W3CDTF">2024-05-28T09:58:39+08:00</dcterms:modified>
</cp:coreProperties>
</file>