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1.xml" ContentType="application/vnd.openxmlformats-officedocument.presentationml.notesSlide+xml"/>
  <Override PartName="/ppt/tags/tag78.xml" ContentType="application/vnd.openxmlformats-officedocument.presentationml.tags+xml"/>
  <Override PartName="/ppt/notesSlides/notesSlide12.xml" ContentType="application/vnd.openxmlformats-officedocument.presentationml.notesSlide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notesSlides/notesSlide14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5.xml" ContentType="application/vnd.openxmlformats-officedocument.presentationml.notesSlide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62" r:id="rId3"/>
    <p:sldMasterId id="2147483665" r:id="rId4"/>
  </p:sldMasterIdLst>
  <p:notesMasterIdLst>
    <p:notesMasterId r:id="rId26"/>
  </p:notesMasterIdLst>
  <p:sldIdLst>
    <p:sldId id="256" r:id="rId5"/>
    <p:sldId id="375" r:id="rId6"/>
    <p:sldId id="258" r:id="rId7"/>
    <p:sldId id="366" r:id="rId8"/>
    <p:sldId id="260" r:id="rId9"/>
    <p:sldId id="412" r:id="rId10"/>
    <p:sldId id="397" r:id="rId11"/>
    <p:sldId id="364" r:id="rId12"/>
    <p:sldId id="365" r:id="rId13"/>
    <p:sldId id="367" r:id="rId14"/>
    <p:sldId id="442" r:id="rId15"/>
    <p:sldId id="430" r:id="rId16"/>
    <p:sldId id="431" r:id="rId17"/>
    <p:sldId id="262" r:id="rId18"/>
    <p:sldId id="263" r:id="rId19"/>
    <p:sldId id="264" r:id="rId20"/>
    <p:sldId id="372" r:id="rId21"/>
    <p:sldId id="433" r:id="rId22"/>
    <p:sldId id="268" r:id="rId23"/>
    <p:sldId id="374" r:id="rId24"/>
    <p:sldId id="274" r:id="rId25"/>
  </p:sldIdLst>
  <p:sldSz cx="9144000" cy="5143500" type="screen16x9"/>
  <p:notesSz cx="5143500" cy="9144000"/>
  <p:custDataLst>
    <p:tags r:id="rId2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俊光" initials="刘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20" d="100"/>
          <a:sy n="120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/>
              <a:t>四牌楼</a:t>
            </a:r>
            <a:r>
              <a:rPr lang="en-US" altLang="zh-CN" sz="1200"/>
              <a:t>2024</a:t>
            </a:r>
            <a:r>
              <a:rPr lang="zh-CN" altLang="en-US" sz="1200"/>
              <a:t>年与</a:t>
            </a:r>
            <a:r>
              <a:rPr lang="en-US" altLang="zh-CN" sz="1200"/>
              <a:t>2025</a:t>
            </a:r>
            <a:r>
              <a:rPr lang="zh-CN" altLang="en-US" sz="1200"/>
              <a:t>年维修量对比</a:t>
            </a:r>
          </a:p>
          <a:p>
            <a:pPr defTabSz="914400">
              <a:defRPr/>
            </a:pPr>
            <a:endParaRPr lang="zh-CN" altLang="en-US" sz="1200"/>
          </a:p>
        </c:rich>
      </c:tx>
      <c:layout>
        <c:manualLayout>
          <c:xMode val="edge"/>
          <c:yMode val="edge"/>
          <c:x val="0.32333524463038799"/>
          <c:y val="0.104817054132838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 defTabSz="914400">
            <a:defRPr lang="zh-CN"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7.0648995800415296E-2"/>
          <c:y val="0.27635641817379802"/>
          <c:w val="0.87428123366440103"/>
          <c:h val="0.60692545213939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36309422388823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91-4F31-B3B7-60B8CC6C6B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701</c:v>
                </c:pt>
                <c:pt idx="1">
                  <c:v>449</c:v>
                </c:pt>
                <c:pt idx="2">
                  <c:v>665</c:v>
                </c:pt>
                <c:pt idx="3">
                  <c:v>736</c:v>
                </c:pt>
                <c:pt idx="4">
                  <c:v>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1-4F31-B3B7-60B8CC6C6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1月份</c:v>
                </c:pt>
                <c:pt idx="1">
                  <c:v>2月份</c:v>
                </c:pt>
                <c:pt idx="2">
                  <c:v>3月份</c:v>
                </c:pt>
                <c:pt idx="3">
                  <c:v>4月份</c:v>
                </c:pt>
                <c:pt idx="4">
                  <c:v>5月份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619</c:v>
                </c:pt>
                <c:pt idx="1">
                  <c:v>258</c:v>
                </c:pt>
                <c:pt idx="2">
                  <c:v>561</c:v>
                </c:pt>
                <c:pt idx="3">
                  <c:v>594</c:v>
                </c:pt>
                <c:pt idx="4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91-4F31-B3B7-60B8CC6C6B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1505408"/>
        <c:axId val="181511296"/>
      </c:barChart>
      <c:catAx>
        <c:axId val="181505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1511296"/>
        <c:crosses val="autoZero"/>
        <c:auto val="1"/>
        <c:lblAlgn val="ctr"/>
        <c:lblOffset val="100"/>
        <c:noMultiLvlLbl val="0"/>
      </c:catAx>
      <c:valAx>
        <c:axId val="1815112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81505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0" vertOverflow="ellipsis" vert="horz" wrap="square" anchor="ctr" anchorCtr="1"/>
          <a:lstStyle/>
          <a:p>
            <a:pPr rtl="0">
              <a:defRPr lang="zh-CN"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lang="zh-CN" sz="1000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over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2025-5-28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over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ssion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over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over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alog_slid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assets.mindshow.fun/themes/orangewhite_desktop_1/Catalog-b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7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tags" Target="../tags/tag51.xml"/><Relationship Id="rId16" Type="http://schemas.openxmlformats.org/officeDocument/2006/relationships/image" Target="../media/image20.jpe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54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22.jpe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4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63.xml"/><Relationship Id="rId15" Type="http://schemas.openxmlformats.org/officeDocument/2006/relationships/image" Target="../media/image24.jpeg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70.xml"/><Relationship Id="rId7" Type="http://schemas.openxmlformats.org/officeDocument/2006/relationships/image" Target="../media/image25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28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9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0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4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7.jpe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6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0.jpe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9.jpeg"/><Relationship Id="rId2" Type="http://schemas.openxmlformats.org/officeDocument/2006/relationships/tags" Target="../tags/tag33.xml"/><Relationship Id="rId16" Type="http://schemas.openxmlformats.org/officeDocument/2006/relationships/image" Target="../media/image4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36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3.jpe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4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45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1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38288" y="1104900"/>
            <a:ext cx="6130290" cy="1485900"/>
          </a:xfrm>
          <a:prstGeom prst="rect">
            <a:avLst/>
          </a:prstGeom>
          <a:noFill/>
        </p:spPr>
        <p:txBody>
          <a:bodyPr wrap="square" rtlCol="0" anchor="b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维修工作汇报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2310130" y="3033395"/>
            <a:ext cx="4524375" cy="11239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zh-CN" altLang="en-US" sz="1200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修缮服务中心</a:t>
            </a:r>
          </a:p>
          <a:p>
            <a:pPr marL="0" indent="0" algn="ctr">
              <a:buNone/>
            </a:pPr>
            <a:endParaRPr lang="zh-CN" altLang="en-US" sz="1200" dirty="0">
              <a:solidFill>
                <a:srgbClr val="FF7500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2025-6</a:t>
            </a:r>
            <a:endParaRPr lang="en-US" sz="12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58540" y="0"/>
            <a:ext cx="1164590" cy="1166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92906" y="242888"/>
            <a:ext cx="8358188" cy="4657725"/>
          </a:xfrm>
          <a:prstGeom prst="rect">
            <a:avLst/>
          </a:prstGeom>
          <a:noFill/>
          <a:ln w="25400">
            <a:gradFill>
              <a:gsLst>
                <a:gs pos="0">
                  <a:srgbClr val="FF9A2D"/>
                </a:gs>
                <a:gs pos="100000">
                  <a:srgbClr val="FE452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 rot="900000">
            <a:off x="8245107" y="4360388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760" y="29210"/>
            <a:ext cx="488950" cy="490855"/>
          </a:xfrm>
          <a:prstGeom prst="rect">
            <a:avLst/>
          </a:prstGeom>
        </p:spPr>
      </p:pic>
      <p:sp>
        <p:nvSpPr>
          <p:cNvPr id="6" name="Title 6"/>
          <p:cNvSpPr txBox="1"/>
          <p:nvPr>
            <p:custDataLst>
              <p:tags r:id="rId6"/>
            </p:custDataLst>
          </p:nvPr>
        </p:nvSpPr>
        <p:spPr>
          <a:xfrm>
            <a:off x="1190625" y="1135380"/>
            <a:ext cx="2924810" cy="31229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sz="1330" spc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修缮服务中心多次成功保障了大型活动现场的维修工作。为了确保每次活动顺利进行，我们提前精心规划，铺设并搭建了临时电源系统，并在活动当天安排专人值守，确保了现场供电的稳定与高效运行。这为活动提供了坚实的后勤保障，确保</a:t>
            </a:r>
            <a:r>
              <a:rPr lang="zh-CN" altLang="en-US" sz="1330" spc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每场</a:t>
            </a:r>
            <a:r>
              <a:rPr sz="1330" spc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活动</a:t>
            </a:r>
            <a:r>
              <a:rPr lang="zh-CN" altLang="en-US" sz="1330" spc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都能</a:t>
            </a:r>
            <a:r>
              <a:rPr sz="1330" spc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顺利</a:t>
            </a:r>
            <a:r>
              <a:rPr lang="zh-CN" altLang="en-US" sz="1330" spc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完成</a:t>
            </a:r>
            <a:r>
              <a:rPr sz="1330" spc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</a:p>
        </p:txBody>
      </p:sp>
      <p:pic>
        <p:nvPicPr>
          <p:cNvPr id="14" name="图片 13" descr="C:/Users/23667/Pictures/2025年照片/四牌楼/微信图片_20250520211029.jpg微信图片_202505202110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4545" y="384175"/>
            <a:ext cx="2067560" cy="1739900"/>
          </a:xfrm>
          <a:prstGeom prst="rect">
            <a:avLst/>
          </a:prstGeom>
        </p:spPr>
      </p:pic>
      <p:pic>
        <p:nvPicPr>
          <p:cNvPr id="13" name="图片 12" descr="C:/Users/23667/Pictures/2024年施工照片/下半年/8.22以后/微信图片_20240926094521.jpg微信图片_202409260945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3225" y="2183765"/>
            <a:ext cx="1911350" cy="2546985"/>
          </a:xfrm>
          <a:prstGeom prst="rect">
            <a:avLst/>
          </a:prstGeom>
        </p:spPr>
      </p:pic>
      <p:pic>
        <p:nvPicPr>
          <p:cNvPr id="8" name="图片 7" descr="C:/Users/23667/Pictures/2024年施工照片/2024照片/微信图片_20240617171813.jpg微信图片_202406171718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1790" y="384175"/>
            <a:ext cx="1962785" cy="17399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3920" y="737235"/>
            <a:ext cx="3798570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altLang="zh-CN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   </a:t>
            </a:r>
            <a:r>
              <a:rPr lang="zh-CN" altLang="en-US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保障大型活动</a:t>
            </a:r>
          </a:p>
        </p:txBody>
      </p:sp>
      <p:pic>
        <p:nvPicPr>
          <p:cNvPr id="4" name="图片 3" descr="C:/Users/23667/Pictures/2024年施工照片/2024照片/ppt/微信图片_20240527093730.jpg微信图片_20240527093730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9305" y="2169160"/>
            <a:ext cx="2067560" cy="2549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92906" y="242888"/>
            <a:ext cx="8358188" cy="4657725"/>
          </a:xfrm>
          <a:prstGeom prst="rect">
            <a:avLst/>
          </a:prstGeom>
          <a:noFill/>
          <a:ln w="25400">
            <a:gradFill>
              <a:gsLst>
                <a:gs pos="0">
                  <a:srgbClr val="FF9A2D"/>
                </a:gs>
                <a:gs pos="100000">
                  <a:srgbClr val="FE452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 rot="900000">
            <a:off x="8245107" y="4360388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sp>
        <p:nvSpPr>
          <p:cNvPr id="6" name="Title 6"/>
          <p:cNvSpPr txBox="1"/>
          <p:nvPr>
            <p:custDataLst>
              <p:tags r:id="rId5"/>
            </p:custDataLst>
          </p:nvPr>
        </p:nvSpPr>
        <p:spPr>
          <a:xfrm>
            <a:off x="890270" y="1041400"/>
            <a:ext cx="2905125" cy="34842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54000" lvl="1" indent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</a:pPr>
            <a:r>
              <a:rPr lang="en-US" sz="133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为了提前做好校园的防汛准备，我们组织专人对校区的窨井进行了全面清掏，确保排水系统畅通无阻，以便在暴雨来临时能够迅速排水，防止积水现象的发生。同时，我们也对校园屋面进行了细致的清理，及时清除了可能导致堵塞的杂物，保持屋面整洁，降低因雨水积聚而导致的渗漏风险。这些措施将有效提升校园的防汛能力，确保师生在汛期的安全。</a:t>
            </a:r>
            <a:endParaRPr lang="en-US" sz="1330" spc="0" dirty="0" smtClean="0">
              <a:ln w="3175">
                <a:noFill/>
              </a:ln>
              <a:solidFill>
                <a:srgbClr val="383838"/>
              </a:solidFill>
              <a:effectLst/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0740" y="334645"/>
            <a:ext cx="4572000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altLang="zh-CN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   </a:t>
            </a:r>
            <a:r>
              <a:rPr lang="zh-CN" altLang="en-US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防汛措施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pic>
        <p:nvPicPr>
          <p:cNvPr id="7" name="图片 6" descr="C:/Users/23667/Pictures/2024年施工照片/2024照片/微信图片_20240410144005.jpg微信图片_2024041014400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5595" y="924560"/>
            <a:ext cx="4587875" cy="1667828"/>
          </a:xfrm>
          <a:prstGeom prst="rect">
            <a:avLst/>
          </a:prstGeom>
        </p:spPr>
      </p:pic>
      <p:pic>
        <p:nvPicPr>
          <p:cNvPr id="8" name="图片 7" descr="C:/Users/23667/Pictures/2024年施工照片/2024照片/微信图片_20240410172447.jpg微信图片_2024041017244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25595" y="2687638"/>
            <a:ext cx="2246313" cy="1667828"/>
          </a:xfrm>
          <a:prstGeom prst="rect">
            <a:avLst/>
          </a:prstGeom>
        </p:spPr>
      </p:pic>
      <p:pic>
        <p:nvPicPr>
          <p:cNvPr id="10" name="图片 9" descr="C:/Users/23667/Pictures/2024年施工照片/2024照片/微信图片_20240410144209.jpg微信图片_2024041014420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761480" y="2418715"/>
            <a:ext cx="1675765" cy="22142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620017" y="441239"/>
            <a:ext cx="3431915" cy="422927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55600" lvl="1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材料的质量直接关系到维修工作的成败。因此，在材料到货后，我们都会进行严格的质量检验。对于不合格的材料，我们会坚决拒收，并要求供应商进行更换或退货。同时，我们还建立了材料质量追溯机制，确保在出现问题时能够及时找到原因并采取措施。</a:t>
            </a:r>
          </a:p>
        </p:txBody>
      </p:sp>
      <p:pic>
        <p:nvPicPr>
          <p:cNvPr id="6" name="https://photo-static-api.fotomore.com/creative/vcg/400/new/VCG41N1174768588.jpg?uid=386&amp;timestamp=1747749229&amp;sign=2f10f3b4c9223a6755458478e7474295" descr="车间货架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4665" y="734695"/>
            <a:ext cx="2044065" cy="37509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3670" y="737235"/>
            <a:ext cx="2453005" cy="37096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7710" y="339725"/>
            <a:ext cx="4572000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 </a:t>
            </a:r>
            <a:r>
              <a:rPr lang="zh-CN" altLang="en-US" sz="2625" b="1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材料质量严格把关</a:t>
            </a:r>
            <a:endParaRPr lang="zh-CN" altLang="en-US" sz="2625" b="1" dirty="0">
              <a:solidFill>
                <a:srgbClr val="FF663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8965" y="827405"/>
            <a:ext cx="2682240" cy="3918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55600" lvl="1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定期组织专业技能培训，确保每位工人都能熟练掌握最新的维修技术和安全规范；实施严格的维修质量审核制度，通过定期检查与反馈机制，及时发现并纠正维修过程中的不足；同时，引入激励措施，对维修质量高、效率突出的工人给予表彰与奖励，以此激发全体工人的积极性与责任心。通过这些综合管理措施，我们旨在构建一个高效、专业且持续改进的维修团队，为</a:t>
            </a:r>
            <a:r>
              <a:rPr lang="zh-CN" alt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师生</a:t>
            </a:r>
            <a:r>
              <a:rPr 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的</a:t>
            </a:r>
            <a:r>
              <a:rPr lang="zh-CN" altLang="en-US" sz="1400" dirty="0" smtClean="0">
                <a:ln w="3175">
                  <a:noFill/>
                </a:ln>
                <a:solidFill>
                  <a:srgbClr val="383838"/>
                </a:solidFill>
                <a:effectLst/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提供一个舒适安心的工作环境。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2960" y="123190"/>
            <a:ext cx="4572000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defTabSz="914400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 </a:t>
            </a:r>
            <a:r>
              <a:rPr lang="zh-CN" altLang="en-US" sz="2625" b="1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加强维修技术</a:t>
            </a: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pic>
        <p:nvPicPr>
          <p:cNvPr id="10" name="图片 9" descr="王雪松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4495" y="328295"/>
            <a:ext cx="4238625" cy="1593215"/>
          </a:xfrm>
          <a:prstGeom prst="rect">
            <a:avLst/>
          </a:prstGeom>
        </p:spPr>
      </p:pic>
      <p:pic>
        <p:nvPicPr>
          <p:cNvPr id="12" name="图片 11" descr="四牌楼维修组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217035" y="2118995"/>
            <a:ext cx="4220210" cy="1885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2125" y="1514475"/>
            <a:ext cx="1905000" cy="1243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02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62125" y="2571750"/>
            <a:ext cx="5925503" cy="17668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84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创新举措</a:t>
            </a:r>
            <a:endParaRPr lang="en-US" sz="384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33500" y="314325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创新举措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1333500" y="1128713"/>
            <a:ext cx="7415213" cy="18288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ClrTx/>
              <a:buSzTx/>
              <a:buFontTx/>
              <a:buChar char="•"/>
            </a:pPr>
            <a:r>
              <a:rPr lang="zh-CN" altLang="en-US" sz="1535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优化网上报修</a:t>
            </a:r>
            <a:r>
              <a:rPr lang="en-US" sz="1535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系统</a:t>
            </a:r>
          </a:p>
          <a:p>
            <a:pPr marL="342900" indent="-342900" algn="l">
              <a:lnSpc>
                <a:spcPct val="150000"/>
              </a:lnSpc>
              <a:buClrTx/>
              <a:buSzTx/>
              <a:buFontTx/>
              <a:buChar char="•"/>
            </a:pPr>
            <a:endParaRPr lang="en-US" sz="1535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  <a:sym typeface="+mn-ea"/>
            </a:endParaRPr>
          </a:p>
          <a:p>
            <a:pPr marL="342900" indent="-342900" algn="l">
              <a:lnSpc>
                <a:spcPct val="150000"/>
              </a:lnSpc>
              <a:buClrTx/>
              <a:buSzTx/>
              <a:buFontTx/>
              <a:buChar char="•"/>
            </a:pPr>
            <a:r>
              <a:rPr lang="en-US" sz="1535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增设</a:t>
            </a:r>
            <a:r>
              <a:rPr lang="zh-CN" altLang="en-US" sz="1535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线上</a:t>
            </a:r>
            <a:r>
              <a:rPr lang="en-US" sz="1535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人工咨询服务</a:t>
            </a:r>
          </a:p>
          <a:p>
            <a:pPr marL="342900" indent="-342900" algn="l">
              <a:lnSpc>
                <a:spcPct val="150000"/>
              </a:lnSpc>
              <a:buClrTx/>
              <a:buSzTx/>
              <a:buFontTx/>
              <a:buChar char="•"/>
            </a:pPr>
            <a:endParaRPr lang="en-US" sz="1535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33500" y="314325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</a:t>
            </a:r>
            <a:r>
              <a:rPr lang="zh-CN" altLang="en-US" sz="2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、优化网上报修</a:t>
            </a:r>
            <a:r>
              <a:rPr lang="en-US" sz="2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系统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88670" y="869950"/>
            <a:ext cx="7415530" cy="16065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200">
                <a:sym typeface="+mn-ea"/>
              </a:rPr>
              <a:t>我们始终致力于对现有的网上报修系统进行持续优化，以满足广大师生的多样化需求。通过深入了解师生的实际报修困扰与期望，我们不断引入新技术、新功能，打造一个更加人性化、智能化的报修平台。从简化报修流程、提高响应速度，到增强故障识别准确性、优化用户体验，每一步优化都凝聚着我们对提升服务质量的追求。通过持续的努力与创新，我们的网上报修系统将能够更加精准地满足师生的需求，为师生提供更加便捷、高效的报修服务。</a:t>
            </a:r>
            <a:endParaRPr lang="zh-CN" altLang="en-US" sz="120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90" y="2318385"/>
            <a:ext cx="6838950" cy="272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04875" y="21844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endParaRPr lang="en-US" sz="2625" dirty="0"/>
          </a:p>
        </p:txBody>
      </p:sp>
      <p:sp>
        <p:nvSpPr>
          <p:cNvPr id="3" name="Text 1"/>
          <p:cNvSpPr/>
          <p:nvPr/>
        </p:nvSpPr>
        <p:spPr>
          <a:xfrm>
            <a:off x="763905" y="944245"/>
            <a:ext cx="2677160" cy="406527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zh-CN" altLang="en-US" sz="1600">
                <a:sym typeface="+mn-ea"/>
              </a:rPr>
              <a:t>为了进一步提升报修效率，我们正在探索集成智能语音识别和自然语言处理，使师生能够通过语音输入快速完成报修信息的录入，进一步简化操作流程。</a:t>
            </a:r>
            <a:endParaRPr lang="zh-CN" altLang="en-US" sz="160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941070" y="298450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优化网上报修</a:t>
            </a:r>
            <a:r>
              <a:rPr lang="en-US" sz="2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系统</a:t>
            </a:r>
            <a:endParaRPr 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385" y="626745"/>
            <a:ext cx="3946525" cy="41973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0930" y="1017270"/>
            <a:ext cx="2430780" cy="3231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ym typeface="+mn-ea"/>
              </a:rPr>
              <a:t>此外，我们还加强了与维修团队的协同机制，确保报修信息能够即时传达给相关人员，并跟踪维修进度，及时向师生反馈维修结果，形成闭环管理。这不仅提升了维修工作的透明度，也增强了师生对我们服务的信任感和满意度。</a:t>
            </a:r>
          </a:p>
        </p:txBody>
      </p:sp>
      <p:sp>
        <p:nvSpPr>
          <p:cNvPr id="10" name="Text 0"/>
          <p:cNvSpPr/>
          <p:nvPr/>
        </p:nvSpPr>
        <p:spPr>
          <a:xfrm>
            <a:off x="941070" y="298450"/>
            <a:ext cx="7506653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>
              <a:buNone/>
            </a:pPr>
            <a:r>
              <a:rPr lang="zh-CN" altLang="en-US" sz="2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优化网上报修</a:t>
            </a:r>
            <a:r>
              <a:rPr lang="en-US" sz="2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系统</a:t>
            </a:r>
            <a:endParaRPr lang="en-US" sz="24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41465" y="792480"/>
            <a:ext cx="2216150" cy="3696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806450"/>
            <a:ext cx="3113405" cy="3679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2125" y="1514475"/>
            <a:ext cx="1905000" cy="1243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03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62125" y="2571750"/>
            <a:ext cx="5925503" cy="17668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84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主要不足及整改措施</a:t>
            </a:r>
            <a:endParaRPr lang="en-US" sz="384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895600" y="504825"/>
            <a:ext cx="5162550" cy="8286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200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</a:t>
            </a:r>
            <a:r>
              <a:rPr lang="zh-CN" altLang="en-US" sz="4200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目</a:t>
            </a:r>
            <a:r>
              <a:rPr lang="en-US" altLang="zh-CN" sz="4200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     </a:t>
            </a:r>
            <a:r>
              <a:rPr lang="zh-CN" altLang="en-US" sz="4200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录</a:t>
            </a:r>
            <a:r>
              <a:rPr lang="en-US" sz="4200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2895600" y="1423988"/>
            <a:ext cx="5386388" cy="3219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1: 概述主要工作</a:t>
            </a:r>
            <a:endParaRPr lang="en-US" sz="175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2: 创新举措</a:t>
            </a:r>
            <a:endParaRPr lang="en-US" sz="175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175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3: 主要不足（整改措施）</a:t>
            </a:r>
            <a:endParaRPr lang="en-US" sz="1750" dirty="0"/>
          </a:p>
          <a:p>
            <a:pPr indent="0" algn="l">
              <a:lnSpc>
                <a:spcPct val="150000"/>
              </a:lnSpc>
              <a:buSzPct val="100000"/>
              <a:buNone/>
            </a:pPr>
            <a:endParaRPr lang="en-US" sz="175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22860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主要不足（整改措施）</a:t>
            </a:r>
            <a:endParaRPr lang="en-US" sz="2625" dirty="0"/>
          </a:p>
        </p:txBody>
      </p:sp>
      <p:sp>
        <p:nvSpPr>
          <p:cNvPr id="3" name="Text 1"/>
          <p:cNvSpPr/>
          <p:nvPr/>
        </p:nvSpPr>
        <p:spPr>
          <a:xfrm>
            <a:off x="762000" y="808037"/>
            <a:ext cx="7715250" cy="3705225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1. </a:t>
            </a:r>
            <a: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人员配备：</a:t>
            </a:r>
            <a:b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目前维修团队的人员配备可能无法满足学校各项后勤服务的需求。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- </a:t>
            </a:r>
            <a: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整改措施：</a:t>
            </a:r>
            <a:b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进行人员配备的调查和评估，增加合适的维修人员，加强培训计划。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200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2. </a:t>
            </a:r>
            <a: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忽视细节</a:t>
            </a:r>
            <a: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：</a:t>
            </a:r>
            <a:b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</a:t>
            </a:r>
            <a:r>
              <a:rPr lang="zh-CN" altLang="en-US" sz="12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在维修过程中，细节往往被忽视，导致问题复发或产生新问题。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- </a:t>
            </a:r>
            <a: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整改措施：</a:t>
            </a:r>
            <a:b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提高维修人员对细节的重视，通过培训和指导，使其更加注重问题的全面分析和解决。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200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3. </a:t>
            </a:r>
            <a: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沟通不畅</a:t>
            </a:r>
            <a: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：</a:t>
            </a:r>
            <a:b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</a:b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</a:t>
            </a:r>
            <a:r>
              <a:rPr lang="zh-CN" altLang="en-US" sz="12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维修人员与师生之间沟通不足，影响维修效果和满意度</a:t>
            </a: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  <a:endParaRPr lang="en-US" sz="1200" dirty="0"/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- </a:t>
            </a:r>
            <a: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整改措施：</a:t>
            </a:r>
            <a:br>
              <a:rPr lang="en-US" sz="12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</a:br>
            <a:r>
              <a:rPr lang="zh-CN" altLang="en-US" sz="1200" dirty="0">
                <a:solidFill>
                  <a:schemeClr val="dk1">
                    <a:lumMod val="80000"/>
                    <a:lumOff val="20000"/>
                  </a:schemeClr>
                </a:solidFill>
                <a:latin typeface="+mn-ea"/>
                <a:sym typeface="+mn-ea"/>
              </a:rPr>
              <a:t>借助在线报修平台，提供实时的维修进展信息，使师生能够随时了解到维修情况</a:t>
            </a:r>
            <a:r>
              <a:rPr lang="en-US" sz="120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29013" y="1885950"/>
            <a:ext cx="1643063" cy="55245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THE END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2895283" y="2977833"/>
            <a:ext cx="2900363" cy="103346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THANKS</a:t>
            </a:r>
            <a:endParaRPr lang="en-US" sz="45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29330" y="0"/>
            <a:ext cx="1040130" cy="10420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2125" y="1514475"/>
            <a:ext cx="1905000" cy="1243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01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62125" y="2571750"/>
            <a:ext cx="5925503" cy="17668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84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概述主要工作</a:t>
            </a:r>
            <a:endParaRPr lang="en-US" sz="384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1022331" y="2245116"/>
            <a:ext cx="7437637" cy="1105438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dirty="0">
              <a:latin typeface="+mn-ea"/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608965" y="2245116"/>
            <a:ext cx="201706" cy="11054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>
              <a:latin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235710" y="2244725"/>
            <a:ext cx="7116445" cy="1054100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 anchorCtr="0"/>
          <a:lstStyle/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我们的团队由一群经验丰富、技术精湛的专业人员组成，他们具备广泛的维修技能和深厚的专业知识，能够迅速响应并解决各种设施问题。</a:t>
            </a:r>
          </a:p>
        </p:txBody>
      </p:sp>
      <p:sp>
        <p:nvSpPr>
          <p:cNvPr id="40" name="矩形 39"/>
          <p:cNvSpPr/>
          <p:nvPr>
            <p:custDataLst>
              <p:tags r:id="rId5"/>
            </p:custDataLst>
          </p:nvPr>
        </p:nvSpPr>
        <p:spPr>
          <a:xfrm>
            <a:off x="1022331" y="3557061"/>
            <a:ext cx="7437637" cy="1105438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dirty="0">
              <a:latin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08965" y="3557061"/>
            <a:ext cx="201706" cy="1105438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dirty="0">
              <a:latin typeface="+mn-ea"/>
            </a:endParaRPr>
          </a:p>
        </p:txBody>
      </p:sp>
      <p:sp>
        <p:nvSpPr>
          <p:cNvPr id="42" name="文本框 41"/>
          <p:cNvSpPr txBox="1"/>
          <p:nvPr>
            <p:custDataLst>
              <p:tags r:id="rId7"/>
            </p:custDataLst>
          </p:nvPr>
        </p:nvSpPr>
        <p:spPr>
          <a:xfrm>
            <a:off x="1236011" y="3652704"/>
            <a:ext cx="7116511" cy="914471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 anchorCtr="0">
            <a:normAutofit fontScale="90000" lnSpcReduction="20000"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我们始终坚持以服务师生、提高工作效率、保障安全为核心，通过不断优化工作流程和提升服务质量，为全校师生创造一个安全、舒适、高效的工作和学习环境。</a:t>
            </a: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1037590" y="977265"/>
            <a:ext cx="7456170" cy="1110615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9"/>
            </p:custDataLst>
          </p:nvPr>
        </p:nvSpPr>
        <p:spPr>
          <a:xfrm>
            <a:off x="608330" y="977129"/>
            <a:ext cx="202620" cy="11104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 dirty="0">
              <a:latin typeface="+mn-ea"/>
            </a:endParaRPr>
          </a:p>
        </p:txBody>
      </p:sp>
      <p:sp>
        <p:nvSpPr>
          <p:cNvPr id="7" name="Text 0"/>
          <p:cNvSpPr/>
          <p:nvPr>
            <p:custDataLst>
              <p:tags r:id="rId10"/>
            </p:custDataLst>
          </p:nvPr>
        </p:nvSpPr>
        <p:spPr>
          <a:xfrm>
            <a:off x="762000" y="228600"/>
            <a:ext cx="7806690" cy="55245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zh-CN" altLang="en-US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概述主要工作</a:t>
            </a:r>
            <a:endParaRPr lang="en-US" sz="2625" dirty="0"/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1215390" y="1045845"/>
            <a:ext cx="7116445" cy="1054100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 anchorCtr="0">
            <a:normAutofit/>
          </a:bodyPr>
          <a:lstStyle/>
          <a:p>
            <a: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16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修缮服务中心承担着学校宿舍以及院系的零星维修服务，包括水、电、部分家具等，在报修系统的体现就是除了空调电梯、热水系统其他都属于零星维修范围。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62125" y="1514475"/>
            <a:ext cx="1905000" cy="1243013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54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02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1762125" y="2571750"/>
            <a:ext cx="5925503" cy="1766888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3840" b="1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重点工作</a:t>
            </a:r>
            <a:endParaRPr lang="en-US" sz="384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>
            <p:custDataLst>
              <p:tags r:id="rId1"/>
            </p:custDataLst>
          </p:nvPr>
        </p:nvGraphicFramePr>
        <p:xfrm>
          <a:off x="1384300" y="592455"/>
          <a:ext cx="6537960" cy="372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358265" y="4431030"/>
            <a:ext cx="7472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ym typeface="+mn-ea"/>
              </a:rPr>
              <a:t>2025</a:t>
            </a:r>
            <a:r>
              <a:rPr lang="zh-CN" altLang="en-US" sz="1200" dirty="0">
                <a:sym typeface="+mn-ea"/>
              </a:rPr>
              <a:t>年上半年四牌楼校区工完成维修</a:t>
            </a:r>
            <a:r>
              <a:rPr lang="en-US" altLang="zh-CN" sz="1200" dirty="0">
                <a:sym typeface="+mn-ea"/>
              </a:rPr>
              <a:t>2700</a:t>
            </a:r>
            <a:r>
              <a:rPr lang="zh-CN" altLang="en-US" sz="1200" dirty="0">
                <a:sym typeface="+mn-ea"/>
              </a:rPr>
              <a:t>单，较去年减少</a:t>
            </a:r>
            <a:r>
              <a:rPr lang="en-US" altLang="zh-CN" sz="1200" dirty="0">
                <a:sym typeface="+mn-ea"/>
              </a:rPr>
              <a:t>16%</a:t>
            </a:r>
            <a:r>
              <a:rPr lang="zh-CN" altLang="en-US" sz="1200" dirty="0">
                <a:sym typeface="+mn-ea"/>
              </a:rPr>
              <a:t>。</a:t>
            </a:r>
            <a:endParaRPr lang="en-US" sz="1200" dirty="0"/>
          </a:p>
          <a:p>
            <a:endParaRPr lang="en-US" altLang="en-US" sz="1200" dirty="0"/>
          </a:p>
        </p:txBody>
      </p:sp>
      <p:sp>
        <p:nvSpPr>
          <p:cNvPr id="40" name="文本框 39"/>
          <p:cNvSpPr txBox="1"/>
          <p:nvPr>
            <p:custDataLst>
              <p:tags r:id="rId2"/>
            </p:custDataLst>
          </p:nvPr>
        </p:nvSpPr>
        <p:spPr>
          <a:xfrm>
            <a:off x="598805" y="149225"/>
            <a:ext cx="7701280" cy="3987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20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        2024年</a:t>
            </a:r>
            <a:r>
              <a:rPr lang="zh-CN" altLang="en-US" sz="20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上半年</a:t>
            </a:r>
            <a:r>
              <a:rPr lang="en-US" sz="20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与2025</a:t>
            </a:r>
            <a:r>
              <a:rPr lang="zh-CN" altLang="en-US" sz="20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年上半</a:t>
            </a:r>
            <a:r>
              <a:rPr lang="en-US" sz="20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年</a:t>
            </a:r>
            <a:r>
              <a:rPr lang="zh-CN" altLang="en-US" sz="20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四牌楼校区</a:t>
            </a:r>
            <a:r>
              <a:rPr lang="en-US" sz="2000" b="1" dirty="0">
                <a:solidFill>
                  <a:srgbClr val="FF7500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维修数据对比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93200" y="53251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095672" y="2171700"/>
            <a:ext cx="6057854" cy="1943100"/>
          </a:xfrm>
          <a:prstGeom prst="rect">
            <a:avLst/>
          </a:prstGeom>
          <a:solidFill>
            <a:schemeClr val="accent6">
              <a:alpha val="4941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>
            <a:off x="4420076" y="1372553"/>
            <a:ext cx="322898" cy="34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350" spc="13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7219" y="571500"/>
            <a:ext cx="8229562" cy="571500"/>
          </a:xfrm>
          <a:prstGeom prst="rect">
            <a:avLst/>
          </a:prstGeom>
          <a:noFill/>
        </p:spPr>
        <p:txBody>
          <a:bodyPr wrap="square" lIns="47625" tIns="19050" rIns="47625" bIns="1905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300" b="1" spc="170" dirty="0">
                <a:solidFill>
                  <a:schemeClr val="accent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重点工作</a:t>
            </a:r>
          </a:p>
        </p:txBody>
      </p:sp>
      <p:sp>
        <p:nvSpPr>
          <p:cNvPr id="17" name="Title 6"/>
          <p:cNvSpPr txBox="1"/>
          <p:nvPr>
            <p:custDataLst>
              <p:tags r:id="rId5"/>
            </p:custDataLst>
          </p:nvPr>
        </p:nvSpPr>
        <p:spPr>
          <a:xfrm>
            <a:off x="650240" y="1599565"/>
            <a:ext cx="2327910" cy="23914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17500" lvl="0" indent="-3175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及时响应学生提交的维修请求，对宿舍内的水电设施、家具、门窗等进行及时维修，确保宿舍环境的正常使用</a:t>
            </a:r>
            <a:r>
              <a:rPr lang="zh-CN" altLang="en-US" sz="180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</a:t>
            </a:r>
            <a:endParaRPr lang="zh-CN" altLang="en-US" sz="1800" spc="0" dirty="0">
              <a:ln w="3175">
                <a:noFill/>
                <a:prstDash val="dash"/>
              </a:ln>
              <a:solidFill>
                <a:srgbClr val="383838"/>
              </a:solidFill>
              <a:uFillTx/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18" name="https://photo-static-api.fotomore.com/creative/vcg/veer/400/new/VCG41N492008584.jpg" descr="C:/Users/23667/Pictures/2025年照片/四牌楼/cc357bae053bff8498e149544039f2e.jpgcc357bae053bff8498e149544039f2e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0550" y="1633220"/>
            <a:ext cx="2168525" cy="30499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" name="图片 18" descr="C:/Users/23667/Pictures/2025年照片/四牌楼/微信图片_20250109154623.jpg微信图片_2025010915462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6395" y="1613535"/>
            <a:ext cx="1807845" cy="307721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图片 19" descr="C:/Users/23667/Pictures/2024年施工照片/下半年/8.22以后/微信图片_20240909094501.jpg微信图片_20240909094501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0125" y="1612900"/>
            <a:ext cx="1734185" cy="30499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00" h="5040">
                <a:moveTo>
                  <a:pt x="0" y="0"/>
                </a:moveTo>
                <a:lnTo>
                  <a:pt x="3600" y="0"/>
                </a:lnTo>
                <a:lnTo>
                  <a:pt x="3600" y="5040"/>
                </a:lnTo>
                <a:lnTo>
                  <a:pt x="0" y="50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066405" y="37465"/>
            <a:ext cx="928370" cy="9302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3925" y="1562100"/>
            <a:ext cx="1941195" cy="6388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宿舍维修</a:t>
            </a:r>
            <a:endParaRPr lang="en-US" sz="2400" b="1" spc="0" dirty="0">
              <a:solidFill>
                <a:srgbClr val="FF663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92906" y="242888"/>
            <a:ext cx="8358188" cy="4657725"/>
          </a:xfrm>
          <a:prstGeom prst="rect">
            <a:avLst/>
          </a:prstGeom>
          <a:noFill/>
          <a:ln w="25400">
            <a:gradFill>
              <a:gsLst>
                <a:gs pos="0">
                  <a:srgbClr val="FF9A2D"/>
                </a:gs>
                <a:gs pos="100000">
                  <a:srgbClr val="FE452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 rot="900000">
            <a:off x="8245107" y="4360388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pic>
        <p:nvPicPr>
          <p:cNvPr id="15" name="图片 14" descr="C:/Users/23667/Pictures/2025年照片/四牌楼/微信图片_20250109154445.jpg微信图片_2025010915444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5970" y="437515"/>
            <a:ext cx="1736725" cy="1978025"/>
          </a:xfrm>
          <a:prstGeom prst="rect">
            <a:avLst/>
          </a:prstGeom>
        </p:spPr>
      </p:pic>
      <p:pic>
        <p:nvPicPr>
          <p:cNvPr id="16" name="图片 15" descr="C:/Users/23667/Desktop/ppt/微信图片_20240527093447.jpg微信图片_202405270934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2320" y="2506345"/>
            <a:ext cx="1730375" cy="2000885"/>
          </a:xfrm>
          <a:prstGeom prst="rect">
            <a:avLst/>
          </a:prstGeom>
        </p:spPr>
      </p:pic>
      <p:pic>
        <p:nvPicPr>
          <p:cNvPr id="18" name="图片 17" descr="C:/Users/23667/Pictures/2024年施工照片/下半年/8.22以后/微信图片_20241016123157.png微信图片_2024101612315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4930" y="2506345"/>
            <a:ext cx="1991995" cy="1985645"/>
          </a:xfrm>
          <a:prstGeom prst="rect">
            <a:avLst/>
          </a:prstGeom>
        </p:spPr>
      </p:pic>
      <p:pic>
        <p:nvPicPr>
          <p:cNvPr id="19" name="图片 18" descr="C:/Users/23667/Pictures/2024年施工照片/下半年/8.22以后/微信图片_20240918093521.jpg微信图片_202409180935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6424930" y="382905"/>
            <a:ext cx="1992630" cy="2023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4550" y="753110"/>
            <a:ext cx="3380105" cy="3542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endParaRPr lang="en-US" sz="1330" b="1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  <a:sym typeface="+mn-ea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定期对校园公共区域进行</a:t>
            </a:r>
            <a:r>
              <a:rPr lang="zh-CN" alt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检查</a:t>
            </a:r>
            <a:r>
              <a:rPr 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，包括</a:t>
            </a:r>
            <a:r>
              <a:rPr lang="zh-CN" alt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楼宇</a:t>
            </a:r>
            <a:r>
              <a:rPr 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、楼梯、洗手间等公共</a:t>
            </a:r>
            <a:r>
              <a:rPr lang="zh-CN" alt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区域</a:t>
            </a:r>
            <a:r>
              <a:rPr 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。发现并修复损坏</a:t>
            </a:r>
            <a:r>
              <a:rPr lang="zh-CN" alt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的</a:t>
            </a:r>
            <a:r>
              <a:rPr 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公共设施，保障师生在校园内的正常活动。</a:t>
            </a:r>
          </a:p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同时我们还引进高空作业平台</a:t>
            </a:r>
            <a:r>
              <a:rPr lang="zh-CN" alt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，</a:t>
            </a:r>
            <a:r>
              <a:rPr 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减少了搭建和拆除脚手架的时间和工作量</a:t>
            </a:r>
            <a:r>
              <a:rPr lang="zh-CN" altLang="en-US" sz="133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。以满足各种维修工作的需求。高空作业平台适用于不同类型的维修任务，极大地提高工作的专业性和安全性。</a:t>
            </a:r>
            <a:endParaRPr lang="zh-CN" altLang="en-US" sz="1330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marL="0" indent="0" algn="l">
              <a:lnSpc>
                <a:spcPct val="150000"/>
              </a:lnSpc>
              <a:buSzPct val="100000"/>
              <a:buNone/>
            </a:pPr>
            <a:endParaRPr lang="zh-CN" altLang="en-US" sz="1330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4550" y="314960"/>
            <a:ext cx="2953385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公共区域巡检</a:t>
            </a:r>
            <a:endParaRPr lang="en-US" altLang="en-US" sz="2625" b="1" dirty="0">
              <a:solidFill>
                <a:srgbClr val="FF663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392906" y="242888"/>
            <a:ext cx="8358188" cy="4657725"/>
          </a:xfrm>
          <a:prstGeom prst="rect">
            <a:avLst/>
          </a:prstGeom>
          <a:noFill/>
          <a:ln w="25400">
            <a:gradFill>
              <a:gsLst>
                <a:gs pos="0">
                  <a:srgbClr val="FF9A2D"/>
                </a:gs>
                <a:gs pos="100000">
                  <a:srgbClr val="FE4521"/>
                </a:gs>
              </a:gsLst>
              <a:lin ang="189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 rot="900000">
            <a:off x="8245107" y="4360388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 rot="900000">
            <a:off x="368271" y="159864"/>
            <a:ext cx="585788" cy="623248"/>
          </a:xfrm>
          <a:prstGeom prst="rect">
            <a:avLst/>
          </a:prstGeom>
          <a:noFill/>
        </p:spPr>
        <p:txBody>
          <a:bodyPr wrap="square" rtlCol="0">
            <a:normAutofit fontScale="97500" lnSpcReduction="10000"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</a:rPr>
              <a:t>#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920" y="29210"/>
            <a:ext cx="732790" cy="734695"/>
          </a:xfrm>
          <a:prstGeom prst="rect">
            <a:avLst/>
          </a:prstGeom>
        </p:spPr>
      </p:pic>
      <p:sp>
        <p:nvSpPr>
          <p:cNvPr id="6" name="Title 6"/>
          <p:cNvSpPr txBox="1"/>
          <p:nvPr>
            <p:custDataLst>
              <p:tags r:id="rId6"/>
            </p:custDataLst>
          </p:nvPr>
        </p:nvSpPr>
        <p:spPr>
          <a:xfrm>
            <a:off x="1242695" y="1722755"/>
            <a:ext cx="3170555" cy="28606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rmAutofit fontScale="90000"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为了确保师生在夜间的安全出行，我们</a:t>
            </a:r>
            <a:r>
              <a:rPr lang="zh-CN" alt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严格</a:t>
            </a:r>
            <a:r>
              <a:rPr 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执行路灯检查工作。定期对校园的每个路灯进行巡查，以确保它们</a:t>
            </a:r>
            <a:r>
              <a:rPr lang="zh-CN" alt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能够正常工作</a:t>
            </a:r>
            <a:r>
              <a:rPr 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。在检查过程中</a:t>
            </a:r>
            <a:r>
              <a:rPr lang="zh-CN" alt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确保</a:t>
            </a:r>
            <a:r>
              <a:rPr 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灯罩的清洁度、灯泡的完好性以及电源连接的稳固性始终保持在</a:t>
            </a:r>
            <a:r>
              <a:rPr lang="zh-CN" alt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正常</a:t>
            </a:r>
            <a:r>
              <a:rPr 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状态。</a:t>
            </a:r>
          </a:p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此外，我们还</a:t>
            </a:r>
            <a:r>
              <a:rPr lang="zh-CN" alt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对</a:t>
            </a:r>
            <a:r>
              <a:rPr 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影响光线传播的杂草和障碍物</a:t>
            </a:r>
            <a:r>
              <a:rPr lang="zh-CN" alt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进行清理</a:t>
            </a:r>
            <a:r>
              <a:rPr lang="en-US" sz="1330" spc="0" dirty="0">
                <a:solidFill>
                  <a:srgbClr val="383838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</a:rPr>
              <a:t>，保证光线的通畅无阻。一旦在检查过程中发现任何异常情况，我们都会立即记录并启动维修程序，确保整个照明系统的稳定运行。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en-US" sz="1330" spc="0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endParaRPr lang="en-US" sz="1330" spc="0" dirty="0">
              <a:solidFill>
                <a:srgbClr val="383838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</a:endParaRPr>
          </a:p>
        </p:txBody>
      </p:sp>
      <p:pic>
        <p:nvPicPr>
          <p:cNvPr id="14" name="图片 13" descr="C:/Users/23667/Pictures/2025年照片/四牌楼/微信图片_20250304155126.jpg微信图片_202503041551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3038" y="497326"/>
            <a:ext cx="2873532" cy="1673992"/>
          </a:xfrm>
          <a:prstGeom prst="rect">
            <a:avLst/>
          </a:prstGeom>
        </p:spPr>
      </p:pic>
      <p:pic>
        <p:nvPicPr>
          <p:cNvPr id="13" name="图片 12" descr="C:/Users/23667/Pictures/2025年照片/四牌楼/微信图片_20250304155202.jpg微信图片_2025030415520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8"/>
          <a:stretch>
            <a:fillRect/>
          </a:stretch>
        </p:blipFill>
        <p:spPr>
          <a:xfrm>
            <a:off x="6736992" y="2277221"/>
            <a:ext cx="1377460" cy="2365899"/>
          </a:xfrm>
          <a:prstGeom prst="rect">
            <a:avLst/>
          </a:prstGeom>
        </p:spPr>
      </p:pic>
      <p:pic>
        <p:nvPicPr>
          <p:cNvPr id="8" name="图片 7" descr="C:/Users/23667/Pictures/2025年照片/四牌楼/微信图片_20250304155142.jpg微信图片_2025030415514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5"/>
          <a:stretch>
            <a:fillRect/>
          </a:stretch>
        </p:blipFill>
        <p:spPr>
          <a:xfrm>
            <a:off x="5243038" y="2277221"/>
            <a:ext cx="1392993" cy="236589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3590" y="871220"/>
            <a:ext cx="2342515" cy="697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50000"/>
              </a:lnSpc>
              <a:buSzPct val="100000"/>
              <a:buNone/>
            </a:pPr>
            <a:r>
              <a:rPr lang="en-US" altLang="zh-CN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   </a:t>
            </a:r>
            <a:r>
              <a:rPr lang="zh-CN" altLang="en-US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路灯</a:t>
            </a:r>
            <a:r>
              <a:rPr lang="en-US" sz="2625" b="1" dirty="0">
                <a:solidFill>
                  <a:srgbClr val="FF6633"/>
                </a:solidFill>
                <a:latin typeface="Noto Sans SC" panose="020B0200000000000000" pitchFamily="34" charset="-122"/>
                <a:ea typeface="Noto Sans SC" panose="020B0200000000000000" pitchFamily="34" charset="-122"/>
                <a:cs typeface="Noto Sans SC" panose="020B0200000000000000" pitchFamily="34" charset="-120"/>
                <a:sym typeface="+mn-ea"/>
              </a:rPr>
              <a:t>巡检</a:t>
            </a:r>
            <a:endParaRPr lang="en-US" altLang="en-US" sz="2625" b="1" dirty="0">
              <a:solidFill>
                <a:srgbClr val="FF6633"/>
              </a:solidFill>
              <a:latin typeface="Noto Sans SC" panose="020B0200000000000000" pitchFamily="34" charset="-122"/>
              <a:ea typeface="Noto Sans SC" panose="020B0200000000000000" pitchFamily="34" charset="-122"/>
              <a:cs typeface="Noto Sans SC" panose="020B0200000000000000" pitchFamily="34" charset="-12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8ee214b-611c-4662-8606-9cdf6213e077"/>
  <p:tag name="COMMONDATA" val="eyJoZGlkIjoiZGUzYjYwZjMxY2I3MjQ4ZGY5ZjhiOGVjYzc3Y2VmYm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1_2"/>
  <p:tag name="KSO_WM_UNIT_ID" val="diagram20231320_1*l_h_i*802_1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solid&quot;:{&quot;brightness&quot;:0,&quot;colorType&quot;:1,&quot;foreColorIndex&quot;:5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802_1_1"/>
  <p:tag name="KSO_WM_UNIT_ID" val="diagram20231320_1*l_h_f*802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2_1"/>
  <p:tag name="KSO_WM_UNIT_ID" val="diagram20231320_1*l_h_i*802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2_2"/>
  <p:tag name="KSO_WM_UNIT_ID" val="diagram20231320_1*l_h_i*802_2_2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802_2_1"/>
  <p:tag name="KSO_WM_UNIT_ID" val="diagram20231320_1*l_h_f*802_2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2_1"/>
  <p:tag name="KSO_WM_UNIT_ID" val="diagram20231320_1*l_h_i*802_2_1"/>
  <p:tag name="KSO_WM_TEMPLATE_CATEGORY" val="diagram"/>
  <p:tag name="KSO_WM_TEMPLATE_INDEX" val="20231320"/>
  <p:tag name="KSO_WM_UNIT_LAYERLEVEL" val="1_1_1"/>
  <p:tag name="KSO_WM_TAG_VERSION" val="3.0"/>
  <p:tag name="KSO_WM_BEAUTIFY_FLAG" val="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.800000011920929,&quot;colorType&quot;:1,&quot;foreColorIndex&quot;:6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2_2"/>
  <p:tag name="KSO_WM_UNIT_ID" val="diagram20231320_1*l_h_i*802_2_2"/>
  <p:tag name="KSO_WM_TEMPLATE_CATEGORY" val="diagram"/>
  <p:tag name="KSO_WM_TEMPLATE_INDEX" val="20231320"/>
  <p:tag name="KSO_WM_UNIT_LAYERLEVEL" val="1_1_1"/>
  <p:tag name="KSO_WM_TAG_VERSION" val="3.0"/>
  <p:tag name="KSO_WM_BEAUTIFY_FLAG" val=""/>
  <p:tag name="KSO_WM_DIAGRAM_VERSION" val="3"/>
  <p:tag name="KSO_WM_DIAGRAM_COLOR_TEXT_CAN_REMOVE" val="n"/>
  <p:tag name="KSO_WM_UNIT_FILL_FORE_SCHEMECOLOR_INDEX" val="6"/>
  <p:tag name="KSO_WM_DIAGRAM_MAX_ITEMCNT" val="6"/>
  <p:tag name="KSO_WM_DIAGRAM_MIN_ITEMCNT" val="2"/>
  <p:tag name="KSO_WM_DIAGRAM_VIRTUALLY_FRAME" val="{&quot;height&quot;:326.56047244094486,&quot;width&quot;:855.0528346456692}"/>
  <p:tag name="KSO_WM_DIAGRAM_COLOR_MATCH_VALUE" val="{&quot;shape&quot;:{&quot;fill&quot;:{&quot;solid&quot;:{&quot;brightness&quot;:0,&quot;colorType&quot;:1,&quot;foreColorIndex&quot;:6,&quot;transparency&quot;:0.400000005960464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802_1_1"/>
  <p:tag name="KSO_WM_UNIT_ID" val="diagram20231320_1*l_h_f*802_1_1"/>
  <p:tag name="KSO_WM_TEMPLATE_CATEGORY" val="diagram"/>
  <p:tag name="KSO_WM_TEMPLATE_INDEX" val="20231320"/>
  <p:tag name="KSO_WM_UNIT_LAYERLEVEL" val="1_1_1"/>
  <p:tag name="KSO_WM_TAG_VERSION" val="3.0"/>
  <p:tag name="KSO_WM_DIAGRAM_VERSION" val="3"/>
  <p:tag name="KSO_WM_DIAGRAM_COLOR_TEXT_CAN_REMOVE" val="n"/>
  <p:tag name="KSO_WM_UNIT_PRESET_TEXT" val="单击此处输入你的正文，文字是您思想的提炼。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2499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433"/>
  <p:tag name="KSO_WM_SLIDE_POSITION" val="36*35"/>
  <p:tag name="KSO_WM_TAG_VERSION" val="1.0"/>
  <p:tag name="KSO_WM_BEAUTIFY_FLAG" val="#wm#"/>
  <p:tag name="KSO_WM_TEMPLATE_CATEGORY" val="diagram"/>
  <p:tag name="KSO_WM_TEMPLATE_INDEX" val="20212499"/>
  <p:tag name="KSO_WM_SLIDE_LAYOUT" val="a_d_f"/>
  <p:tag name="KSO_WM_SLIDE_LAYOUT_CNT" val="1_3_1"/>
  <p:tag name="KSO_WM_SLIDE_BACKGROUND" val="[&quot;general&quot;]"/>
  <p:tag name="KSO_WM_SLIDE_RATIO" val="1.777778"/>
  <p:tag name="KSO_WM_CHIP_INFOS" val="{&quot;layout_type&quot;:&quot;topbottom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FILLPROP" val="[[{&quot;fill_id&quot;:&quot;37854537cffa46419a083c713c709977&quot;,&quot;fill_align&quot;:&quot;cm&quot;,&quot;text_align&quot;:&quot;cm&quot;,&quot;text_direction&quot;:&quot;horizontal&quot;,&quot;chip_types&quot;:[&quot;header&quot;]},{&quot;fill_id&quot;:&quot;d4ac0b3e8a924ba783f4ae967ef39c14&quot;,&quot;fill_align&quot;:&quot;lm&quot;,&quot;text_align&quot;:&quot;lm&quot;,&quot;text_direction&quot;:&quot;horizontal&quot;,&quot;chip_types&quot;:[&quot;text&quot;]},{&quot;fill_id&quot;:&quot;e75cefc1f4744ae2b365d3ea44966a63&quot;,&quot;fill_align&quot;:&quot;cm&quot;,&quot;text_align&quot;:&quot;cm&quot;,&quot;text_direction&quot;:&quot;horizontal&quot;,&quot;chip_types&quot;:[&quot;picture&quot;]},{&quot;fill_id&quot;:&quot;7424fd86150a4d34a5264eb5073d9bef&quot;,&quot;fill_align&quot;:&quot;cm&quot;,&quot;text_align&quot;:&quot;cm&quot;,&quot;text_direction&quot;:&quot;horizontal&quot;,&quot;chip_types&quot;:[&quot;picture&quot;]},{&quot;fill_id&quot;:&quot;52d2431b1e2d4131b4e533c6167e08fb&quot;,&quot;fill_align&quot;:&quot;cm&quot;,&quot;text_align&quot;:&quot;cm&quot;,&quot;text_direction&quot;:&quot;horizontal&quot;,&quot;chip_types&quot;:[&quot;picture&quot;]}]]"/>
  <p:tag name="KSO_WM_CHIP_XID" val="5efb06a9c9a2f50afb5100b3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43:48&quot;,&quot;maxSize&quot;:{&quot;size1&quot;:22.4},&quot;minSize&quot;:{&quot;size1&quot;:22.4},&quot;normalSize&quot;:{&quot;size1&quot;:22.4},&quot;subLayout&quot;:[{&quot;id&quot;:&quot;2021-04-01T15:43:48&quot;,&quot;margin&quot;:{&quot;bottom&quot;:0.02600000612437725,&quot;left&quot;:1.6929999589920044,&quot;right&quot;:1.6929999589920044,&quot;top&quot;:2.117000102996826},&quot;type&quot;:0},{&quot;direction&quot;:1,&quot;id&quot;:&quot;2021-04-01T15:43:48&quot;,&quot;maxSize&quot;:{&quot;size1&quot;:32.54164608069308},&quot;minSize&quot;:{&quot;size1&quot;:32.54164608069308},&quot;normalSize&quot;:{&quot;size1&quot;:32.54164608069308},&quot;subLayout&quot;:[{&quot;id&quot;:&quot;2021-04-01T15:43:48&quot;,&quot;margin&quot;:{&quot;bottom&quot;:2.9629998207092285,&quot;left&quot;:1.6929999589920044,&quot;right&quot;:0.4230000674724579,&quot;top&quot;:2.9629998207092285},&quot;type&quot;:0},{&quot;direction&quot;:1,&quot;id&quot;:&quot;2021-04-01T15:43:48&quot;,&quot;maxSize&quot;:{&quot;size1&quot;:35.16173588969111},&quot;minSize&quot;:{&quot;size1&quot;:35.16173588969111},&quot;normalSize&quot;:{&quot;size1&quot;:35.16173588969111},&quot;subLayout&quot;:[{&quot;id&quot;:&quot;2021-04-01T15:43:48&quot;,&quot;margin&quot;:{&quot;bottom&quot;:1.6929999589920044,&quot;left&quot;:1.2699999809265137,&quot;right&quot;:0.3970000147819519,&quot;top&quot;:1.6929999589920044},&quot;type&quot;:0},{&quot;direction&quot;:1,&quot;id&quot;:&quot;2021-04-01T15:43:48&quot;,&quot;maxSize&quot;:{&quot;size1&quot;:43.195214978997974},&quot;minSize&quot;:{&quot;size1&quot;:43.195214978997974},&quot;normalSize&quot;:{&quot;size1&quot;:43.195214978997974},&quot;subLayout&quot;:[{&quot;id&quot;:&quot;2021-04-01T15:43:48&quot;,&quot;margin&quot;:{&quot;bottom&quot;:1.6929999589920044,&quot;left&quot;:0.02600000612437725,&quot;right&quot;:0.02600000612437725,&quot;top&quot;:1.6929999589920044},&quot;type&quot;:0},{&quot;id&quot;:&quot;2021-04-01T15:43:48&quot;,&quot;margin&quot;:{&quot;bottom&quot;:1.6929999589920044,&quot;left&quot;:0.3689999580383301,&quot;right&quot;:1.722000002861023,&quot;top&quot;:1.6929999589920044},&quot;type&quot;:0}],&quot;type&quot;:0}],&quot;type&quot;:0}],&quot;type&quot;:0}],&quot;type&quot;:0}"/>
  <p:tag name="KSO_WM_CHIP_GROUPID" val="5efb06a9c9a2f50afb5100b2"/>
  <p:tag name="KSO_WM_SLIDE_BK_DARK_LIGHT" val="2"/>
  <p:tag name="KSO_WM_SLIDE_BACKGROUND_TYPE" val="general"/>
  <p:tag name="KSO_WM_SLIDE_SUPPORT_FEATURE_TYPE" val="0"/>
  <p:tag name="KSO_WM_TEMPLATE_ASSEMBLE_XID" val="60656f634054ed1e2fb80928"/>
  <p:tag name="KSO_WM_TEMPLATE_ASSEMBLE_GROUPID" val="60656f634054ed1e2fb809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2499_1*i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fea984d50399491fb722752ccb10df9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b06a9c9a2f50afb5100b2"/>
  <p:tag name="KSO_WM_CHIP_XID" val="5efb06a9c9a2f50afb5100b3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80"/>
  <p:tag name="KSO_WM_TEMPLATE_ASSEMBLE_XID" val="60656f634054ed1e2fb80928"/>
  <p:tag name="KSO_WM_TEMPLATE_ASSEMBLE_GROUPID" val="60656f634054ed1e2fb8092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2499_1*i*2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01d74a2ee8c74d2898822340fd3cd23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,&quot;whChangeMode&quot;:0}"/>
  <p:tag name="KSO_WM_CHIP_GROUPID" val="5efb06a9c9a2f50afb5100b2"/>
  <p:tag name="KSO_WM_CHIP_XID" val="5efb06a9c9a2f50afb5100b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"/>
  <p:tag name="KSO_WM_TEMPLATE_ASSEMBLE_XID" val="60656f634054ed1e2fb80928"/>
  <p:tag name="KSO_WM_TEMPLATE_ASSEMBLE_GROUPID" val="60656f634054ed1e2fb8092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499_1*a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d8c7ec3c5ff4f59b16ab457da1cf420"/>
  <p:tag name="KSO_WM_CHIP_FILLAREA_FILL_RULE" val="{&quot;fill_align&quot;:&quot;cm&quot;,&quot;fill_mode&quot;:&quot;full&quot;,&quot;sacle_strategy&quot;:&quot;smart&quot;}"/>
  <p:tag name="KSO_WM_ASSEMBLE_CHIP_INDEX" val="4db7dcd5bff345fc98b29c4eb7d3770a"/>
  <p:tag name="KSO_WM_UNIT_TEXT_FILL_FORE_SCHEMECOLOR_INDEX_BRIGHTNESS" val="0"/>
  <p:tag name="KSO_WM_UNIT_TEXT_FILL_FORE_SCHEMECOLOR_INDEX" val="13"/>
  <p:tag name="KSO_WM_UNIT_TEXT_FILL_TYPE" val="1"/>
  <p:tag name="KSO_WM_TEMPLATE_ASSEMBLE_XID" val="60656f634054ed1e2fb80928"/>
  <p:tag name="KSO_WM_TEMPLATE_ASSEMBLE_GROUPID" val="60656f634054ed1e2fb809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499_1*f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556c3429de174c0b962b7a1da9892b3b"/>
  <p:tag name="KSO_WM_CHIP_FILLAREA_FILL_RULE" val="{&quot;fill_align&quot;:&quot;lm&quot;,&quot;fill_mode&quot;:&quot;full&quot;,&quot;sacle_strategy&quot;:&quot;smart&quot;}"/>
  <p:tag name="KSO_WM_ASSEMBLE_CHIP_INDEX" val="41597e7b94c7454184d5220da80dfbae"/>
  <p:tag name="KSO_WM_UNIT_TEXT_FILL_FORE_SCHEMECOLOR_INDEX_BRIGHTNESS" val="0.25"/>
  <p:tag name="KSO_WM_UNIT_TEXT_FILL_FORE_SCHEMECOLOR_INDEX" val="13"/>
  <p:tag name="KSO_WM_UNIT_TEXT_FILL_TYPE" val="1"/>
  <p:tag name="KSO_WM_TEMPLATE_ASSEMBLE_XID" val="60656f634054ed1e2fb80928"/>
  <p:tag name="KSO_WM_TEMPLATE_ASSEMBLE_GROUPID" val="60656f634054ed1e2fb8092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12499_1*d*3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c0e8d0bc612545bab871484385daf943"/>
  <p:tag name="KSO_WM_CHIP_FILLAREA_FILL_RULE" val="{&quot;fill_align&quot;:&quot;cm&quot;,&quot;fill_mode&quot;:&quot;full&quot;,&quot;sacle_strategy&quot;:&quot;smart&quot;}"/>
  <p:tag name="KSO_WM_ASSEMBLE_CHIP_INDEX" val="d2c49d706ecf4112825d3615c91c8590"/>
  <p:tag name="KSO_WM_TEMPLATE_ASSEMBLE_XID" val="60656f634054ed1e2fb80928"/>
  <p:tag name="KSO_WM_TEMPLATE_ASSEMBLE_GROUPID" val="60656f634054ed1e2fb80928"/>
  <p:tag name="KSO_WM_UNIT_PICTURE_CLIP_FLAG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2499_1*d*1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bcfb326ab4149c7b38a9a3d075ae41b"/>
  <p:tag name="KSO_WM_CHIP_FILLAREA_FILL_RULE" val="{&quot;fill_align&quot;:&quot;cm&quot;,&quot;fill_mode&quot;:&quot;full&quot;,&quot;sacle_strategy&quot;:&quot;smart&quot;}"/>
  <p:tag name="KSO_WM_ASSEMBLE_CHIP_INDEX" val="10f960c65305449ab2923020254beb60"/>
  <p:tag name="KSO_WM_TEMPLATE_ASSEMBLE_XID" val="60656f634054ed1e2fb80928"/>
  <p:tag name="KSO_WM_TEMPLATE_ASSEMBLE_GROUPID" val="60656f634054ed1e2fb80928"/>
  <p:tag name="KSO_WM_UNIT_PICTURE_CLIP_FLAG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88*63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12499_1*d*2"/>
  <p:tag name="KSO_WM_TEMPLATE_CATEGORY" val="diagram"/>
  <p:tag name="KSO_WM_TEMPLATE_INDEX" val="2021249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adc7b2bfb914437aa04bcac9281039b8"/>
  <p:tag name="KSO_WM_CHIP_FILLAREA_FILL_RULE" val="{&quot;fill_align&quot;:&quot;cm&quot;,&quot;fill_mode&quot;:&quot;full&quot;,&quot;sacle_strategy&quot;:&quot;smart&quot;}"/>
  <p:tag name="KSO_WM_ASSEMBLE_CHIP_INDEX" val="85b542a352534d2f8c5f140464ae9a03"/>
  <p:tag name="KSO_WM_TEMPLATE_ASSEMBLE_XID" val="60656f634054ed1e2fb80928"/>
  <p:tag name="KSO_WM_TEMPLATE_ASSEMBLE_GROUPID" val="60656f634054ed1e2fb80928"/>
  <p:tag name="KSO_WM_UNIT_PICTURE_CLIP_FLAG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YPE" val="j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89690_1"/>
  <p:tag name="KSO_WM_SLIDE_TYPE" val="text"/>
  <p:tag name="KSO_WM_SLIDE_SUBTYPE" val="picTxt"/>
  <p:tag name="KSO_WM_SLIDE_ITEM_CNT" val="0"/>
  <p:tag name="KSO_WM_SLIDE_INDEX" val="1"/>
  <p:tag name="KSO_WM_SLIDE_SIZE" val="888*506"/>
  <p:tag name="KSO_WM_SLIDE_POSITION" val="38*16"/>
  <p:tag name="KSO_WM_TAG_VERSION" val="1.0"/>
  <p:tag name="KSO_WM_BEAUTIFY_FLAG" val="#wm#"/>
  <p:tag name="KSO_WM_TEMPLATE_CATEGORY" val="diagram"/>
  <p:tag name="KSO_WM_TEMPLATE_INDEX" val="20189690"/>
  <p:tag name="KSO_WM_SLIDE_LAYOUT" val="d"/>
  <p:tag name="KSO_WM_SLIDE_LAYOUT_CNT" val="4"/>
  <p:tag name="KSO_WM_TEMPLATE_SUBCATEGORY" val="0"/>
  <p:tag name="KSO_WM_TEMPLATE_MASTER_TYPE" val="0"/>
  <p:tag name="KSO_WM_TEMPLATE_COLOR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diagram20189690_1*i*1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90_1*i*2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1692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PLACING_PICTURE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LACING_PICTURE_INFO" val="{&quot;code&quot;:&quot;cBa&quot;,&quot;full_picture&quot;:true,&quot;last_full_picture&quot;:&quot;cBa&quot;,&quot;margin&quot;:{&quot;left&quot;:2.162510788395494,&quot;right&quot;:4.147998802499843},&quot;scheme&quot;:&quot;5-0&quot;,&quot;spacing&quot;: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1692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PLACING_PICTURE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LACING_PICTURE_INFO" val="{&quot;code&quot;:&quot;cBa&quot;,&quot;full_picture&quot;:true,&quot;last_full_picture&quot;:&quot;cBa&quot;,&quot;margin&quot;:{&quot;left&quot;:2.162510788395494,&quot;right&quot;:4.147998802499843},&quot;scheme&quot;:&quot;5-0&quot;,&quot;spacing&quot;:5}"/>
  <p:tag name="KSO_WM_UNIT_PLACING_PICTURE_USER_VIEWPORT" val="{&quot;height&quot;:3151,&quot;width&quot;:272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1692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PLACING_PICTURE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LACING_PICTURE_INFO" val="{&quot;code&quot;:&quot;cBa&quot;,&quot;full_picture&quot;:true,&quot;last_full_picture&quot;:&quot;cBa&quot;,&quot;margin&quot;:{&quot;left&quot;:2.162510788395494,&quot;right&quot;:4.147998802499843},&quot;scheme&quot;:&quot;5-0&quot;,&quot;spacing&quot;: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1692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1445_1*d*1"/>
  <p:tag name="KSO_WM_TEMPLATE_CATEGORY" val="diagram"/>
  <p:tag name="KSO_WM_TEMPLATE_INDEX" val="20211445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a75a31c159f6485599aba2a3ed29be3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bc035b0204ed42a6b647b4ea409f9017"/>
  <p:tag name="KSO_WM_UNIT_PLACING_PICTURE" val="bc035b0204ed42a6b647b4ea409f9017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fc4054ed1e2fb801d1"/>
  <p:tag name="KSO_WM_TEMPLATE_ASSEMBLE_GROUPID" val="60656efc4054ed1e2fb801d1"/>
  <p:tag name="KSO_WM_UNIT_PLACING_PICTURE_INFO" val="{&quot;code&quot;:&quot;cBa&quot;,&quot;full_picture&quot;:true,&quot;last_full_picture&quot;:&quot;cBa&quot;,&quot;margin&quot;:{&quot;left&quot;:2.162510788395494,&quot;right&quot;:4.147998802499843},&quot;scheme&quot;:&quot;5-0&quot;,&quot;spacing&quot;: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157,&quot;width&quot;:1154}"/>
  <p:tag name="KSO_WM_UNIT_TYPE" val="j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89690_1"/>
  <p:tag name="KSO_WM_SLIDE_TYPE" val="text"/>
  <p:tag name="KSO_WM_SLIDE_SUBTYPE" val="picTxt"/>
  <p:tag name="KSO_WM_SLIDE_ITEM_CNT" val="0"/>
  <p:tag name="KSO_WM_SLIDE_INDEX" val="1"/>
  <p:tag name="KSO_WM_SLIDE_SIZE" val="888*506"/>
  <p:tag name="KSO_WM_SLIDE_POSITION" val="38*16"/>
  <p:tag name="KSO_WM_TAG_VERSION" val="1.0"/>
  <p:tag name="KSO_WM_BEAUTIFY_FLAG" val="#wm#"/>
  <p:tag name="KSO_WM_TEMPLATE_CATEGORY" val="diagram"/>
  <p:tag name="KSO_WM_TEMPLATE_INDEX" val="20189690"/>
  <p:tag name="KSO_WM_SLIDE_LAYOUT" val="d"/>
  <p:tag name="KSO_WM_SLIDE_LAYOUT_CNT" val="4"/>
  <p:tag name="KSO_WM_TEMPLATE_SUBCATEGORY" val="0"/>
  <p:tag name="KSO_WM_TEMPLATE_MASTER_TYPE" val="0"/>
  <p:tag name="KSO_WM_TEMPLATE_COLOR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diagram20189690_1*i*1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90_1*i*2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157,&quot;width&quot;:1154}"/>
  <p:tag name="KSO_WM_UNIT_TYPE" val="j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3.01060504489975,&quot;right&quot;:34.48376373602013},&quot;scheme&quot;:&quot;4-0&quot;,&quot;spacing&quot;:5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3.01060504489975,&quot;right&quot;:34.48376373602013},&quot;scheme&quot;:&quot;4-0&quot;,&quot;spacing&quot;:5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3.01060504489975,&quot;right&quot;:34.48376373602013},&quot;scheme&quot;:&quot;4-0&quot;,&quot;spacing&quot;: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89690_1"/>
  <p:tag name="KSO_WM_SLIDE_TYPE" val="text"/>
  <p:tag name="KSO_WM_SLIDE_SUBTYPE" val="picTxt"/>
  <p:tag name="KSO_WM_SLIDE_ITEM_CNT" val="0"/>
  <p:tag name="KSO_WM_SLIDE_INDEX" val="1"/>
  <p:tag name="KSO_WM_SLIDE_SIZE" val="888*506"/>
  <p:tag name="KSO_WM_SLIDE_POSITION" val="38*16"/>
  <p:tag name="KSO_WM_TAG_VERSION" val="1.0"/>
  <p:tag name="KSO_WM_BEAUTIFY_FLAG" val="#wm#"/>
  <p:tag name="KSO_WM_TEMPLATE_CATEGORY" val="diagram"/>
  <p:tag name="KSO_WM_TEMPLATE_INDEX" val="20189690"/>
  <p:tag name="KSO_WM_SLIDE_LAYOUT" val="d"/>
  <p:tag name="KSO_WM_SLIDE_LAYOUT_CNT" val="4"/>
  <p:tag name="KSO_WM_TEMPLATE_SUBCATEGORY" val="0"/>
  <p:tag name="KSO_WM_TEMPLATE_MASTER_TYPE" val="0"/>
  <p:tag name="KSO_WM_TEMPLATE_COLOR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diagram20189690_1*i*1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90_1*i*2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157,&quot;width&quot;:1154}"/>
  <p:tag name="KSO_WM_UNIT_TYPE" val="j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4.314558589321734,&quot;right&quot;:35.84590859484456},&quot;scheme&quot;:&quot;4-0&quot;,&quot;spacing&quot;:5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4.314558589321734,&quot;right&quot;:35.84590859484456},&quot;scheme&quot;:&quot;4-0&quot;,&quot;spacing&quot;:5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69*1861"/>
  <p:tag name="KSO_WM_UNIT_HIGHLIGHT" val="0"/>
  <p:tag name="KSO_WM_UNIT_DIAGRAM_ISNUMVISUAL" val="0"/>
  <p:tag name="KSO_WM_UNIT_DIAGRAM_ISREFERUNIT" val="0"/>
  <p:tag name="KSO_WM_UNIT_TYPE" val="d"/>
  <p:tag name="KSO_WM_UNIT_INDEX" val="1"/>
  <p:tag name="KSO_WM_UNIT_ID" val="diagram20212687_1*d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CHIP_GROUPID" val="5e7310da9a230a26b9e88a19"/>
  <p:tag name="KSO_WM_CHIP_XID" val="5e7310da9a230a26b9e88a1a"/>
  <p:tag name="KSO_WM_UNIT_DEC_AREA_ID" val="4f32891c5d7044819ad56211a40528d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e076d9698aa4f0c9c68551b572f3e25"/>
  <p:tag name="KSO_WM_UNIT_PLACING_PICTURE" val="de076d9698aa4f0c9c68551b572f3e25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54054ed1e2fb80946"/>
  <p:tag name="KSO_WM_TEMPLATE_ASSEMBLE_GROUPID" val="60656f654054ed1e2fb80946"/>
  <p:tag name="KSO_WM_UNIT_PLACING_PICTURE_INFO" val="{&quot;code&quot;:&quot;bAb&quot;,&quot;full_picture&quot;:true,&quot;last_full_picture&quot;:&quot;bAb&quot;,&quot;margin&quot;:{&quot;left&quot;:34.314558589321734,&quot;right&quot;:35.84590859484456},&quot;scheme&quot;:&quot;4-0&quot;,&quot;spacing&quot;:5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89690_1"/>
  <p:tag name="KSO_WM_SLIDE_TYPE" val="text"/>
  <p:tag name="KSO_WM_SLIDE_SUBTYPE" val="picTxt"/>
  <p:tag name="KSO_WM_SLIDE_ITEM_CNT" val="0"/>
  <p:tag name="KSO_WM_SLIDE_INDEX" val="1"/>
  <p:tag name="KSO_WM_SLIDE_SIZE" val="888*506"/>
  <p:tag name="KSO_WM_SLIDE_POSITION" val="38*16"/>
  <p:tag name="KSO_WM_TAG_VERSION" val="1.0"/>
  <p:tag name="KSO_WM_BEAUTIFY_FLAG" val="#wm#"/>
  <p:tag name="KSO_WM_TEMPLATE_CATEGORY" val="diagram"/>
  <p:tag name="KSO_WM_TEMPLATE_INDEX" val="20189690"/>
  <p:tag name="KSO_WM_SLIDE_LAYOUT" val="d"/>
  <p:tag name="KSO_WM_SLIDE_LAYOUT_CNT" val="4"/>
  <p:tag name="KSO_WM_TEMPLATE_SUBCATEGORY" val="0"/>
  <p:tag name="KSO_WM_TEMPLATE_MASTER_TYPE" val="0"/>
  <p:tag name="KSO_WM_TEMPLATE_COLOR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1"/>
  <p:tag name="KSO_WM_UNIT_ID" val="diagram20189690_1*i*1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2"/>
  <p:tag name="KSO_WM_UNIT_ID" val="diagram20189690_1*i*2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2687_1*f*1"/>
  <p:tag name="KSO_WM_TEMPLATE_CATEGORY" val="diagram"/>
  <p:tag name="KSO_WM_TEMPLATE_INDEX" val="20212687"/>
  <p:tag name="KSO_WM_UNIT_LAYERLEVEL" val="1"/>
  <p:tag name="KSO_WM_TAG_VERSION" val="1.0"/>
  <p:tag name="KSO_WM_BEAUTIFY_FLAG" val=""/>
  <p:tag name="KSO_WM_UNIT_DEFAULT_FONT" val="14;20;2"/>
  <p:tag name="KSO_WM_UNIT_BLOCK" val="0"/>
  <p:tag name="KSO_WM_UNIT_VALUE" val="64"/>
  <p:tag name="KSO_WM_UNIT_SHOW_EDIT_AREA_INDICATION" val="1"/>
  <p:tag name="KSO_WM_CHIP_GROUPID" val="5e6b05596848fb12bee65ac8"/>
  <p:tag name="KSO_WM_CHIP_XID" val="5e6b05596848fb12bee65aca"/>
  <p:tag name="KSO_WM_UNIT_DEC_AREA_ID" val="2f65476610884515a783e28ff726962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a6b42b278f644c11948fd074fdb9ea30"/>
  <p:tag name="KSO_WM_UNIT_TEXT_FILL_FORE_SCHEMECOLOR_INDEX_BRIGHTNESS" val="0.25"/>
  <p:tag name="KSO_WM_UNIT_TEXT_FILL_FORE_SCHEMECOLOR_INDEX" val="13"/>
  <p:tag name="KSO_WM_UNIT_TEXT_FILL_TYPE" val="1"/>
  <p:tag name="KSO_WM_TEMPLATE_ASSEMBLE_XID" val="60656f654054ed1e2fb80946"/>
  <p:tag name="KSO_WM_TEMPLATE_ASSEMBLE_GROUPID" val="60656f654054ed1e2fb809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157,&quot;width&quot;:1154}"/>
  <p:tag name="KSO_WM_UNIT_TYPE" val="j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INFO" val="{&quot;code&quot;:&quot;Ab[2]&quot;,&quot;full_picture&quot;:false,&quot;last_crop_picture&quot;:&quot;Ab[2]&quot;,&quot;scheme&quot;:&quot;3-1&quot;,&quot;spacing&quot;:5}"/>
  <p:tag name="KSO_WM_UNIT_PLACING_PICTURE" val="93139.868"/>
  <p:tag name="KSO_WM_NO_TAGS_SHAPE_FLAG" val="1"/>
  <p:tag name="KSO_WM_UNIT_PLACING_PICTURE_USER_VIEWPORT" val="{&quot;height&quot;:2591,&quot;width&quot;:3817}"/>
  <p:tag name="KSO_WM_UNIT_PLACING_PICTURE_USER_VIEWPORT_SMARTMENU" val="{&quot;height&quot;:2626.5000000000005,&quot;width&quot;:7225.000000000002}"/>
  <p:tag name="KSO_WM_UNIT_PLACING_PICTURE_USER_RELATIVERECTANGLE_SMARTMENU" val="{&quot;bottom&quot;:0.258005569091542,&quot;left&quot;:0,&quot;right&quot;:0,&quot;top&quot;:0.25800556909154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INFO" val="{&quot;code&quot;:&quot;Ab[2]&quot;,&quot;full_picture&quot;:false,&quot;last_crop_picture&quot;:&quot;Ab[2]&quot;,&quot;scheme&quot;:&quot;3-1&quot;,&quot;spacing&quot;:5}"/>
  <p:tag name="KSO_WM_UNIT_PLACING_PICTURE" val="93139.868"/>
  <p:tag name="KSO_WM_NO_TAGS_SHAPE_FLAG" val="1"/>
  <p:tag name="KSO_WM_UNIT_PLACING_PICTURE_USER_VIEWPORT" val="{&quot;height&quot;:2336,&quot;width&quot;:3135}"/>
  <p:tag name="KSO_WM_UNIT_PLACING_PICTURE_USER_VIEWPORT_SMARTMENU" val="{&quot;height&quot;:2626.5000000000005,&quot;width&quot;:3537.500000000001}"/>
  <p:tag name="KSO_WM_UNIT_PLACING_PICTURE_USER_RELATIVERECTANGLE_SMARTMENU" val="{&quot;bottom&quot;:0.005749890229368324,&quot;left&quot;:0,&quot;right&quot;:0,&quot;top&quot;:0.005749890229368324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INFO" val="{&quot;code&quot;:&quot;Ab[2]&quot;,&quot;full_picture&quot;:false,&quot;last_crop_picture&quot;:&quot;Ab[2]&quot;,&quot;scheme&quot;:&quot;3-1&quot;,&quot;spacing&quot;:5}"/>
  <p:tag name="KSO_WM_UNIT_PLACING_PICTURE" val="93139.868"/>
  <p:tag name="KSO_WM_NO_TAGS_SHAPE_FLAG" val="1"/>
  <p:tag name="KSO_WM_UNIT_PLACING_PICTURE_USER_VIEWPORT" val="{&quot;height&quot;:2591,&quot;width&quot;:2545}"/>
  <p:tag name="KSO_WM_UNIT_PLACING_PICTURE_USER_VIEWPORT_SMARTMENU" val="{&quot;height&quot;:2626.5000000000005,&quot;width&quot;:3537.500000000001}"/>
  <p:tag name="KSO_WM_UNIT_PLACING_PICTURE_USER_RELATIVERECTANGLE_SMARTMENU" val="{&quot;bottom&quot;:0.005749890229368324,&quot;left&quot;:0,&quot;right&quot;:0,&quot;top&quot;:0.005749890229368324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29702"/>
  <p:tag name="KSO_WM_SLIDE_ID" val="diagram20229702_1"/>
  <p:tag name="KSO_WM_TEMPLATE_SUBCATEGORY" val="21"/>
  <p:tag name="KSO_WM_SLIDE_ITEM_CNT" val="0"/>
  <p:tag name="KSO_WM_SLIDE_INDEX" val="1"/>
  <p:tag name="KSO_WM_TAG_VERSION" val="1.0"/>
  <p:tag name="KSO_WM_SLIDE_TYPE" val="text"/>
  <p:tag name="KSO_WM_SLIDE_SUBTYPE" val="picTxt"/>
  <p:tag name="KSO_WM_SLIDE_SIZE" val="888*372"/>
  <p:tag name="KSO_WM_SLIDE_POSITION" val="36*84"/>
  <p:tag name="KSO_WM_SLIDE_LAYOUT" val="d_f"/>
  <p:tag name="KSO_WM_SLIDE_LAYOUT_CNT" val="2_1"/>
  <p:tag name="KSO_WM_TEMPLATE_MASTER_TYPE" val="0"/>
  <p:tag name="KSO_WM_TEMPLATE_COLOR_TYPE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2-15T19:43:29&quot;,&quot;maxSize&quot;:{&quot;size1&quot;:54.98229222372174},&quot;minSize&quot;:{&quot;size1&quot;:33.78229222372174},&quot;normalSize&quot;:{&quot;size1&quot;:41.38229222372174},&quot;subLayout&quot;:[{&quot;id&quot;:&quot;2022-12-15T19:43:29&quot;,&quot;margin&quot;:{&quot;bottom&quot;:1.6929999589920044,&quot;left&quot;:1.2840001583099365,&quot;right&quot;:0.02600000612437725,&quot;top&quot;:1.6929999589920044},&quot;type&quot;:0},{&quot;id&quot;:&quot;2022-12-15T19:43:29&quot;,&quot;maxSize&quot;:{&quot;size1&quot;:59.9999627685557},&quot;minSize&quot;:{&quot;size1&quot;:22.1999627685557},&quot;normalSize&quot;:{&quot;size1&quot;:48.69996276855569},&quot;subLayout&quot;:[{&quot;id&quot;:&quot;2022-12-15T19:43:29&quot;,&quot;margin&quot;:{&quot;bottom&quot;:0.03500000014901161,&quot;left&quot;:1.2279998064041138,&quot;right&quot;:1.2720000743865967,&quot;top&quot;:1.6929999589920044},&quot;type&quot;:0},{&quot;id&quot;:&quot;2022-12-15T19:43:29&quot;,&quot;margin&quot;:{&quot;bottom&quot;:1.6929999589920044,&quot;left&quot;:1.2279998064041138,&quot;right&quot;:1.2720000743865967,&quot;top&quot;:0.8179999589920044},&quot;type&quot;:0}]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ac08a758c1ec0b7089df"/>
  <p:tag name="KSO_WM_CHIP_FILLPROP" val="[[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aa002354d82a42ada3683e379c3e2aaf&quot;,&quot;fill_align&quot;:&quot;rm&quot;,&quot;chip_types&quot;:[&quot;diagram&quot;,&quot;pictext&quot;,&quot;text&quot;,&quot;picture&quot;,&quot;chart&quot;,&quot;table&quot;,&quot;video&quot;]},{&quot;text_align&quot;:&quot;lb&quot;,&quot;text_direction&quot;:&quot;horizontal&quot;,&quot;support_big_font&quot;:false,&quot;picture_toward&quot;:0,&quot;picture_dockside&quot;:[],&quot;fill_id&quot;:&quot;3f9a9f64c04447f0a3b2a9aabf5ba267&quot;,&quot;fill_align&quot;:&quot;lb&quot;,&quot;chip_types&quot;:[&quot;header&quot;]},{&quot;text_align&quot;:&quot;lt&quot;,&quot;text_direction&quot;:&quot;horizontal&quot;,&quot;support_big_font&quot;:false,&quot;picture_toward&quot;:0,&quot;picture_dockside&quot;:[],&quot;fill_id&quot;:&quot;ac71787c34b9486c80fe97510903788a&quot;,&quot;fill_align&quot;:&quot;lt&quot;,&quot;chip_types&quot;:[&quot;text&quot;,&quot;picture&quot;,&quot;chart&quot;,&quot;table&quot;,&quot;video&quot;]}],[{&quot;text_align&quot;:&quot;lm&quot;,&quot;text_direction&quot;:&quot;horizontal&quot;,&quot;support_big_font&quot;:false,&quot;picture_toward&quot;:0,&quot;picture_dockside&quot;:[],&quot;fill_id&quot;:&quot;aa002354d82a42ada3683e379c3e2aaf&quot;,&quot;fill_align&quot;:&quot;cm&quot;,&quot;chip_types&quot;:[&quot;text&quot;]},{&quot;text_align&quot;:&quot;lm&quot;,&quot;text_direction&quot;:&quot;horizontal&quot;,&quot;support_big_font&quot;:false,&quot;picture_toward&quot;:0,&quot;picture_dockside&quot;:[],&quot;fill_id&quot;:&quot;3f9a9f64c04447f0a3b2a9aabf5ba267&quot;,&quot;fill_align&quot;:&quot;lm&quot;,&quot;chip_types&quot;:[&quot;picture&quot;]},{&quot;text_align&quot;:&quot;lm&quot;,&quot;text_direction&quot;:&quot;horizontal&quot;,&quot;support_big_font&quot;:false,&quot;picture_toward&quot;:0,&quot;picture_dockside&quot;:[],&quot;fill_id&quot;:&quot;ac71787c34b9486c80fe97510903788a&quot;,&quot;fill_align&quot;:&quot;lm&quot;,&quot;chip_types&quot;:[&quot;picture&quot;]}],[{&quot;text_align&quot;:&quot;lm&quot;,&quot;text_direction&quot;:&quot;horizontal&quot;,&quot;support_features&quot;:[&quot;collage&quot;,&quot;carousel&quot;,&quot;creativecrop&quot;],&quot;support_big_font&quot;:false,&quot;picture_toward&quot;:0,&quot;picture_dockside&quot;:[],&quot;fill_id&quot;:&quot;aa002354d82a42ada3683e379c3e2aaf&quot;,&quot;fill_align&quot;:&quot;rm&quot;,&quot;chip_types&quot;:[&quot;diagram&quot;,&quot;pictext&quot;,&quot;text&quot;,&quot;picture&quot;,&quot;header&quot;,&quot;chart&quot;,&quot;table&quot;,&quot;video&quot;]},{&quot;text_align&quot;:&quot;lb&quot;,&quot;text_direction&quot;:&quot;horizontal&quot;,&quot;support_big_font&quot;:false,&quot;picture_toward&quot;:0,&quot;picture_dockside&quot;:[],&quot;fill_id&quot;:&quot;3f9a9f64c04447f0a3b2a9aabf5ba267&quot;,&quot;fill_align&quot;:&quot;lb&quot;,&quot;chip_types&quot;:[&quot;text&quot;,&quot;picture&quot;]},{&quot;text_align&quot;:&quot;lt&quot;,&quot;text_direction&quot;:&quot;horizontal&quot;,&quot;support_big_font&quot;:false,&quot;picture_toward&quot;:0,&quot;picture_dockside&quot;:[],&quot;fill_id&quot;:&quot;ac71787c34b9486c80fe97510903788a&quot;,&quot;fill_align&quot;:&quot;lt&quot;,&quot;chip_types&quot;:[&quot;text&quot;]}],[{&quot;text_align&quot;:&quot;lm&quot;,&quot;text_direction&quot;:&quot;horizontal&quot;,&quot;support_big_font&quot;:false,&quot;picture_toward&quot;:0,&quot;picture_dockside&quot;:[],&quot;fill_id&quot;:&quot;aa002354d82a42ada3683e379c3e2aaf&quot;,&quot;fill_align&quot;:&quot;cm&quot;,&quot;chip_types&quot;:[&quot;text&quot;]},{&quot;text_align&quot;:&quot;lm&quot;,&quot;text_direction&quot;:&quot;horizontal&quot;,&quot;support_big_font&quot;:false,&quot;picture_toward&quot;:0,&quot;picture_dockside&quot;:[],&quot;fill_id&quot;:&quot;3f9a9f64c04447f0a3b2a9aabf5ba267&quot;,&quot;fill_align&quot;:&quot;lm&quot;,&quot;chip_types&quot;:[&quot;diagram&quot;,&quot;picture&quot;]},{&quot;text_align&quot;:&quot;lm&quot;,&quot;text_direction&quot;:&quot;horizontal&quot;,&quot;support_big_font&quot;:false,&quot;picture_toward&quot;:0,&quot;picture_dockside&quot;:[],&quot;fill_id&quot;:&quot;ac71787c34b9486c80fe97510903788a&quot;,&quot;fill_align&quot;:&quot;lm&quot;,&quot;chip_types&quot;:[&quot;text&quot;]}]]"/>
  <p:tag name="KSO_WM_CHIP_DECFILLPROP" val="[]"/>
  <p:tag name="KSO_WM_SLIDE_CAN_ADD_NAVIGATION" val="1"/>
  <p:tag name="KSO_WM_CHIP_GROUPID" val="5eecac08a758c1ec0b7089de"/>
  <p:tag name="KSO_WM_SLIDE_BK_DARK_LIGHT" val="2"/>
  <p:tag name="KSO_WM_SLIDE_BACKGROUND_TYPE" val="general"/>
  <p:tag name="KSO_WM_SLIDE_SUPPORT_FEATURE_TYPE" val="0"/>
  <p:tag name="KSO_WM_TEMPLATE_ASSEMBLE_XID" val="639b08600c9383becde74165"/>
  <p:tag name="KSO_WM_TEMPLATE_ASSEMBLE_GROUPID" val="639b08600c9383becde7416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地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地表达观点，往往事半功倍。当您的内容到达这个限度时，或许已经不纯粹作用于演示，极大可能运用于阅读领域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9702_1*f*1"/>
  <p:tag name="KSO_WM_TEMPLATE_CATEGORY" val="diagram"/>
  <p:tag name="KSO_WM_TEMPLATE_INDEX" val="2022970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70"/>
  <p:tag name="KSO_WM_UNIT_SHOW_EDIT_AREA_INDICATION" val="1"/>
  <p:tag name="KSO_WM_CHIP_GROUPID" val="5e6b05596848fb12bee65ac8"/>
  <p:tag name="KSO_WM_CHIP_XID" val="5e6b05596848fb12bee65aca"/>
  <p:tag name="KSO_WM_UNIT_DEC_AREA_ID" val="5015c3265e1e47cb9f4b4f5be013feb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72cb5483b3f482c90eb30acf0e4b311"/>
  <p:tag name="KSO_WM_UNIT_TEXT_FILL_FORE_SCHEMECOLOR_INDEX_BRIGHTNESS" val="0.25"/>
  <p:tag name="KSO_WM_UNIT_TEXT_FILL_FORE_SCHEMECOLOR_INDEX" val="13"/>
  <p:tag name="KSO_WM_UNIT_TEXT_FILL_TYPE" val="1"/>
  <p:tag name="KSO_WM_TEMPLATE_ASSEMBLE_XID" val="639b08600c9383becde74165"/>
  <p:tag name="KSO_WM_TEMPLATE_ASSEMBLE_GROUPID" val="639b08600c9383becde741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212*164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29702_1*d*2"/>
  <p:tag name="KSO_WM_TEMPLATE_CATEGORY" val="diagram"/>
  <p:tag name="KSO_WM_TEMPLATE_INDEX" val="202297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365a81bd22ac4f3081100da273391e1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e8630236b6645a2affffa9bb453533d"/>
  <p:tag name="KSO_WM_TEMPLATE_ASSEMBLE_XID" val="639b08600c9383becde74165"/>
  <p:tag name="KSO_WM_TEMPLATE_ASSEMBLE_GROUPID" val="639b08600c9383becde74165"/>
  <p:tag name="KSO_WM_UNIT_PICTURE_CLIP_FLAG" val="0"/>
  <p:tag name="KSO_WM_UNIT_PLACING_PICTURE_USER_VIEWPORT" val="{&quot;height&quot;:3217.6346456692913,&quot;width&quot;:7379.144881889763}"/>
  <p:tag name="KSO_WM_UNIT_PLACING_PICTURE_INFO" val="{&quot;code&quot;:&quot;a[5]&quot;,&quot;full_picture&quot;:false,&quot;last_crop_picture&quot;:&quot;a[5]&quot;,&quot;scheme&quot;:&quot;2-2&quot;,&quot;spacing&quot;:5}"/>
  <p:tag name="KSO_WM_UNIT_PLACING_PICTURE" val="100902.273"/>
  <p:tag name="KSO_WM_UNIT_PLACING_PICTURE_USER_VIEWPORT_SMARTMENU" val="{&quot;height&quot;:5907.24940801656,&quot;width&quot;:3863.16627201104}"/>
  <p:tag name="KSO_WM_UNIT_PLACING_PICTURE_USER_RELATIVERECTANGLE_SMARTMENU" val="{&quot;bottom&quot;:0,&quot;left&quot;:0.25512441601727026,&quot;right&quot;:0.25512441601727026,&quot;top&quot;:0}"/>
  <p:tag name="KSO_WM_NO_TAGS_SHAPE_FLAG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846*1650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29702_1*d*1"/>
  <p:tag name="KSO_WM_TEMPLATE_CATEGORY" val="diagram"/>
  <p:tag name="KSO_WM_TEMPLATE_INDEX" val="20229702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b037c2f93e674ff2ab9abfb3e466933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3849fe32e3114731b81b15a86f6e64c4"/>
  <p:tag name="KSO_WM_TEMPLATE_ASSEMBLE_XID" val="639b08600c9383becde74165"/>
  <p:tag name="KSO_WM_TEMPLATE_ASSEMBLE_GROUPID" val="639b08600c9383becde74165"/>
  <p:tag name="KSO_WM_UNIT_PICTURE_CLIP_FLAG" val="0"/>
  <p:tag name="KSO_WM_UNIT_PLACING_PICTURE_USER_VIEWPORT" val="{&quot;height&quot;:3087.6299212598424,&quot;width&quot;:7379.144881889763}"/>
  <p:tag name="KSO_WM_UNIT_PLACING_PICTURE_INFO" val="{&quot;code&quot;:&quot;a[5]&quot;,&quot;full_picture&quot;:false,&quot;last_crop_picture&quot;:&quot;a[5]&quot;,&quot;scheme&quot;:&quot;2-2&quot;,&quot;spacing&quot;:5}"/>
  <p:tag name="KSO_WM_UNIT_PLACING_PICTURE" val="100902.273"/>
  <p:tag name="KSO_WM_UNIT_PLACING_PICTURE_USER_VIEWPORT_SMARTMENU" val="{&quot;height&quot;:5907.24940801656,&quot;width&quot;:3863.16627201104}"/>
  <p:tag name="KSO_WM_UNIT_PLACING_PICTURE_USER_RELATIVERECTANGLE_SMARTMENU" val="{&quot;bottom&quot;:0,&quot;left&quot;:0.14798243893840415,&quot;right&quot;:0.14798243893840415,&quot;top&quot;:0}"/>
  <p:tag name="KSO_WM_NO_TAGS_SHAPE_FLAG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2970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i"/>
  <p:tag name="KSO_WM_UNIT_INDEX" val="3"/>
  <p:tag name="KSO_WM_UNIT_ID" val="diagram20189690_1*i*3"/>
  <p:tag name="KSO_WM_TEMPLATE_CATEGORY" val="diagram"/>
  <p:tag name="KSO_WM_TEMPLATE_INDEX" val="20189690"/>
  <p:tag name="KSO_WM_UNIT_LAYERLEVEL" val="1"/>
  <p:tag name="KSO_WM_TAG_VERSION" val="1.0"/>
  <p:tag name="KSO_WM_BEAUTIFY_FLAG" val="#wm#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771,&quot;width&quot;:9284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969,&quot;width&quot;:14400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157,&quot;width&quot;:1154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1157,&quot;width&quot;:1154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802_1_1"/>
  <p:tag name="KSO_WM_UNIT_ID" val="diagram20231320_1*l_h_i*802_1_1"/>
  <p:tag name="KSO_WM_TEMPLATE_CATEGORY" val="diagram"/>
  <p:tag name="KSO_WM_TEMPLATE_INDEX" val="20231320"/>
  <p:tag name="KSO_WM_UNIT_LAYERLEVEL" val="1_1_1"/>
  <p:tag name="KSO_WM_TAG_VERSION" val="3.0"/>
  <p:tag name="KSO_WM_BEAUTIFY_FLAG" val="#wm#"/>
  <p:tag name="KSO_WM_DIAGRAM_VERSION" val="3"/>
  <p:tag name="KSO_WM_DIAGRAM_COLOR_TEXT_CAN_REMOVE" val="n"/>
  <p:tag name="KSO_WM_UNIT_FILL_FORE_SCHEMECOLOR_INDEX" val="5"/>
  <p:tag name="KSO_WM_DIAGRAM_MAX_ITEMCNT" val="6"/>
  <p:tag name="KSO_WM_DIAGRAM_MIN_ITEMCNT" val="2"/>
  <p:tag name="KSO_WM_DIAGRAM_VIRTUALLY_FRAME" val="{&quot;height&quot;:326.56047244094486,&quot;left&quot;:-70.48181102362204,&quot;top&quot;:108.65771653543307,&quot;width&quot;:855.0528346456692}"/>
  <p:tag name="KSO_WM_DIAGRAM_COLOR_MATCH_VALUE" val="{&quot;shape&quot;:{&quot;fill&quot;:{&quot;solid&quot;:{&quot;brightness&quot;:0.800000011920929,&quot;colorType&quot;:1,&quot;foreColorIndex&quot;:5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TEXT_FILL_FORE_SCHEMECOLOR_INDEX" val="2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EA787"/>
      </a:dk2>
      <a:lt2>
        <a:srgbClr val="F0EDDC"/>
      </a:lt2>
      <a:accent1>
        <a:srgbClr val="E4C61F"/>
      </a:accent1>
      <a:accent2>
        <a:srgbClr val="BCCC40"/>
      </a:accent2>
      <a:accent3>
        <a:srgbClr val="95D261"/>
      </a:accent3>
      <a:accent4>
        <a:srgbClr val="6ED882"/>
      </a:accent4>
      <a:accent5>
        <a:srgbClr val="47DEA3"/>
      </a:accent5>
      <a:accent6>
        <a:srgbClr val="20E4C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686</Words>
  <Application>Microsoft Office PowerPoint</Application>
  <PresentationFormat>全屏显示(16:9)</PresentationFormat>
  <Paragraphs>89</Paragraphs>
  <Slides>21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Noto Sans SC</vt:lpstr>
      <vt:lpstr>等线</vt:lpstr>
      <vt:lpstr>微软雅黑</vt:lpstr>
      <vt:lpstr>Arial</vt:lpstr>
      <vt:lpstr>Calibri</vt:lpstr>
      <vt:lpstr>Wingdings</vt:lpstr>
      <vt:lpstr>Office Theme</vt:lpstr>
      <vt:lpstr>1_Office Theme</vt:lpstr>
      <vt:lpstr>2_Office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后勤维修工作汇报</dc:title>
  <dc:subject>SUBTITLE HERE</dc:subject>
  <dc:creator>MindShow.fun</dc:creator>
  <cp:lastModifiedBy>周建华</cp:lastModifiedBy>
  <cp:revision>41</cp:revision>
  <dcterms:created xsi:type="dcterms:W3CDTF">2023-06-01T01:37:00Z</dcterms:created>
  <dcterms:modified xsi:type="dcterms:W3CDTF">2025-05-28T01:22:10Z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D97332583A664900BF4BFA7C37FEDE6E_13</vt:lpwstr>
  </property>
  <property fmtid="{D5CDD505-2E9C-101B-9397-08002B2CF9AE}" pid="3" name="KSOProductBuildVer">
    <vt:lpwstr>2052-12.1.0.16929</vt:lpwstr>
  </property>
</Properties>
</file>