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317" r:id="rId2"/>
    <p:sldId id="264" r:id="rId3"/>
    <p:sldId id="321" r:id="rId4"/>
    <p:sldId id="325" r:id="rId5"/>
    <p:sldId id="329" r:id="rId6"/>
    <p:sldId id="337" r:id="rId7"/>
    <p:sldId id="327" r:id="rId8"/>
    <p:sldId id="328" r:id="rId9"/>
    <p:sldId id="288" r:id="rId10"/>
    <p:sldId id="331" r:id="rId11"/>
    <p:sldId id="330" r:id="rId12"/>
    <p:sldId id="332" r:id="rId13"/>
    <p:sldId id="334" r:id="rId14"/>
    <p:sldId id="333" r:id="rId15"/>
    <p:sldId id="338" r:id="rId16"/>
    <p:sldId id="322" r:id="rId17"/>
    <p:sldId id="326" r:id="rId18"/>
    <p:sldId id="335" r:id="rId19"/>
    <p:sldId id="323" r:id="rId20"/>
    <p:sldId id="285" r:id="rId21"/>
    <p:sldId id="318" r:id="rId22"/>
  </p:sldIdLst>
  <p:sldSz cx="9144000" cy="5143500" type="screen16x9"/>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600"/>
    <a:srgbClr val="3992DB"/>
    <a:srgbClr val="005DA2"/>
    <a:srgbClr val="0F1836"/>
    <a:srgbClr val="FDFDFD"/>
    <a:srgbClr val="D9D9D9"/>
    <a:srgbClr val="DCDE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935" autoAdjust="0"/>
    <p:restoredTop sz="94660" autoAdjust="0"/>
  </p:normalViewPr>
  <p:slideViewPr>
    <p:cSldViewPr>
      <p:cViewPr varScale="1">
        <p:scale>
          <a:sx n="120" d="100"/>
          <a:sy n="120" d="100"/>
        </p:scale>
        <p:origin x="714" y="10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86" d="100"/>
        <a:sy n="186" d="100"/>
      </p:scale>
      <p:origin x="0" y="0"/>
    </p:cViewPr>
  </p:sorterViewPr>
  <p:notesViewPr>
    <p:cSldViewPr>
      <p:cViewPr varScale="1">
        <p:scale>
          <a:sx n="86" d="100"/>
          <a:sy n="86" d="100"/>
        </p:scale>
        <p:origin x="-381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353A075-29DF-4CAE-8BA7-CDA0ED456C88}" type="datetimeFigureOut">
              <a:rPr lang="zh-CN" altLang="en-US" smtClean="0"/>
              <a:t>2025-5-28</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3924EE-29F1-4E68-A53A-86CBCBDF827A}" type="slidenum">
              <a:rPr lang="zh-CN" altLang="en-US" smtClean="0"/>
              <a:t>‹#›</a:t>
            </a:fld>
            <a:endParaRPr lang="zh-CN" altLang="en-US"/>
          </a:p>
        </p:txBody>
      </p:sp>
    </p:spTree>
    <p:extLst>
      <p:ext uri="{BB962C8B-B14F-4D97-AF65-F5344CB8AC3E}">
        <p14:creationId xmlns:p14="http://schemas.microsoft.com/office/powerpoint/2010/main" val="22138443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2B73EA-EE91-4E33-A9C1-8BF5DD7139A2}" type="datetimeFigureOut">
              <a:rPr lang="zh-CN" altLang="en-US" smtClean="0"/>
              <a:t>2025-5-28</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92B679-AE23-4750-8FB0-6513430B8953}" type="slidenum">
              <a:rPr lang="zh-CN" altLang="en-US" smtClean="0"/>
              <a:t>‹#›</a:t>
            </a:fld>
            <a:endParaRPr lang="zh-CN" altLang="en-US"/>
          </a:p>
        </p:txBody>
      </p:sp>
    </p:spTree>
    <p:extLst>
      <p:ext uri="{BB962C8B-B14F-4D97-AF65-F5344CB8AC3E}">
        <p14:creationId xmlns:p14="http://schemas.microsoft.com/office/powerpoint/2010/main" val="129930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a:t>
            </a:fld>
            <a:endParaRPr lang="zh-CN" altLang="en-US"/>
          </a:p>
        </p:txBody>
      </p:sp>
    </p:spTree>
    <p:extLst>
      <p:ext uri="{BB962C8B-B14F-4D97-AF65-F5344CB8AC3E}">
        <p14:creationId xmlns:p14="http://schemas.microsoft.com/office/powerpoint/2010/main" val="4026197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10</a:t>
            </a:fld>
            <a:endParaRPr lang="zh-CN" altLang="en-US"/>
          </a:p>
        </p:txBody>
      </p:sp>
    </p:spTree>
    <p:extLst>
      <p:ext uri="{BB962C8B-B14F-4D97-AF65-F5344CB8AC3E}">
        <p14:creationId xmlns:p14="http://schemas.microsoft.com/office/powerpoint/2010/main" val="2169423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11</a:t>
            </a:fld>
            <a:endParaRPr lang="zh-CN" altLang="en-US"/>
          </a:p>
        </p:txBody>
      </p:sp>
    </p:spTree>
    <p:extLst>
      <p:ext uri="{BB962C8B-B14F-4D97-AF65-F5344CB8AC3E}">
        <p14:creationId xmlns:p14="http://schemas.microsoft.com/office/powerpoint/2010/main" val="21694239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12</a:t>
            </a:fld>
            <a:endParaRPr lang="zh-CN" altLang="en-US"/>
          </a:p>
        </p:txBody>
      </p:sp>
    </p:spTree>
    <p:extLst>
      <p:ext uri="{BB962C8B-B14F-4D97-AF65-F5344CB8AC3E}">
        <p14:creationId xmlns:p14="http://schemas.microsoft.com/office/powerpoint/2010/main" val="21694239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13</a:t>
            </a:fld>
            <a:endParaRPr lang="zh-CN" altLang="en-US"/>
          </a:p>
        </p:txBody>
      </p:sp>
    </p:spTree>
    <p:extLst>
      <p:ext uri="{BB962C8B-B14F-4D97-AF65-F5344CB8AC3E}">
        <p14:creationId xmlns:p14="http://schemas.microsoft.com/office/powerpoint/2010/main" val="21694239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14</a:t>
            </a:fld>
            <a:endParaRPr lang="zh-CN" altLang="en-US"/>
          </a:p>
        </p:txBody>
      </p:sp>
    </p:spTree>
    <p:extLst>
      <p:ext uri="{BB962C8B-B14F-4D97-AF65-F5344CB8AC3E}">
        <p14:creationId xmlns:p14="http://schemas.microsoft.com/office/powerpoint/2010/main" val="21694239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15</a:t>
            </a:fld>
            <a:endParaRPr lang="zh-CN" altLang="en-US"/>
          </a:p>
        </p:txBody>
      </p:sp>
    </p:spTree>
    <p:extLst>
      <p:ext uri="{BB962C8B-B14F-4D97-AF65-F5344CB8AC3E}">
        <p14:creationId xmlns:p14="http://schemas.microsoft.com/office/powerpoint/2010/main" val="21694239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16</a:t>
            </a:fld>
            <a:endParaRPr lang="zh-CN" altLang="en-US"/>
          </a:p>
        </p:txBody>
      </p:sp>
    </p:spTree>
    <p:extLst>
      <p:ext uri="{BB962C8B-B14F-4D97-AF65-F5344CB8AC3E}">
        <p14:creationId xmlns:p14="http://schemas.microsoft.com/office/powerpoint/2010/main" val="19134939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17</a:t>
            </a:fld>
            <a:endParaRPr lang="zh-CN" altLang="en-US"/>
          </a:p>
        </p:txBody>
      </p:sp>
    </p:spTree>
    <p:extLst>
      <p:ext uri="{BB962C8B-B14F-4D97-AF65-F5344CB8AC3E}">
        <p14:creationId xmlns:p14="http://schemas.microsoft.com/office/powerpoint/2010/main" val="21694239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18</a:t>
            </a:fld>
            <a:endParaRPr lang="zh-CN" altLang="en-US"/>
          </a:p>
        </p:txBody>
      </p:sp>
    </p:spTree>
    <p:extLst>
      <p:ext uri="{BB962C8B-B14F-4D97-AF65-F5344CB8AC3E}">
        <p14:creationId xmlns:p14="http://schemas.microsoft.com/office/powerpoint/2010/main" val="21694239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19</a:t>
            </a:fld>
            <a:endParaRPr lang="zh-CN" altLang="en-US"/>
          </a:p>
        </p:txBody>
      </p:sp>
    </p:spTree>
    <p:extLst>
      <p:ext uri="{BB962C8B-B14F-4D97-AF65-F5344CB8AC3E}">
        <p14:creationId xmlns:p14="http://schemas.microsoft.com/office/powerpoint/2010/main" val="1913493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a:t>
            </a:fld>
            <a:endParaRPr lang="zh-CN" altLang="en-US"/>
          </a:p>
        </p:txBody>
      </p:sp>
    </p:spTree>
    <p:extLst>
      <p:ext uri="{BB962C8B-B14F-4D97-AF65-F5344CB8AC3E}">
        <p14:creationId xmlns:p14="http://schemas.microsoft.com/office/powerpoint/2010/main" val="37247000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20</a:t>
            </a:fld>
            <a:endParaRPr lang="zh-CN" altLang="en-US"/>
          </a:p>
        </p:txBody>
      </p:sp>
    </p:spTree>
    <p:extLst>
      <p:ext uri="{BB962C8B-B14F-4D97-AF65-F5344CB8AC3E}">
        <p14:creationId xmlns:p14="http://schemas.microsoft.com/office/powerpoint/2010/main" val="9987795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21</a:t>
            </a:fld>
            <a:endParaRPr lang="zh-CN" altLang="en-US"/>
          </a:p>
        </p:txBody>
      </p:sp>
    </p:spTree>
    <p:extLst>
      <p:ext uri="{BB962C8B-B14F-4D97-AF65-F5344CB8AC3E}">
        <p14:creationId xmlns:p14="http://schemas.microsoft.com/office/powerpoint/2010/main" val="3693893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a:t>
            </a:fld>
            <a:endParaRPr lang="zh-CN" altLang="en-US"/>
          </a:p>
        </p:txBody>
      </p:sp>
    </p:spTree>
    <p:extLst>
      <p:ext uri="{BB962C8B-B14F-4D97-AF65-F5344CB8AC3E}">
        <p14:creationId xmlns:p14="http://schemas.microsoft.com/office/powerpoint/2010/main" val="1913493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4</a:t>
            </a:fld>
            <a:endParaRPr lang="zh-CN" altLang="en-US"/>
          </a:p>
        </p:txBody>
      </p:sp>
    </p:spTree>
    <p:extLst>
      <p:ext uri="{BB962C8B-B14F-4D97-AF65-F5344CB8AC3E}">
        <p14:creationId xmlns:p14="http://schemas.microsoft.com/office/powerpoint/2010/main" val="2169423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5</a:t>
            </a:fld>
            <a:endParaRPr lang="zh-CN" altLang="en-US"/>
          </a:p>
        </p:txBody>
      </p:sp>
    </p:spTree>
    <p:extLst>
      <p:ext uri="{BB962C8B-B14F-4D97-AF65-F5344CB8AC3E}">
        <p14:creationId xmlns:p14="http://schemas.microsoft.com/office/powerpoint/2010/main" val="2169423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6</a:t>
            </a:fld>
            <a:endParaRPr lang="zh-CN" altLang="en-US"/>
          </a:p>
        </p:txBody>
      </p:sp>
    </p:spTree>
    <p:extLst>
      <p:ext uri="{BB962C8B-B14F-4D97-AF65-F5344CB8AC3E}">
        <p14:creationId xmlns:p14="http://schemas.microsoft.com/office/powerpoint/2010/main" val="2169423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7</a:t>
            </a:fld>
            <a:endParaRPr lang="zh-CN" altLang="en-US"/>
          </a:p>
        </p:txBody>
      </p:sp>
    </p:spTree>
    <p:extLst>
      <p:ext uri="{BB962C8B-B14F-4D97-AF65-F5344CB8AC3E}">
        <p14:creationId xmlns:p14="http://schemas.microsoft.com/office/powerpoint/2010/main" val="2169423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8</a:t>
            </a:fld>
            <a:endParaRPr lang="zh-CN" altLang="en-US"/>
          </a:p>
        </p:txBody>
      </p:sp>
    </p:spTree>
    <p:extLst>
      <p:ext uri="{BB962C8B-B14F-4D97-AF65-F5344CB8AC3E}">
        <p14:creationId xmlns:p14="http://schemas.microsoft.com/office/powerpoint/2010/main" val="2169423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9</a:t>
            </a:fld>
            <a:endParaRPr lang="zh-CN" altLang="en-US"/>
          </a:p>
        </p:txBody>
      </p:sp>
    </p:spTree>
    <p:extLst>
      <p:ext uri="{BB962C8B-B14F-4D97-AF65-F5344CB8AC3E}">
        <p14:creationId xmlns:p14="http://schemas.microsoft.com/office/powerpoint/2010/main" val="2169423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2025-5-28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spd="slow" advTm="0">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2025-5-28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spd="slow" advTm="0">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2025-5-28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spd="slow" advTm="0">
    <p:cov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2025-5-28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spd="slow" advTm="0">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2025-5-28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spd="slow" advTm="0">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cxnSp>
        <p:nvCxnSpPr>
          <p:cNvPr id="7" name="直接连接符 6"/>
          <p:cNvCxnSpPr/>
          <p:nvPr userDrawn="1"/>
        </p:nvCxnSpPr>
        <p:spPr>
          <a:xfrm>
            <a:off x="755576" y="625398"/>
            <a:ext cx="78488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a:grpSpLocks/>
          </p:cNvGrpSpPr>
          <p:nvPr userDrawn="1"/>
        </p:nvGrpSpPr>
        <p:grpSpPr bwMode="auto">
          <a:xfrm>
            <a:off x="323528" y="292895"/>
            <a:ext cx="390372" cy="205979"/>
            <a:chOff x="0" y="0"/>
            <a:chExt cx="1041399" cy="549275"/>
          </a:xfrm>
        </p:grpSpPr>
        <p:sp>
          <p:nvSpPr>
            <p:cNvPr id="13" name="Freeform 16"/>
            <p:cNvSpPr>
              <a:spLocks/>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4" name="Freeform 17"/>
            <p:cNvSpPr>
              <a:spLocks/>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5" name="Freeform 18"/>
            <p:cNvSpPr>
              <a:spLocks/>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18" name="TextBox 15"/>
          <p:cNvSpPr txBox="1"/>
          <p:nvPr userDrawn="1"/>
        </p:nvSpPr>
        <p:spPr>
          <a:xfrm>
            <a:off x="8100392" y="241995"/>
            <a:ext cx="671347" cy="369332"/>
          </a:xfrm>
          <a:prstGeom prst="rect">
            <a:avLst/>
          </a:prstGeom>
          <a:noFill/>
        </p:spPr>
        <p:txBody>
          <a:bodyPr wrap="square" rtlCol="0">
            <a:spAutoFit/>
          </a:bodyPr>
          <a:lstStyle/>
          <a:p>
            <a:pPr algn="ctr"/>
            <a:fld id="{2EEF1883-7A0E-4F66-9932-E581691AD397}" type="slidenum">
              <a:rPr lang="zh-CN" altLang="en-US" sz="1800" b="0" smtClean="0">
                <a:solidFill>
                  <a:schemeClr val="accent1"/>
                </a:solidFill>
                <a:latin typeface="微软雅黑 Light" panose="020B0502040204020203" pitchFamily="34" charset="-122"/>
                <a:ea typeface="微软雅黑 Light" panose="020B0502040204020203" pitchFamily="34" charset="-122"/>
              </a:rPr>
              <a:pPr algn="ctr"/>
              <a:t>‹#›</a:t>
            </a:fld>
            <a:r>
              <a:rPr lang="zh-CN" altLang="en-US" sz="1800" b="0" dirty="0" smtClean="0">
                <a:solidFill>
                  <a:schemeClr val="accent1"/>
                </a:solidFill>
                <a:latin typeface="微软雅黑 Light" panose="020B0502040204020203" pitchFamily="34" charset="-122"/>
                <a:ea typeface="微软雅黑 Light" panose="020B0502040204020203" pitchFamily="34" charset="-122"/>
              </a:rPr>
              <a:t> </a:t>
            </a:r>
            <a:endParaRPr lang="zh-CN" altLang="en-US" sz="1800" b="0" dirty="0">
              <a:solidFill>
                <a:schemeClr val="accent1"/>
              </a:solidFill>
              <a:latin typeface="微软雅黑 Light" panose="020B0502040204020203" pitchFamily="34" charset="-122"/>
              <a:ea typeface="微软雅黑 Light" panose="020B0502040204020203" pitchFamily="34" charset="-122"/>
            </a:endParaRP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983114887"/>
      </p:ext>
    </p:extLst>
  </p:cSld>
  <p:clrMapOvr>
    <a:masterClrMapping/>
  </p:clrMapOvr>
  <p:transition spd="slow" advTm="0">
    <p:cove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5121283"/>
      </p:ext>
    </p:extLst>
  </p:cSld>
  <p:clrMapOvr>
    <a:masterClrMapping/>
  </p:clrMapOvr>
  <p:transition spd="slow" advTm="0">
    <p:cove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2025-5-28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spd="slow" advTm="0">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2025-5-28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spd="slow" advTm="0">
    <p:cove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2025-5-28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spd="slow" advTm="0">
    <p:cove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2025-5-28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spd="slow" advTm="0">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2025-5-28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spd="slow" advTm="0">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2025-5-28</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ransition spd="slow" advTm="0">
    <p:cove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jpe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png"/><Relationship Id="rId4" Type="http://schemas.openxmlformats.org/officeDocument/2006/relationships/image" Target="../media/image39.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56" y="8174"/>
            <a:ext cx="9144000" cy="31748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6" name="直接连接符 5"/>
          <p:cNvCxnSpPr>
            <a:cxnSpLocks noChangeShapeType="1"/>
          </p:cNvCxnSpPr>
          <p:nvPr/>
        </p:nvCxnSpPr>
        <p:spPr bwMode="auto">
          <a:xfrm flipH="1">
            <a:off x="3923928" y="2486603"/>
            <a:ext cx="4617801"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矩形 1"/>
          <p:cNvSpPr/>
          <p:nvPr/>
        </p:nvSpPr>
        <p:spPr>
          <a:xfrm>
            <a:off x="2282144" y="1779662"/>
            <a:ext cx="4572000" cy="1077218"/>
          </a:xfrm>
          <a:prstGeom prst="rect">
            <a:avLst/>
          </a:prstGeom>
        </p:spPr>
        <p:txBody>
          <a:bodyPr>
            <a:spAutoFit/>
          </a:bodyPr>
          <a:lstStyle/>
          <a:p>
            <a:pPr algn="ctr"/>
            <a:r>
              <a:rPr lang="zh-CN" altLang="en-US" sz="3200" b="1" dirty="0" smtClean="0">
                <a:solidFill>
                  <a:schemeClr val="bg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rPr>
              <a:t>四</a:t>
            </a:r>
            <a:r>
              <a:rPr lang="zh-CN" altLang="en-US" sz="3200" b="1" dirty="0">
                <a:solidFill>
                  <a:schemeClr val="bg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rPr>
              <a:t>牌楼物业服务</a:t>
            </a:r>
          </a:p>
          <a:p>
            <a:pPr algn="ctr"/>
            <a:r>
              <a:rPr lang="en-US" altLang="zh-CN" sz="3200" b="1" dirty="0" smtClean="0">
                <a:solidFill>
                  <a:schemeClr val="bg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rPr>
              <a:t>2025</a:t>
            </a:r>
            <a:r>
              <a:rPr lang="zh-CN" altLang="en-US" sz="3200" b="1" dirty="0" smtClean="0">
                <a:solidFill>
                  <a:schemeClr val="bg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rPr>
              <a:t>上半年</a:t>
            </a:r>
            <a:r>
              <a:rPr lang="zh-CN" altLang="en-US" sz="3200" b="1" dirty="0">
                <a:solidFill>
                  <a:schemeClr val="bg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rPr>
              <a:t>工作汇报</a:t>
            </a:r>
          </a:p>
        </p:txBody>
      </p:sp>
    </p:spTree>
    <p:extLst>
      <p:ext uri="{BB962C8B-B14F-4D97-AF65-F5344CB8AC3E}">
        <p14:creationId xmlns:p14="http://schemas.microsoft.com/office/powerpoint/2010/main" val="2433670959"/>
      </p:ext>
    </p:extLst>
  </p:cSld>
  <p:clrMapOvr>
    <a:masterClrMapping/>
  </p:clrMapOvr>
  <p:transition spd="slow" advTm="0">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p:cNvSpPr txBox="1">
            <a:spLocks/>
          </p:cNvSpPr>
          <p:nvPr/>
        </p:nvSpPr>
        <p:spPr>
          <a:xfrm>
            <a:off x="857880" y="200199"/>
            <a:ext cx="248998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主要工作</a:t>
            </a:r>
            <a:r>
              <a:rPr lang="en-US" altLang="zh-CN" sz="18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安全工作</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 name="TextBox 1"/>
          <p:cNvSpPr txBox="1"/>
          <p:nvPr/>
        </p:nvSpPr>
        <p:spPr>
          <a:xfrm>
            <a:off x="2411760" y="3942675"/>
            <a:ext cx="4392488" cy="338554"/>
          </a:xfrm>
          <a:prstGeom prst="rect">
            <a:avLst/>
          </a:prstGeom>
          <a:noFill/>
        </p:spPr>
        <p:txBody>
          <a:bodyPr wrap="square" rtlCol="0">
            <a:spAutoFit/>
          </a:bodyPr>
          <a:lstStyle/>
          <a:p>
            <a:pPr algn="ctr"/>
            <a:r>
              <a:rPr lang="zh-CN" altLang="en-US" sz="1600" dirty="0">
                <a:solidFill>
                  <a:schemeClr val="accent1"/>
                </a:solidFill>
                <a:latin typeface="微软雅黑" panose="020B0503020204020204" pitchFamily="34" charset="-122"/>
                <a:ea typeface="微软雅黑" panose="020B0503020204020204" pitchFamily="34" charset="-122"/>
              </a:rPr>
              <a:t>七</a:t>
            </a:r>
            <a:r>
              <a:rPr lang="zh-CN" altLang="en-US" sz="1600" dirty="0" smtClean="0">
                <a:solidFill>
                  <a:schemeClr val="accent1"/>
                </a:solidFill>
                <a:latin typeface="微软雅黑" panose="020B0503020204020204" pitchFamily="34" charset="-122"/>
                <a:ea typeface="微软雅黑" panose="020B0503020204020204" pitchFamily="34" charset="-122"/>
              </a:rPr>
              <a:t>是每月向总务处</a:t>
            </a:r>
            <a:r>
              <a:rPr lang="zh-CN" altLang="en-US" sz="1600" dirty="0">
                <a:solidFill>
                  <a:schemeClr val="accent1"/>
                </a:solidFill>
                <a:latin typeface="微软雅黑" panose="020B0503020204020204" pitchFamily="34" charset="-122"/>
                <a:ea typeface="微软雅黑" panose="020B0503020204020204" pitchFamily="34" charset="-122"/>
              </a:rPr>
              <a:t>汇总</a:t>
            </a:r>
            <a:r>
              <a:rPr lang="zh-CN" altLang="en-US" sz="1600" dirty="0" smtClean="0">
                <a:solidFill>
                  <a:schemeClr val="accent1"/>
                </a:solidFill>
                <a:latin typeface="微软雅黑" panose="020B0503020204020204" pitchFamily="34" charset="-122"/>
                <a:ea typeface="微软雅黑" panose="020B0503020204020204" pitchFamily="34" charset="-122"/>
              </a:rPr>
              <a:t>上报</a:t>
            </a:r>
            <a:r>
              <a:rPr lang="zh-CN" altLang="en-US" sz="1600" dirty="0">
                <a:solidFill>
                  <a:schemeClr val="accent1"/>
                </a:solidFill>
                <a:latin typeface="微软雅黑" panose="020B0503020204020204" pitchFamily="34" charset="-122"/>
                <a:ea typeface="微软雅黑" panose="020B0503020204020204" pitchFamily="34" charset="-122"/>
              </a:rPr>
              <a:t>中心安全工作</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90656" y="971431"/>
            <a:ext cx="1946616" cy="2565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7885" y="915566"/>
            <a:ext cx="1864689" cy="2621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65039" y="1038388"/>
            <a:ext cx="1647544" cy="2304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49809" y="971430"/>
            <a:ext cx="1708521" cy="2392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8923604"/>
      </p:ext>
    </p:extLst>
  </p:cSld>
  <p:clrMapOvr>
    <a:masterClrMapping/>
  </p:clrMapOvr>
  <p:transition spd="slow" advTm="0">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p:cNvSpPr txBox="1">
            <a:spLocks/>
          </p:cNvSpPr>
          <p:nvPr/>
        </p:nvSpPr>
        <p:spPr>
          <a:xfrm>
            <a:off x="857880" y="200199"/>
            <a:ext cx="3426088"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主要工作</a:t>
            </a:r>
            <a:r>
              <a:rPr lang="en-US" altLang="zh-CN" sz="1800" b="1"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教学服务保障工作</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 name="矩形 1"/>
          <p:cNvSpPr/>
          <p:nvPr/>
        </p:nvSpPr>
        <p:spPr>
          <a:xfrm>
            <a:off x="467544" y="3651870"/>
            <a:ext cx="7776864" cy="1077218"/>
          </a:xfrm>
          <a:prstGeom prst="rect">
            <a:avLst/>
          </a:prstGeom>
        </p:spPr>
        <p:txBody>
          <a:bodyPr wrap="square">
            <a:spAutoFit/>
          </a:bodyPr>
          <a:lstStyle/>
          <a:p>
            <a:r>
              <a:rPr lang="zh-CN" altLang="en-US" sz="1600" dirty="0">
                <a:solidFill>
                  <a:schemeClr val="accent1">
                    <a:lumMod val="75000"/>
                  </a:schemeClr>
                </a:solidFill>
                <a:latin typeface="微软雅黑" pitchFamily="34" charset="-122"/>
                <a:ea typeface="微软雅黑" pitchFamily="34" charset="-122"/>
              </a:rPr>
              <a:t>中心在做好安全工作的基础上，积极开展好相关业态的服务工作。包括教学服务保障、校园环境卫生保障、会场服务保障、收发服务保障等工作。</a:t>
            </a:r>
            <a:endParaRPr lang="en-US" altLang="zh-CN" sz="1600" dirty="0">
              <a:solidFill>
                <a:schemeClr val="accent1">
                  <a:lumMod val="75000"/>
                </a:schemeClr>
              </a:solidFill>
              <a:latin typeface="微软雅黑" pitchFamily="34" charset="-122"/>
              <a:ea typeface="微软雅黑" pitchFamily="34" charset="-122"/>
            </a:endParaRPr>
          </a:p>
          <a:p>
            <a:r>
              <a:rPr lang="zh-CN" altLang="en-US" sz="1600" dirty="0" smtClean="0">
                <a:solidFill>
                  <a:schemeClr val="accent1">
                    <a:lumMod val="75000"/>
                  </a:schemeClr>
                </a:solidFill>
                <a:latin typeface="微软雅黑" pitchFamily="34" charset="-122"/>
                <a:ea typeface="微软雅黑" pitchFamily="34" charset="-122"/>
              </a:rPr>
              <a:t>在教学服务保障方面，中心按照教学部门的要求，做好</a:t>
            </a:r>
            <a:r>
              <a:rPr lang="zh-CN" altLang="en-US" sz="1600" dirty="0">
                <a:solidFill>
                  <a:schemeClr val="accent1">
                    <a:lumMod val="75000"/>
                  </a:schemeClr>
                </a:solidFill>
                <a:latin typeface="微软雅黑" pitchFamily="34" charset="-122"/>
                <a:ea typeface="微软雅黑" pitchFamily="34" charset="-122"/>
              </a:rPr>
              <a:t>教室开关门、教室卫生、教学用具放置、空调开关</a:t>
            </a:r>
            <a:r>
              <a:rPr lang="zh-CN" altLang="en-US" sz="1600" dirty="0" smtClean="0">
                <a:solidFill>
                  <a:schemeClr val="accent1">
                    <a:lumMod val="75000"/>
                  </a:schemeClr>
                </a:solidFill>
                <a:latin typeface="微软雅黑" pitchFamily="34" charset="-122"/>
                <a:ea typeface="微软雅黑" pitchFamily="34" charset="-122"/>
              </a:rPr>
              <a:t>等工作</a:t>
            </a:r>
            <a:r>
              <a:rPr lang="zh-CN" altLang="en-US" sz="1600" dirty="0">
                <a:solidFill>
                  <a:schemeClr val="accent1">
                    <a:lumMod val="75000"/>
                  </a:schemeClr>
                </a:solidFill>
                <a:latin typeface="微软雅黑" pitchFamily="34" charset="-122"/>
                <a:ea typeface="微软雅黑" pitchFamily="34" charset="-122"/>
              </a:rPr>
              <a:t>，营造良好教学环境。同时</a:t>
            </a:r>
            <a:r>
              <a:rPr lang="zh-CN" altLang="en-US" sz="1600" dirty="0" smtClean="0">
                <a:solidFill>
                  <a:schemeClr val="accent1">
                    <a:lumMod val="75000"/>
                  </a:schemeClr>
                </a:solidFill>
                <a:latin typeface="微软雅黑" pitchFamily="34" charset="-122"/>
                <a:ea typeface="微软雅黑" pitchFamily="34" charset="-122"/>
              </a:rPr>
              <a:t>顺利保障各类考试</a:t>
            </a:r>
            <a:r>
              <a:rPr lang="en-US" altLang="zh-CN" sz="1600" dirty="0" smtClean="0">
                <a:solidFill>
                  <a:schemeClr val="accent1">
                    <a:lumMod val="75000"/>
                  </a:schemeClr>
                </a:solidFill>
                <a:latin typeface="微软雅黑" pitchFamily="34" charset="-122"/>
                <a:ea typeface="微软雅黑" pitchFamily="34" charset="-122"/>
              </a:rPr>
              <a:t>50</a:t>
            </a:r>
            <a:r>
              <a:rPr lang="zh-CN" altLang="en-US" sz="1600" dirty="0" smtClean="0">
                <a:solidFill>
                  <a:schemeClr val="accent1">
                    <a:lumMod val="75000"/>
                  </a:schemeClr>
                </a:solidFill>
                <a:latin typeface="微软雅黑" pitchFamily="34" charset="-122"/>
                <a:ea typeface="微软雅黑" pitchFamily="34" charset="-122"/>
              </a:rPr>
              <a:t>余场次。</a:t>
            </a:r>
            <a:endParaRPr lang="zh-CN" altLang="en-US" sz="1600" dirty="0">
              <a:solidFill>
                <a:schemeClr val="accent1">
                  <a:lumMod val="75000"/>
                </a:schemeClr>
              </a:solidFill>
              <a:latin typeface="微软雅黑" pitchFamily="34" charset="-122"/>
              <a:ea typeface="微软雅黑" pitchFamily="34" charset="-122"/>
            </a:endParaRP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1560" y="843558"/>
            <a:ext cx="3564396" cy="2672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15575" y="843558"/>
            <a:ext cx="3590029" cy="2691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8923604"/>
      </p:ext>
    </p:extLst>
  </p:cSld>
  <p:clrMapOvr>
    <a:masterClrMapping/>
  </p:clrMapOvr>
  <p:transition spd="slow" advTm="0">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p:cNvSpPr txBox="1">
            <a:spLocks/>
          </p:cNvSpPr>
          <p:nvPr/>
        </p:nvSpPr>
        <p:spPr>
          <a:xfrm>
            <a:off x="857880" y="200199"/>
            <a:ext cx="4074160"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主要工作</a:t>
            </a:r>
            <a:r>
              <a:rPr lang="en-US" altLang="zh-CN" sz="1800" b="1"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校园环境服务保障工作</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 name="TextBox 2"/>
          <p:cNvSpPr txBox="1"/>
          <p:nvPr/>
        </p:nvSpPr>
        <p:spPr>
          <a:xfrm>
            <a:off x="5796135" y="2891025"/>
            <a:ext cx="3096345" cy="1384995"/>
          </a:xfrm>
          <a:prstGeom prst="rect">
            <a:avLst/>
          </a:prstGeom>
          <a:noFill/>
        </p:spPr>
        <p:txBody>
          <a:bodyPr wrap="square" rtlCol="0">
            <a:spAutoFit/>
          </a:bodyPr>
          <a:lstStyle/>
          <a:p>
            <a:r>
              <a:rPr lang="zh-CN" altLang="en-US" sz="1400" dirty="0" smtClean="0">
                <a:solidFill>
                  <a:schemeClr val="accent1">
                    <a:lumMod val="75000"/>
                  </a:schemeClr>
                </a:solidFill>
                <a:latin typeface="微软雅黑" pitchFamily="34" charset="-122"/>
                <a:ea typeface="微软雅黑" pitchFamily="34" charset="-122"/>
              </a:rPr>
              <a:t>做好校园环境卫生服务保障工作，营造干净整洁的校园环境，发挥环境育人作用，一直是中心努力方向。特别是针对一些重要活动，中心都是提前布置好相关工作，并在活动前仔细检查工作落实情况，确保活动顺利进行。</a:t>
            </a:r>
            <a:endParaRPr lang="zh-CN" altLang="en-US" sz="1400" dirty="0">
              <a:solidFill>
                <a:schemeClr val="accent1">
                  <a:lumMod val="75000"/>
                </a:schemeClr>
              </a:solidFill>
              <a:latin typeface="微软雅黑" pitchFamily="34" charset="-122"/>
              <a:ea typeface="微软雅黑" pitchFamily="34" charset="-122"/>
            </a:endParaRPr>
          </a:p>
        </p:txBody>
      </p:sp>
      <p:pic>
        <p:nvPicPr>
          <p:cNvPr id="7170" name="Picture 2" descr="G:\Desktop\物业服务中心\2025\2025工作照片\0320清理展厅\微信图片_20250409145758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96136" y="896664"/>
            <a:ext cx="3000387" cy="1687719"/>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G:\Desktop\物业服务中心\2025\2025工作照片\0118\微信图片_20250409150728.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8552" y="2883323"/>
            <a:ext cx="2236407" cy="1677961"/>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203848" y="906424"/>
            <a:ext cx="2254801" cy="169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203849" y="2891025"/>
            <a:ext cx="2254800" cy="1690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G:\Desktop\物业服务中心\2025\2025工作照片\0315清洗涌泉池\微信图片_202504091456551.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58553" y="906424"/>
            <a:ext cx="2236407" cy="1677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2015196"/>
      </p:ext>
    </p:extLst>
  </p:cSld>
  <p:clrMapOvr>
    <a:masterClrMapping/>
  </p:clrMapOvr>
  <p:transition spd="slow" advTm="0">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p:cNvSpPr txBox="1">
            <a:spLocks/>
          </p:cNvSpPr>
          <p:nvPr/>
        </p:nvSpPr>
        <p:spPr>
          <a:xfrm>
            <a:off x="857880" y="200199"/>
            <a:ext cx="4074160"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主要工作</a:t>
            </a:r>
            <a:r>
              <a:rPr lang="en-US" altLang="zh-CN" sz="1800" b="1"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会场</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服务保障工作</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1126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91505" y="1347445"/>
            <a:ext cx="2391180" cy="17926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0046" y="1347445"/>
            <a:ext cx="2421007" cy="1815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10045" y="3435846"/>
            <a:ext cx="7994403" cy="738664"/>
          </a:xfrm>
          <a:prstGeom prst="rect">
            <a:avLst/>
          </a:prstGeom>
          <a:noFill/>
        </p:spPr>
        <p:txBody>
          <a:bodyPr wrap="square" rtlCol="0">
            <a:spAutoFit/>
          </a:bodyPr>
          <a:lstStyle/>
          <a:p>
            <a:r>
              <a:rPr lang="zh-CN" altLang="en-US" sz="1400" dirty="0" smtClean="0">
                <a:solidFill>
                  <a:schemeClr val="accent1">
                    <a:lumMod val="75000"/>
                  </a:schemeClr>
                </a:solidFill>
                <a:latin typeface="微软雅黑" panose="020B0503020204020204" pitchFamily="34" charset="-122"/>
                <a:ea typeface="微软雅黑" panose="020B0503020204020204" pitchFamily="34" charset="-122"/>
              </a:rPr>
              <a:t>做好会场服务保障工作。今年上半年共计</a:t>
            </a:r>
            <a:r>
              <a:rPr lang="zh-CN" altLang="en-US" sz="1400" dirty="0">
                <a:solidFill>
                  <a:schemeClr val="accent1">
                    <a:lumMod val="75000"/>
                  </a:schemeClr>
                </a:solidFill>
                <a:latin typeface="微软雅黑" panose="020B0503020204020204" pitchFamily="34" charset="-122"/>
                <a:ea typeface="微软雅黑" panose="020B0503020204020204" pitchFamily="34" charset="-122"/>
              </a:rPr>
              <a:t>接待会务</a:t>
            </a:r>
            <a:r>
              <a:rPr lang="zh-CN" altLang="en-US" sz="1400" dirty="0" smtClean="0">
                <a:solidFill>
                  <a:schemeClr val="accent1">
                    <a:lumMod val="75000"/>
                  </a:schemeClr>
                </a:solidFill>
                <a:latin typeface="微软雅黑" panose="020B0503020204020204" pitchFamily="34" charset="-122"/>
                <a:ea typeface="微软雅黑" panose="020B0503020204020204" pitchFamily="34" charset="-122"/>
              </a:rPr>
              <a:t>服务</a:t>
            </a:r>
            <a:r>
              <a:rPr lang="en-US" altLang="zh-CN" sz="1400" dirty="0" smtClean="0">
                <a:solidFill>
                  <a:schemeClr val="accent1">
                    <a:lumMod val="75000"/>
                  </a:schemeClr>
                </a:solidFill>
                <a:latin typeface="微软雅黑" panose="020B0503020204020204" pitchFamily="34" charset="-122"/>
                <a:ea typeface="微软雅黑" panose="020B0503020204020204" pitchFamily="34" charset="-122"/>
              </a:rPr>
              <a:t>300</a:t>
            </a:r>
            <a:r>
              <a:rPr lang="zh-CN" altLang="en-US" sz="1400" dirty="0" smtClean="0">
                <a:solidFill>
                  <a:schemeClr val="accent1">
                    <a:lumMod val="75000"/>
                  </a:schemeClr>
                </a:solidFill>
                <a:latin typeface="微软雅黑" panose="020B0503020204020204" pitchFamily="34" charset="-122"/>
                <a:ea typeface="微软雅黑" panose="020B0503020204020204" pitchFamily="34" charset="-122"/>
              </a:rPr>
              <a:t> 余场次。目前，校内会议场地的借用都是从</a:t>
            </a:r>
            <a:r>
              <a:rPr lang="en-US" altLang="zh-CN" sz="1400" dirty="0" smtClean="0">
                <a:solidFill>
                  <a:schemeClr val="accent1">
                    <a:lumMod val="75000"/>
                  </a:schemeClr>
                </a:solidFill>
                <a:latin typeface="微软雅黑" panose="020B0503020204020204" pitchFamily="34" charset="-122"/>
                <a:ea typeface="微软雅黑" panose="020B0503020204020204" pitchFamily="34" charset="-122"/>
              </a:rPr>
              <a:t>OA</a:t>
            </a:r>
            <a:r>
              <a:rPr lang="zh-CN" altLang="en-US" sz="1400" dirty="0" smtClean="0">
                <a:solidFill>
                  <a:schemeClr val="accent1">
                    <a:lumMod val="75000"/>
                  </a:schemeClr>
                </a:solidFill>
                <a:latin typeface="微软雅黑" panose="020B0503020204020204" pitchFamily="34" charset="-122"/>
                <a:ea typeface="微软雅黑" panose="020B0503020204020204" pitchFamily="34" charset="-122"/>
              </a:rPr>
              <a:t>办公系统申请，由会务中心审核分发给会务人员，会务人员做好会议室使用记录，并做好会前、会中、会后的服务保障工作。</a:t>
            </a:r>
            <a:endParaRPr lang="zh-CN" altLang="en-US" sz="1400" dirty="0">
              <a:solidFill>
                <a:schemeClr val="accent1">
                  <a:lumMod val="75000"/>
                </a:schemeClr>
              </a:solidFill>
              <a:latin typeface="微软雅黑" pitchFamily="34" charset="-122"/>
              <a:ea typeface="微软雅黑" pitchFamily="34" charset="-122"/>
            </a:endParaRPr>
          </a:p>
        </p:txBody>
      </p:sp>
      <p:pic>
        <p:nvPicPr>
          <p:cNvPr id="3075"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84168" y="1325081"/>
            <a:ext cx="2421009" cy="1815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5496734"/>
      </p:ext>
    </p:extLst>
  </p:cSld>
  <p:clrMapOvr>
    <a:masterClrMapping/>
  </p:clrMapOvr>
  <p:transition spd="slow" advTm="0">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p:cNvSpPr txBox="1">
            <a:spLocks/>
          </p:cNvSpPr>
          <p:nvPr/>
        </p:nvSpPr>
        <p:spPr>
          <a:xfrm>
            <a:off x="857880" y="200199"/>
            <a:ext cx="4074160"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主要工作</a:t>
            </a:r>
            <a:r>
              <a:rPr lang="en-US" altLang="zh-CN" sz="1800" b="1"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收发服务保障工作</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1560" y="987572"/>
            <a:ext cx="2699774" cy="36004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3491880" y="987572"/>
            <a:ext cx="5400600" cy="830997"/>
          </a:xfrm>
          <a:prstGeom prst="rect">
            <a:avLst/>
          </a:prstGeom>
        </p:spPr>
        <p:txBody>
          <a:bodyPr wrap="square">
            <a:spAutoFit/>
          </a:bodyPr>
          <a:lstStyle/>
          <a:p>
            <a:r>
              <a:rPr lang="zh-CN" altLang="en-US" sz="1600" dirty="0" smtClean="0">
                <a:solidFill>
                  <a:schemeClr val="accent1">
                    <a:lumMod val="75000"/>
                  </a:schemeClr>
                </a:solidFill>
              </a:rPr>
              <a:t>做好收发服务保障工作。收发室今年上半年收</a:t>
            </a:r>
            <a:r>
              <a:rPr lang="zh-CN" altLang="en-US" sz="1600" dirty="0">
                <a:solidFill>
                  <a:schemeClr val="accent1">
                    <a:lumMod val="75000"/>
                  </a:schemeClr>
                </a:solidFill>
              </a:rPr>
              <a:t>寄</a:t>
            </a:r>
            <a:r>
              <a:rPr lang="zh-CN" altLang="en-US" sz="1600" dirty="0" smtClean="0">
                <a:solidFill>
                  <a:schemeClr val="accent1">
                    <a:lumMod val="75000"/>
                  </a:schemeClr>
                </a:solidFill>
              </a:rPr>
              <a:t>机要</a:t>
            </a:r>
            <a:r>
              <a:rPr lang="en-US" altLang="zh-CN" sz="1600" dirty="0" smtClean="0">
                <a:solidFill>
                  <a:schemeClr val="accent1">
                    <a:lumMod val="75000"/>
                  </a:schemeClr>
                </a:solidFill>
              </a:rPr>
              <a:t>900</a:t>
            </a:r>
            <a:r>
              <a:rPr lang="zh-CN" altLang="en-US" sz="1600" dirty="0" smtClean="0">
                <a:solidFill>
                  <a:schemeClr val="accent1">
                    <a:lumMod val="75000"/>
                  </a:schemeClr>
                </a:solidFill>
              </a:rPr>
              <a:t>  余件</a:t>
            </a:r>
            <a:r>
              <a:rPr lang="zh-CN" altLang="en-US" sz="1600" dirty="0">
                <a:solidFill>
                  <a:schemeClr val="accent1">
                    <a:lumMod val="75000"/>
                  </a:schemeClr>
                </a:solidFill>
              </a:rPr>
              <a:t>，外文</a:t>
            </a:r>
            <a:r>
              <a:rPr lang="zh-CN" altLang="en-US" sz="1600" dirty="0" smtClean="0">
                <a:solidFill>
                  <a:schemeClr val="accent1">
                    <a:lumMod val="75000"/>
                  </a:schemeClr>
                </a:solidFill>
              </a:rPr>
              <a:t>邮件</a:t>
            </a:r>
            <a:r>
              <a:rPr lang="en-US" altLang="zh-CN" sz="1600" dirty="0" smtClean="0">
                <a:solidFill>
                  <a:schemeClr val="accent1">
                    <a:lumMod val="75000"/>
                  </a:schemeClr>
                </a:solidFill>
              </a:rPr>
              <a:t>8000</a:t>
            </a:r>
            <a:r>
              <a:rPr lang="zh-CN" altLang="en-US" sz="1600" dirty="0" smtClean="0">
                <a:solidFill>
                  <a:schemeClr val="accent1">
                    <a:lumMod val="75000"/>
                  </a:schemeClr>
                </a:solidFill>
              </a:rPr>
              <a:t>余件，</a:t>
            </a:r>
            <a:r>
              <a:rPr lang="en-US" altLang="zh-CN" sz="1600" dirty="0" smtClean="0">
                <a:solidFill>
                  <a:schemeClr val="accent1">
                    <a:lumMod val="75000"/>
                  </a:schemeClr>
                </a:solidFill>
              </a:rPr>
              <a:t>EMS9000</a:t>
            </a:r>
            <a:r>
              <a:rPr lang="zh-CN" altLang="en-US" sz="1600" dirty="0" smtClean="0">
                <a:solidFill>
                  <a:schemeClr val="accent1">
                    <a:lumMod val="75000"/>
                  </a:schemeClr>
                </a:solidFill>
              </a:rPr>
              <a:t>余件</a:t>
            </a:r>
            <a:r>
              <a:rPr lang="zh-CN" altLang="en-US" sz="1600" dirty="0">
                <a:solidFill>
                  <a:schemeClr val="accent1">
                    <a:lumMod val="75000"/>
                  </a:schemeClr>
                </a:solidFill>
              </a:rPr>
              <a:t>，</a:t>
            </a:r>
            <a:r>
              <a:rPr lang="zh-CN" altLang="en-US" sz="1600" dirty="0" smtClean="0">
                <a:solidFill>
                  <a:schemeClr val="accent1">
                    <a:lumMod val="75000"/>
                  </a:schemeClr>
                </a:solidFill>
              </a:rPr>
              <a:t>挂号信</a:t>
            </a:r>
            <a:r>
              <a:rPr lang="zh-CN" altLang="en-US" sz="1600" dirty="0">
                <a:solidFill>
                  <a:schemeClr val="accent1">
                    <a:lumMod val="75000"/>
                  </a:schemeClr>
                </a:solidFill>
              </a:rPr>
              <a:t>明信片平邮平</a:t>
            </a:r>
            <a:r>
              <a:rPr lang="zh-CN" altLang="en-US" sz="1600" dirty="0" smtClean="0">
                <a:solidFill>
                  <a:schemeClr val="accent1">
                    <a:lumMod val="75000"/>
                  </a:schemeClr>
                </a:solidFill>
              </a:rPr>
              <a:t>刷</a:t>
            </a:r>
            <a:r>
              <a:rPr lang="en-US" altLang="zh-CN" sz="1600" dirty="0" smtClean="0">
                <a:solidFill>
                  <a:schemeClr val="accent1">
                    <a:lumMod val="75000"/>
                  </a:schemeClr>
                </a:solidFill>
              </a:rPr>
              <a:t>2</a:t>
            </a:r>
            <a:r>
              <a:rPr lang="zh-CN" altLang="en-US" sz="1600" dirty="0" smtClean="0">
                <a:solidFill>
                  <a:schemeClr val="accent1">
                    <a:lumMod val="75000"/>
                  </a:schemeClr>
                </a:solidFill>
              </a:rPr>
              <a:t>万余件</a:t>
            </a:r>
            <a:r>
              <a:rPr lang="zh-CN" altLang="en-US" sz="1600" dirty="0">
                <a:solidFill>
                  <a:schemeClr val="accent1">
                    <a:lumMod val="75000"/>
                  </a:schemeClr>
                </a:solidFill>
              </a:rPr>
              <a:t>，</a:t>
            </a:r>
            <a:r>
              <a:rPr lang="zh-CN" altLang="en-US" sz="1600" dirty="0" smtClean="0">
                <a:solidFill>
                  <a:schemeClr val="accent1">
                    <a:lumMod val="75000"/>
                  </a:schemeClr>
                </a:solidFill>
              </a:rPr>
              <a:t>各</a:t>
            </a:r>
            <a:r>
              <a:rPr lang="zh-CN" altLang="en-US" sz="1600" dirty="0">
                <a:solidFill>
                  <a:schemeClr val="accent1">
                    <a:lumMod val="75000"/>
                  </a:schemeClr>
                </a:solidFill>
              </a:rPr>
              <a:t>类报刊杂志百余</a:t>
            </a:r>
            <a:r>
              <a:rPr lang="zh-CN" altLang="en-US" sz="1600" dirty="0" smtClean="0">
                <a:solidFill>
                  <a:schemeClr val="accent1">
                    <a:lumMod val="75000"/>
                  </a:schemeClr>
                </a:solidFill>
              </a:rPr>
              <a:t>种。</a:t>
            </a:r>
            <a:endParaRPr lang="zh-CN" altLang="en-US" sz="1600" dirty="0">
              <a:solidFill>
                <a:schemeClr val="accent1">
                  <a:lumMod val="75000"/>
                </a:schemeClr>
              </a:solidFill>
            </a:endParaRPr>
          </a:p>
        </p:txBody>
      </p:sp>
    </p:spTree>
    <p:extLst>
      <p:ext uri="{BB962C8B-B14F-4D97-AF65-F5344CB8AC3E}">
        <p14:creationId xmlns:p14="http://schemas.microsoft.com/office/powerpoint/2010/main" val="1105496734"/>
      </p:ext>
    </p:extLst>
  </p:cSld>
  <p:clrMapOvr>
    <a:masterClrMapping/>
  </p:clrMapOvr>
  <p:transition spd="slow" advTm="0">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p:cNvSpPr txBox="1">
            <a:spLocks/>
          </p:cNvSpPr>
          <p:nvPr/>
        </p:nvSpPr>
        <p:spPr>
          <a:xfrm>
            <a:off x="857880" y="200199"/>
            <a:ext cx="4074160"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主要工作</a:t>
            </a:r>
            <a:r>
              <a:rPr lang="en-US" altLang="zh-CN" sz="1800" b="1"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重要活动服务保障</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aphicFrame>
        <p:nvGraphicFramePr>
          <p:cNvPr id="2" name="表格 1"/>
          <p:cNvGraphicFramePr>
            <a:graphicFrameLocks noGrp="1"/>
          </p:cNvGraphicFramePr>
          <p:nvPr>
            <p:extLst>
              <p:ext uri="{D42A27DB-BD31-4B8C-83A1-F6EECF244321}">
                <p14:modId xmlns:p14="http://schemas.microsoft.com/office/powerpoint/2010/main" val="187096000"/>
              </p:ext>
            </p:extLst>
          </p:nvPr>
        </p:nvGraphicFramePr>
        <p:xfrm>
          <a:off x="878070" y="1059582"/>
          <a:ext cx="7397823" cy="3441797"/>
        </p:xfrm>
        <a:graphic>
          <a:graphicData uri="http://schemas.openxmlformats.org/drawingml/2006/table">
            <a:tbl>
              <a:tblPr>
                <a:tableStyleId>{5C22544A-7EE6-4342-B048-85BDC9FD1C3A}</a:tableStyleId>
              </a:tblPr>
              <a:tblGrid>
                <a:gridCol w="551635">
                  <a:extLst>
                    <a:ext uri="{9D8B030D-6E8A-4147-A177-3AD203B41FA5}">
                      <a16:colId xmlns:a16="http://schemas.microsoft.com/office/drawing/2014/main" val="20000"/>
                    </a:ext>
                  </a:extLst>
                </a:gridCol>
                <a:gridCol w="925959">
                  <a:extLst>
                    <a:ext uri="{9D8B030D-6E8A-4147-A177-3AD203B41FA5}">
                      <a16:colId xmlns:a16="http://schemas.microsoft.com/office/drawing/2014/main" val="20001"/>
                    </a:ext>
                  </a:extLst>
                </a:gridCol>
                <a:gridCol w="5023822">
                  <a:extLst>
                    <a:ext uri="{9D8B030D-6E8A-4147-A177-3AD203B41FA5}">
                      <a16:colId xmlns:a16="http://schemas.microsoft.com/office/drawing/2014/main" val="20002"/>
                    </a:ext>
                  </a:extLst>
                </a:gridCol>
                <a:gridCol w="896407">
                  <a:extLst>
                    <a:ext uri="{9D8B030D-6E8A-4147-A177-3AD203B41FA5}">
                      <a16:colId xmlns:a16="http://schemas.microsoft.com/office/drawing/2014/main" val="20003"/>
                    </a:ext>
                  </a:extLst>
                </a:gridCol>
              </a:tblGrid>
              <a:tr h="448331">
                <a:tc gridSpan="4">
                  <a:txBody>
                    <a:bodyPr/>
                    <a:lstStyle/>
                    <a:p>
                      <a:pPr algn="ctr" fontAlgn="ctr"/>
                      <a:r>
                        <a:rPr lang="en-US" altLang="zh-CN" sz="1600" b="1" u="none" strike="noStrike" dirty="0">
                          <a:solidFill>
                            <a:schemeClr val="tx1"/>
                          </a:solidFill>
                          <a:effectLst/>
                        </a:rPr>
                        <a:t>2025</a:t>
                      </a:r>
                      <a:r>
                        <a:rPr lang="zh-CN" altLang="en-US" sz="1600" b="1" u="none" strike="noStrike" dirty="0">
                          <a:solidFill>
                            <a:schemeClr val="tx1"/>
                          </a:solidFill>
                          <a:effectLst/>
                        </a:rPr>
                        <a:t>上半年四牌楼校区重要活动服务保障</a:t>
                      </a:r>
                      <a:endParaRPr lang="zh-CN" altLang="en-US" sz="1600" b="1" i="0" u="none" strike="noStrike" dirty="0">
                        <a:solidFill>
                          <a:schemeClr val="tx1"/>
                        </a:solidFill>
                        <a:effectLst/>
                        <a:latin typeface="宋体"/>
                      </a:endParaRPr>
                    </a:p>
                  </a:txBody>
                  <a:tcPr marL="9525" marR="9525" marT="9525" marB="0" anchor="ctr">
                    <a:solidFill>
                      <a:srgbClr val="92D050"/>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0"/>
                  </a:ext>
                </a:extLst>
              </a:tr>
              <a:tr h="213819">
                <a:tc>
                  <a:txBody>
                    <a:bodyPr/>
                    <a:lstStyle/>
                    <a:p>
                      <a:pPr algn="ctr" fontAlgn="ctr"/>
                      <a:r>
                        <a:rPr lang="zh-CN" altLang="en-US" sz="1100" u="none" strike="noStrike">
                          <a:solidFill>
                            <a:schemeClr val="accent1"/>
                          </a:solidFill>
                          <a:effectLst/>
                        </a:rPr>
                        <a:t>序号</a:t>
                      </a:r>
                      <a:endParaRPr lang="zh-CN" altLang="en-US" sz="1100" b="0" i="0" u="none" strike="noStrike">
                        <a:solidFill>
                          <a:schemeClr val="accent1"/>
                        </a:solidFill>
                        <a:effectLst/>
                        <a:latin typeface="宋体"/>
                      </a:endParaRPr>
                    </a:p>
                  </a:txBody>
                  <a:tcPr marL="9525" marR="9525" marT="9525" marB="0" anchor="ctr"/>
                </a:tc>
                <a:tc>
                  <a:txBody>
                    <a:bodyPr/>
                    <a:lstStyle/>
                    <a:p>
                      <a:pPr algn="ctr" fontAlgn="ctr"/>
                      <a:r>
                        <a:rPr lang="zh-CN" altLang="en-US" sz="1100" u="none" strike="noStrike" dirty="0">
                          <a:solidFill>
                            <a:schemeClr val="accent1"/>
                          </a:solidFill>
                          <a:effectLst/>
                        </a:rPr>
                        <a:t>日期</a:t>
                      </a:r>
                      <a:endParaRPr lang="zh-CN" altLang="en-US" sz="1100" b="0" i="0" u="none" strike="noStrike" dirty="0">
                        <a:solidFill>
                          <a:schemeClr val="accent1"/>
                        </a:solidFill>
                        <a:effectLst/>
                        <a:latin typeface="宋体"/>
                      </a:endParaRPr>
                    </a:p>
                  </a:txBody>
                  <a:tcPr marL="9525" marR="9525" marT="9525" marB="0" anchor="ctr"/>
                </a:tc>
                <a:tc>
                  <a:txBody>
                    <a:bodyPr/>
                    <a:lstStyle/>
                    <a:p>
                      <a:pPr algn="ctr" fontAlgn="ctr"/>
                      <a:r>
                        <a:rPr lang="zh-CN" altLang="en-US" sz="1100" u="none" strike="noStrike" dirty="0">
                          <a:solidFill>
                            <a:schemeClr val="accent1"/>
                          </a:solidFill>
                          <a:effectLst/>
                        </a:rPr>
                        <a:t>事项</a:t>
                      </a:r>
                      <a:endParaRPr lang="zh-CN" altLang="en-US" sz="1100" b="0" i="0" u="none" strike="noStrike" dirty="0">
                        <a:solidFill>
                          <a:schemeClr val="accent1"/>
                        </a:solidFill>
                        <a:effectLst/>
                        <a:latin typeface="宋体"/>
                      </a:endParaRPr>
                    </a:p>
                  </a:txBody>
                  <a:tcPr marL="9525" marR="9525" marT="9525" marB="0" anchor="ctr"/>
                </a:tc>
                <a:tc>
                  <a:txBody>
                    <a:bodyPr/>
                    <a:lstStyle/>
                    <a:p>
                      <a:pPr algn="ctr" fontAlgn="ctr"/>
                      <a:r>
                        <a:rPr lang="zh-CN" altLang="en-US" sz="1100" u="none" strike="noStrike">
                          <a:solidFill>
                            <a:schemeClr val="accent1"/>
                          </a:solidFill>
                          <a:effectLst/>
                        </a:rPr>
                        <a:t>备注</a:t>
                      </a:r>
                      <a:endParaRPr lang="zh-CN" altLang="en-US" sz="1100" b="0" i="0" u="none" strike="noStrike">
                        <a:solidFill>
                          <a:schemeClr val="accent1"/>
                        </a:solidFill>
                        <a:effectLst/>
                        <a:latin typeface="宋体"/>
                      </a:endParaRPr>
                    </a:p>
                  </a:txBody>
                  <a:tcPr marL="9525" marR="9525" marT="9525" marB="0" anchor="ctr"/>
                </a:tc>
                <a:extLst>
                  <a:ext uri="{0D108BD9-81ED-4DB2-BD59-A6C34878D82A}">
                    <a16:rowId xmlns:a16="http://schemas.microsoft.com/office/drawing/2014/main" val="10001"/>
                  </a:ext>
                </a:extLst>
              </a:tr>
              <a:tr h="213819">
                <a:tc>
                  <a:txBody>
                    <a:bodyPr/>
                    <a:lstStyle/>
                    <a:p>
                      <a:pPr algn="ctr" fontAlgn="ctr"/>
                      <a:r>
                        <a:rPr lang="en-US" altLang="zh-CN" sz="1100" u="none" strike="noStrike">
                          <a:solidFill>
                            <a:schemeClr val="accent1"/>
                          </a:solidFill>
                          <a:effectLst/>
                        </a:rPr>
                        <a:t>1</a:t>
                      </a:r>
                      <a:endParaRPr lang="en-US" altLang="zh-CN" sz="1100" b="0" i="0" u="none" strike="noStrike">
                        <a:solidFill>
                          <a:schemeClr val="accent1"/>
                        </a:solidFill>
                        <a:effectLst/>
                        <a:latin typeface="宋体"/>
                      </a:endParaRPr>
                    </a:p>
                  </a:txBody>
                  <a:tcPr marL="9525" marR="9525" marT="9525" marB="0" anchor="ctr"/>
                </a:tc>
                <a:tc>
                  <a:txBody>
                    <a:bodyPr/>
                    <a:lstStyle/>
                    <a:p>
                      <a:pPr algn="ctr" fontAlgn="ctr"/>
                      <a:r>
                        <a:rPr lang="en-US" altLang="zh-CN" sz="1100" u="none" strike="noStrike" dirty="0">
                          <a:solidFill>
                            <a:schemeClr val="accent1"/>
                          </a:solidFill>
                          <a:effectLst/>
                        </a:rPr>
                        <a:t>1</a:t>
                      </a:r>
                      <a:r>
                        <a:rPr lang="zh-CN" altLang="en-US" sz="1100" u="none" strike="noStrike" dirty="0">
                          <a:solidFill>
                            <a:schemeClr val="accent1"/>
                          </a:solidFill>
                          <a:effectLst/>
                        </a:rPr>
                        <a:t>月</a:t>
                      </a:r>
                      <a:r>
                        <a:rPr lang="en-US" altLang="zh-CN" sz="1100" u="none" strike="noStrike" dirty="0">
                          <a:solidFill>
                            <a:schemeClr val="accent1"/>
                          </a:solidFill>
                          <a:effectLst/>
                        </a:rPr>
                        <a:t>14</a:t>
                      </a:r>
                      <a:r>
                        <a:rPr lang="zh-CN" altLang="en-US" sz="1100" u="none" strike="noStrike" dirty="0">
                          <a:solidFill>
                            <a:schemeClr val="accent1"/>
                          </a:solidFill>
                          <a:effectLst/>
                        </a:rPr>
                        <a:t>日</a:t>
                      </a:r>
                      <a:endParaRPr lang="zh-CN" altLang="en-US" sz="1100" b="0" i="0" u="none" strike="noStrike" dirty="0">
                        <a:solidFill>
                          <a:schemeClr val="accent1"/>
                        </a:solidFill>
                        <a:effectLst/>
                        <a:latin typeface="宋体"/>
                      </a:endParaRPr>
                    </a:p>
                  </a:txBody>
                  <a:tcPr marL="9525" marR="9525" marT="9525" marB="0" anchor="ctr"/>
                </a:tc>
                <a:tc>
                  <a:txBody>
                    <a:bodyPr/>
                    <a:lstStyle/>
                    <a:p>
                      <a:pPr algn="l" fontAlgn="ctr"/>
                      <a:r>
                        <a:rPr lang="zh-CN" altLang="en-US" sz="1100" u="none" strike="noStrike" dirty="0">
                          <a:solidFill>
                            <a:schemeClr val="accent1"/>
                          </a:solidFill>
                          <a:effectLst/>
                        </a:rPr>
                        <a:t>省领导来校参观，做好服务保障工作</a:t>
                      </a:r>
                      <a:endParaRPr lang="zh-CN" altLang="en-US" sz="1100" b="0" i="0" u="none" strike="noStrike" dirty="0">
                        <a:solidFill>
                          <a:schemeClr val="accent1"/>
                        </a:solidFill>
                        <a:effectLst/>
                        <a:latin typeface="宋体"/>
                      </a:endParaRPr>
                    </a:p>
                  </a:txBody>
                  <a:tcPr marL="9525" marR="9525" marT="9525" marB="0" anchor="ctr"/>
                </a:tc>
                <a:tc>
                  <a:txBody>
                    <a:bodyPr/>
                    <a:lstStyle/>
                    <a:p>
                      <a:pPr algn="ctr" fontAlgn="ctr"/>
                      <a:r>
                        <a:rPr lang="zh-CN" altLang="en-US" sz="1100" u="none" strike="noStrike">
                          <a:solidFill>
                            <a:schemeClr val="accent1"/>
                          </a:solidFill>
                          <a:effectLst/>
                        </a:rPr>
                        <a:t>　</a:t>
                      </a:r>
                      <a:endParaRPr lang="zh-CN" altLang="en-US" sz="1100" b="0" i="0" u="none" strike="noStrike">
                        <a:solidFill>
                          <a:schemeClr val="accent1"/>
                        </a:solidFill>
                        <a:effectLst/>
                        <a:latin typeface="宋体"/>
                      </a:endParaRPr>
                    </a:p>
                  </a:txBody>
                  <a:tcPr marL="9525" marR="9525" marT="9525" marB="0" anchor="ctr"/>
                </a:tc>
                <a:extLst>
                  <a:ext uri="{0D108BD9-81ED-4DB2-BD59-A6C34878D82A}">
                    <a16:rowId xmlns:a16="http://schemas.microsoft.com/office/drawing/2014/main" val="10002"/>
                  </a:ext>
                </a:extLst>
              </a:tr>
              <a:tr h="213819">
                <a:tc>
                  <a:txBody>
                    <a:bodyPr/>
                    <a:lstStyle/>
                    <a:p>
                      <a:pPr algn="ctr" fontAlgn="ctr"/>
                      <a:r>
                        <a:rPr lang="en-US" altLang="zh-CN" sz="1100" u="none" strike="noStrike">
                          <a:solidFill>
                            <a:schemeClr val="accent1"/>
                          </a:solidFill>
                          <a:effectLst/>
                        </a:rPr>
                        <a:t>2</a:t>
                      </a:r>
                      <a:endParaRPr lang="en-US" altLang="zh-CN" sz="1100" b="0" i="0" u="none" strike="noStrike">
                        <a:solidFill>
                          <a:schemeClr val="accent1"/>
                        </a:solidFill>
                        <a:effectLst/>
                        <a:latin typeface="宋体"/>
                      </a:endParaRPr>
                    </a:p>
                  </a:txBody>
                  <a:tcPr marL="9525" marR="9525" marT="9525" marB="0" anchor="ctr"/>
                </a:tc>
                <a:tc>
                  <a:txBody>
                    <a:bodyPr/>
                    <a:lstStyle/>
                    <a:p>
                      <a:pPr algn="ctr" fontAlgn="ctr"/>
                      <a:r>
                        <a:rPr lang="en-US" altLang="zh-CN" sz="1100" u="none" strike="noStrike" dirty="0">
                          <a:solidFill>
                            <a:schemeClr val="accent1"/>
                          </a:solidFill>
                          <a:effectLst/>
                        </a:rPr>
                        <a:t>2</a:t>
                      </a:r>
                      <a:r>
                        <a:rPr lang="zh-CN" altLang="en-US" sz="1100" u="none" strike="noStrike" dirty="0">
                          <a:solidFill>
                            <a:schemeClr val="accent1"/>
                          </a:solidFill>
                          <a:effectLst/>
                        </a:rPr>
                        <a:t>月</a:t>
                      </a:r>
                      <a:r>
                        <a:rPr lang="en-US" altLang="zh-CN" sz="1100" u="none" strike="noStrike" dirty="0">
                          <a:solidFill>
                            <a:schemeClr val="accent1"/>
                          </a:solidFill>
                          <a:effectLst/>
                        </a:rPr>
                        <a:t>14</a:t>
                      </a:r>
                      <a:r>
                        <a:rPr lang="zh-CN" altLang="en-US" sz="1100" u="none" strike="noStrike" dirty="0">
                          <a:solidFill>
                            <a:schemeClr val="accent1"/>
                          </a:solidFill>
                          <a:effectLst/>
                        </a:rPr>
                        <a:t>日</a:t>
                      </a:r>
                      <a:endParaRPr lang="zh-CN" altLang="en-US" sz="1100" b="0" i="0" u="none" strike="noStrike" dirty="0">
                        <a:solidFill>
                          <a:schemeClr val="accent1"/>
                        </a:solidFill>
                        <a:effectLst/>
                        <a:latin typeface="宋体"/>
                      </a:endParaRPr>
                    </a:p>
                  </a:txBody>
                  <a:tcPr marL="9525" marR="9525" marT="9525" marB="0" anchor="ctr"/>
                </a:tc>
                <a:tc>
                  <a:txBody>
                    <a:bodyPr/>
                    <a:lstStyle/>
                    <a:p>
                      <a:pPr algn="l" fontAlgn="ctr"/>
                      <a:r>
                        <a:rPr lang="zh-CN" altLang="en-US" sz="1100" u="none" strike="noStrike" dirty="0">
                          <a:solidFill>
                            <a:schemeClr val="accent1"/>
                          </a:solidFill>
                          <a:effectLst/>
                        </a:rPr>
                        <a:t>做好建设银行及中国银行相关领导来校参观交流活动的服务保障工作</a:t>
                      </a:r>
                      <a:endParaRPr lang="zh-CN" altLang="en-US" sz="1100" b="0" i="0" u="none" strike="noStrike" dirty="0">
                        <a:solidFill>
                          <a:schemeClr val="accent1"/>
                        </a:solidFill>
                        <a:effectLst/>
                        <a:latin typeface="宋体"/>
                      </a:endParaRPr>
                    </a:p>
                  </a:txBody>
                  <a:tcPr marL="9525" marR="9525" marT="9525" marB="0" anchor="ctr"/>
                </a:tc>
                <a:tc>
                  <a:txBody>
                    <a:bodyPr/>
                    <a:lstStyle/>
                    <a:p>
                      <a:pPr algn="ctr" fontAlgn="ctr"/>
                      <a:r>
                        <a:rPr lang="zh-CN" altLang="en-US" sz="1100" u="none" strike="noStrike">
                          <a:solidFill>
                            <a:schemeClr val="accent1"/>
                          </a:solidFill>
                          <a:effectLst/>
                        </a:rPr>
                        <a:t>　</a:t>
                      </a:r>
                      <a:endParaRPr lang="zh-CN" altLang="en-US" sz="1100" b="0" i="0" u="none" strike="noStrike">
                        <a:solidFill>
                          <a:schemeClr val="accent1"/>
                        </a:solidFill>
                        <a:effectLst/>
                        <a:latin typeface="宋体"/>
                      </a:endParaRPr>
                    </a:p>
                  </a:txBody>
                  <a:tcPr marL="9525" marR="9525" marT="9525" marB="0" anchor="ctr"/>
                </a:tc>
                <a:extLst>
                  <a:ext uri="{0D108BD9-81ED-4DB2-BD59-A6C34878D82A}">
                    <a16:rowId xmlns:a16="http://schemas.microsoft.com/office/drawing/2014/main" val="10003"/>
                  </a:ext>
                </a:extLst>
              </a:tr>
              <a:tr h="213819">
                <a:tc>
                  <a:txBody>
                    <a:bodyPr/>
                    <a:lstStyle/>
                    <a:p>
                      <a:pPr algn="ctr" fontAlgn="ctr"/>
                      <a:r>
                        <a:rPr lang="en-US" altLang="zh-CN" sz="1100" u="none" strike="noStrike">
                          <a:solidFill>
                            <a:schemeClr val="accent1"/>
                          </a:solidFill>
                          <a:effectLst/>
                        </a:rPr>
                        <a:t>3</a:t>
                      </a:r>
                      <a:endParaRPr lang="en-US" altLang="zh-CN" sz="1100" b="0" i="0" u="none" strike="noStrike">
                        <a:solidFill>
                          <a:schemeClr val="accent1"/>
                        </a:solidFill>
                        <a:effectLst/>
                        <a:latin typeface="宋体"/>
                      </a:endParaRPr>
                    </a:p>
                  </a:txBody>
                  <a:tcPr marL="9525" marR="9525" marT="9525" marB="0" anchor="ctr"/>
                </a:tc>
                <a:tc>
                  <a:txBody>
                    <a:bodyPr/>
                    <a:lstStyle/>
                    <a:p>
                      <a:pPr algn="ctr" fontAlgn="ctr"/>
                      <a:r>
                        <a:rPr lang="en-US" altLang="zh-CN" sz="1100" u="none" strike="noStrike" dirty="0">
                          <a:solidFill>
                            <a:schemeClr val="accent1"/>
                          </a:solidFill>
                          <a:effectLst/>
                        </a:rPr>
                        <a:t>3</a:t>
                      </a:r>
                      <a:r>
                        <a:rPr lang="zh-CN" altLang="en-US" sz="1100" u="none" strike="noStrike" dirty="0">
                          <a:solidFill>
                            <a:schemeClr val="accent1"/>
                          </a:solidFill>
                          <a:effectLst/>
                        </a:rPr>
                        <a:t>月</a:t>
                      </a:r>
                      <a:r>
                        <a:rPr lang="en-US" altLang="zh-CN" sz="1100" u="none" strike="noStrike" dirty="0">
                          <a:solidFill>
                            <a:schemeClr val="accent1"/>
                          </a:solidFill>
                          <a:effectLst/>
                        </a:rPr>
                        <a:t>10</a:t>
                      </a:r>
                      <a:r>
                        <a:rPr lang="zh-CN" altLang="en-US" sz="1100" u="none" strike="noStrike" dirty="0">
                          <a:solidFill>
                            <a:schemeClr val="accent1"/>
                          </a:solidFill>
                          <a:effectLst/>
                        </a:rPr>
                        <a:t>日</a:t>
                      </a:r>
                      <a:endParaRPr lang="zh-CN" altLang="en-US" sz="1100" b="0" i="0" u="none" strike="noStrike" dirty="0">
                        <a:solidFill>
                          <a:schemeClr val="accent1"/>
                        </a:solidFill>
                        <a:effectLst/>
                        <a:latin typeface="宋体"/>
                      </a:endParaRPr>
                    </a:p>
                  </a:txBody>
                  <a:tcPr marL="9525" marR="9525" marT="9525" marB="0" anchor="ctr"/>
                </a:tc>
                <a:tc>
                  <a:txBody>
                    <a:bodyPr/>
                    <a:lstStyle/>
                    <a:p>
                      <a:pPr algn="l" fontAlgn="ctr"/>
                      <a:r>
                        <a:rPr lang="zh-CN" altLang="en-US" sz="1100" u="none" strike="noStrike" dirty="0">
                          <a:solidFill>
                            <a:schemeClr val="accent1"/>
                          </a:solidFill>
                          <a:effectLst/>
                        </a:rPr>
                        <a:t>刘攀书记在四牌楼校区接待来访嘉宾，做好服务保障工作</a:t>
                      </a:r>
                      <a:endParaRPr lang="zh-CN" altLang="en-US" sz="1100" b="0" i="0" u="none" strike="noStrike" dirty="0">
                        <a:solidFill>
                          <a:schemeClr val="accent1"/>
                        </a:solidFill>
                        <a:effectLst/>
                        <a:latin typeface="宋体"/>
                      </a:endParaRPr>
                    </a:p>
                  </a:txBody>
                  <a:tcPr marL="9525" marR="9525" marT="9525" marB="0" anchor="ctr"/>
                </a:tc>
                <a:tc>
                  <a:txBody>
                    <a:bodyPr/>
                    <a:lstStyle/>
                    <a:p>
                      <a:pPr algn="ctr" fontAlgn="ctr"/>
                      <a:r>
                        <a:rPr lang="zh-CN" altLang="en-US" sz="1100" u="none" strike="noStrike">
                          <a:solidFill>
                            <a:schemeClr val="accent1"/>
                          </a:solidFill>
                          <a:effectLst/>
                        </a:rPr>
                        <a:t>　</a:t>
                      </a:r>
                      <a:endParaRPr lang="zh-CN" altLang="en-US" sz="1100" b="0" i="0" u="none" strike="noStrike">
                        <a:solidFill>
                          <a:schemeClr val="accent1"/>
                        </a:solidFill>
                        <a:effectLst/>
                        <a:latin typeface="宋体"/>
                      </a:endParaRPr>
                    </a:p>
                  </a:txBody>
                  <a:tcPr marL="9525" marR="9525" marT="9525" marB="0" anchor="ctr"/>
                </a:tc>
                <a:extLst>
                  <a:ext uri="{0D108BD9-81ED-4DB2-BD59-A6C34878D82A}">
                    <a16:rowId xmlns:a16="http://schemas.microsoft.com/office/drawing/2014/main" val="10004"/>
                  </a:ext>
                </a:extLst>
              </a:tr>
              <a:tr h="213819">
                <a:tc>
                  <a:txBody>
                    <a:bodyPr/>
                    <a:lstStyle/>
                    <a:p>
                      <a:pPr algn="ctr" fontAlgn="ctr"/>
                      <a:r>
                        <a:rPr lang="en-US" altLang="zh-CN" sz="1100" u="none" strike="noStrike">
                          <a:solidFill>
                            <a:schemeClr val="accent1"/>
                          </a:solidFill>
                          <a:effectLst/>
                        </a:rPr>
                        <a:t>4</a:t>
                      </a:r>
                      <a:endParaRPr lang="en-US" altLang="zh-CN" sz="1100" b="0" i="0" u="none" strike="noStrike">
                        <a:solidFill>
                          <a:schemeClr val="accent1"/>
                        </a:solidFill>
                        <a:effectLst/>
                        <a:latin typeface="宋体"/>
                      </a:endParaRPr>
                    </a:p>
                  </a:txBody>
                  <a:tcPr marL="9525" marR="9525" marT="9525" marB="0" anchor="ctr"/>
                </a:tc>
                <a:tc>
                  <a:txBody>
                    <a:bodyPr/>
                    <a:lstStyle/>
                    <a:p>
                      <a:pPr algn="ctr" fontAlgn="ctr"/>
                      <a:r>
                        <a:rPr lang="en-US" altLang="zh-CN" sz="1100" u="none" strike="noStrike" dirty="0">
                          <a:solidFill>
                            <a:schemeClr val="accent1"/>
                          </a:solidFill>
                          <a:effectLst/>
                        </a:rPr>
                        <a:t>3</a:t>
                      </a:r>
                      <a:r>
                        <a:rPr lang="zh-CN" altLang="en-US" sz="1100" u="none" strike="noStrike" dirty="0">
                          <a:solidFill>
                            <a:schemeClr val="accent1"/>
                          </a:solidFill>
                          <a:effectLst/>
                        </a:rPr>
                        <a:t>月</a:t>
                      </a:r>
                      <a:r>
                        <a:rPr lang="en-US" altLang="zh-CN" sz="1100" u="none" strike="noStrike" dirty="0">
                          <a:solidFill>
                            <a:schemeClr val="accent1"/>
                          </a:solidFill>
                          <a:effectLst/>
                        </a:rPr>
                        <a:t>12</a:t>
                      </a:r>
                      <a:r>
                        <a:rPr lang="zh-CN" altLang="en-US" sz="1100" u="none" strike="noStrike" dirty="0">
                          <a:solidFill>
                            <a:schemeClr val="accent1"/>
                          </a:solidFill>
                          <a:effectLst/>
                        </a:rPr>
                        <a:t>日</a:t>
                      </a:r>
                      <a:endParaRPr lang="zh-CN" altLang="en-US" sz="1100" b="0" i="0" u="none" strike="noStrike" dirty="0">
                        <a:solidFill>
                          <a:schemeClr val="accent1"/>
                        </a:solidFill>
                        <a:effectLst/>
                        <a:latin typeface="宋体"/>
                      </a:endParaRPr>
                    </a:p>
                  </a:txBody>
                  <a:tcPr marL="9525" marR="9525" marT="9525" marB="0" anchor="ctr"/>
                </a:tc>
                <a:tc>
                  <a:txBody>
                    <a:bodyPr/>
                    <a:lstStyle/>
                    <a:p>
                      <a:pPr algn="l" fontAlgn="ctr"/>
                      <a:r>
                        <a:rPr lang="zh-CN" altLang="en-US" sz="1100" u="none" strike="noStrike" dirty="0">
                          <a:solidFill>
                            <a:schemeClr val="accent1"/>
                          </a:solidFill>
                          <a:effectLst/>
                        </a:rPr>
                        <a:t>做好</a:t>
                      </a:r>
                      <a:r>
                        <a:rPr lang="en-US" altLang="zh-CN" sz="1100" u="none" strike="noStrike" dirty="0">
                          <a:solidFill>
                            <a:schemeClr val="accent1"/>
                          </a:solidFill>
                          <a:effectLst/>
                        </a:rPr>
                        <a:t>《</a:t>
                      </a:r>
                      <a:r>
                        <a:rPr lang="zh-CN" altLang="en-US" sz="1100" u="none" strike="noStrike" dirty="0">
                          <a:solidFill>
                            <a:schemeClr val="accent1"/>
                          </a:solidFill>
                          <a:effectLst/>
                        </a:rPr>
                        <a:t>美学散步</a:t>
                      </a:r>
                      <a:r>
                        <a:rPr lang="en-US" altLang="zh-CN" sz="1100" u="none" strike="noStrike" dirty="0">
                          <a:solidFill>
                            <a:schemeClr val="accent1"/>
                          </a:solidFill>
                          <a:effectLst/>
                        </a:rPr>
                        <a:t>——</a:t>
                      </a:r>
                      <a:r>
                        <a:rPr lang="zh-CN" altLang="en-US" sz="1100" u="none" strike="noStrike" dirty="0">
                          <a:solidFill>
                            <a:schemeClr val="accent1"/>
                          </a:solidFill>
                          <a:effectLst/>
                        </a:rPr>
                        <a:t>城市美学感知计划</a:t>
                      </a:r>
                      <a:r>
                        <a:rPr lang="en-US" altLang="zh-CN" sz="1100" u="none" strike="noStrike" dirty="0">
                          <a:solidFill>
                            <a:schemeClr val="accent1"/>
                          </a:solidFill>
                          <a:effectLst/>
                        </a:rPr>
                        <a:t>》</a:t>
                      </a:r>
                      <a:r>
                        <a:rPr lang="zh-CN" altLang="en-US" sz="1100" u="none" strike="noStrike" dirty="0">
                          <a:solidFill>
                            <a:schemeClr val="accent1"/>
                          </a:solidFill>
                          <a:effectLst/>
                        </a:rPr>
                        <a:t>活动的服务保障工作</a:t>
                      </a:r>
                      <a:endParaRPr lang="zh-CN" altLang="en-US" sz="1100" b="0" i="0" u="none" strike="noStrike" dirty="0">
                        <a:solidFill>
                          <a:schemeClr val="accent1"/>
                        </a:solidFill>
                        <a:effectLst/>
                        <a:latin typeface="宋体"/>
                      </a:endParaRPr>
                    </a:p>
                  </a:txBody>
                  <a:tcPr marL="9525" marR="9525" marT="9525" marB="0" anchor="ctr"/>
                </a:tc>
                <a:tc>
                  <a:txBody>
                    <a:bodyPr/>
                    <a:lstStyle/>
                    <a:p>
                      <a:pPr algn="ctr" fontAlgn="ctr"/>
                      <a:r>
                        <a:rPr lang="zh-CN" altLang="en-US" sz="1100" u="none" strike="noStrike">
                          <a:solidFill>
                            <a:schemeClr val="accent1"/>
                          </a:solidFill>
                          <a:effectLst/>
                        </a:rPr>
                        <a:t>　</a:t>
                      </a:r>
                      <a:endParaRPr lang="zh-CN" altLang="en-US" sz="1100" b="0" i="0" u="none" strike="noStrike">
                        <a:solidFill>
                          <a:schemeClr val="accent1"/>
                        </a:solidFill>
                        <a:effectLst/>
                        <a:latin typeface="宋体"/>
                      </a:endParaRPr>
                    </a:p>
                  </a:txBody>
                  <a:tcPr marL="9525" marR="9525" marT="9525" marB="0" anchor="ctr"/>
                </a:tc>
                <a:extLst>
                  <a:ext uri="{0D108BD9-81ED-4DB2-BD59-A6C34878D82A}">
                    <a16:rowId xmlns:a16="http://schemas.microsoft.com/office/drawing/2014/main" val="10005"/>
                  </a:ext>
                </a:extLst>
              </a:tr>
              <a:tr h="213819">
                <a:tc>
                  <a:txBody>
                    <a:bodyPr/>
                    <a:lstStyle/>
                    <a:p>
                      <a:pPr algn="ctr" fontAlgn="ctr"/>
                      <a:r>
                        <a:rPr lang="en-US" altLang="zh-CN" sz="1100" u="none" strike="noStrike">
                          <a:solidFill>
                            <a:schemeClr val="accent1"/>
                          </a:solidFill>
                          <a:effectLst/>
                        </a:rPr>
                        <a:t>5</a:t>
                      </a:r>
                      <a:endParaRPr lang="en-US" altLang="zh-CN" sz="1100" b="0" i="0" u="none" strike="noStrike">
                        <a:solidFill>
                          <a:schemeClr val="accent1"/>
                        </a:solidFill>
                        <a:effectLst/>
                        <a:latin typeface="宋体"/>
                      </a:endParaRPr>
                    </a:p>
                  </a:txBody>
                  <a:tcPr marL="9525" marR="9525" marT="9525" marB="0" anchor="ctr"/>
                </a:tc>
                <a:tc>
                  <a:txBody>
                    <a:bodyPr/>
                    <a:lstStyle/>
                    <a:p>
                      <a:pPr algn="ctr" fontAlgn="ctr"/>
                      <a:r>
                        <a:rPr lang="en-US" altLang="zh-CN" sz="1100" u="none" strike="noStrike" dirty="0">
                          <a:solidFill>
                            <a:schemeClr val="accent1"/>
                          </a:solidFill>
                          <a:effectLst/>
                        </a:rPr>
                        <a:t>3</a:t>
                      </a:r>
                      <a:r>
                        <a:rPr lang="zh-CN" altLang="en-US" sz="1100" u="none" strike="noStrike" dirty="0">
                          <a:solidFill>
                            <a:schemeClr val="accent1"/>
                          </a:solidFill>
                          <a:effectLst/>
                        </a:rPr>
                        <a:t>月</a:t>
                      </a:r>
                      <a:r>
                        <a:rPr lang="en-US" altLang="zh-CN" sz="1100" u="none" strike="noStrike" dirty="0">
                          <a:solidFill>
                            <a:schemeClr val="accent1"/>
                          </a:solidFill>
                          <a:effectLst/>
                        </a:rPr>
                        <a:t>26</a:t>
                      </a:r>
                      <a:r>
                        <a:rPr lang="zh-CN" altLang="en-US" sz="1100" u="none" strike="noStrike" dirty="0">
                          <a:solidFill>
                            <a:schemeClr val="accent1"/>
                          </a:solidFill>
                          <a:effectLst/>
                        </a:rPr>
                        <a:t>日</a:t>
                      </a:r>
                      <a:endParaRPr lang="zh-CN" altLang="en-US" sz="1100" b="0" i="0" u="none" strike="noStrike" dirty="0">
                        <a:solidFill>
                          <a:schemeClr val="accent1"/>
                        </a:solidFill>
                        <a:effectLst/>
                        <a:latin typeface="宋体"/>
                      </a:endParaRPr>
                    </a:p>
                  </a:txBody>
                  <a:tcPr marL="9525" marR="9525" marT="9525" marB="0" anchor="ctr"/>
                </a:tc>
                <a:tc>
                  <a:txBody>
                    <a:bodyPr/>
                    <a:lstStyle/>
                    <a:p>
                      <a:pPr algn="l" fontAlgn="ctr"/>
                      <a:r>
                        <a:rPr lang="zh-CN" altLang="en-US" sz="1100" u="none" strike="noStrike" dirty="0">
                          <a:solidFill>
                            <a:schemeClr val="accent1"/>
                          </a:solidFill>
                          <a:effectLst/>
                        </a:rPr>
                        <a:t>黄校在四牌楼校区接待来访嘉宾，做好服务保障工作</a:t>
                      </a:r>
                      <a:endParaRPr lang="zh-CN" altLang="en-US" sz="1100" b="0" i="0" u="none" strike="noStrike" dirty="0">
                        <a:solidFill>
                          <a:schemeClr val="accent1"/>
                        </a:solidFill>
                        <a:effectLst/>
                        <a:latin typeface="宋体"/>
                      </a:endParaRPr>
                    </a:p>
                  </a:txBody>
                  <a:tcPr marL="9525" marR="9525" marT="9525" marB="0" anchor="ctr"/>
                </a:tc>
                <a:tc>
                  <a:txBody>
                    <a:bodyPr/>
                    <a:lstStyle/>
                    <a:p>
                      <a:pPr algn="ctr" fontAlgn="ctr"/>
                      <a:r>
                        <a:rPr lang="zh-CN" altLang="en-US" sz="1100" u="none" strike="noStrike">
                          <a:solidFill>
                            <a:schemeClr val="accent1"/>
                          </a:solidFill>
                          <a:effectLst/>
                        </a:rPr>
                        <a:t>　</a:t>
                      </a:r>
                      <a:endParaRPr lang="zh-CN" altLang="en-US" sz="1100" b="0" i="0" u="none" strike="noStrike">
                        <a:solidFill>
                          <a:schemeClr val="accent1"/>
                        </a:solidFill>
                        <a:effectLst/>
                        <a:latin typeface="宋体"/>
                      </a:endParaRPr>
                    </a:p>
                  </a:txBody>
                  <a:tcPr marL="9525" marR="9525" marT="9525" marB="0" anchor="ctr"/>
                </a:tc>
                <a:extLst>
                  <a:ext uri="{0D108BD9-81ED-4DB2-BD59-A6C34878D82A}">
                    <a16:rowId xmlns:a16="http://schemas.microsoft.com/office/drawing/2014/main" val="10006"/>
                  </a:ext>
                </a:extLst>
              </a:tr>
              <a:tr h="213819">
                <a:tc>
                  <a:txBody>
                    <a:bodyPr/>
                    <a:lstStyle/>
                    <a:p>
                      <a:pPr algn="ctr" fontAlgn="ctr"/>
                      <a:r>
                        <a:rPr lang="en-US" altLang="zh-CN" sz="1100" u="none" strike="noStrike">
                          <a:solidFill>
                            <a:schemeClr val="accent1"/>
                          </a:solidFill>
                          <a:effectLst/>
                        </a:rPr>
                        <a:t>6</a:t>
                      </a:r>
                      <a:endParaRPr lang="en-US" altLang="zh-CN" sz="1100" b="0" i="0" u="none" strike="noStrike">
                        <a:solidFill>
                          <a:schemeClr val="accent1"/>
                        </a:solidFill>
                        <a:effectLst/>
                        <a:latin typeface="宋体"/>
                      </a:endParaRPr>
                    </a:p>
                  </a:txBody>
                  <a:tcPr marL="9525" marR="9525" marT="9525" marB="0" anchor="ctr"/>
                </a:tc>
                <a:tc>
                  <a:txBody>
                    <a:bodyPr/>
                    <a:lstStyle/>
                    <a:p>
                      <a:pPr algn="ctr" fontAlgn="ctr"/>
                      <a:r>
                        <a:rPr lang="en-US" altLang="zh-CN" sz="1100" u="none" strike="noStrike" dirty="0">
                          <a:solidFill>
                            <a:schemeClr val="accent1"/>
                          </a:solidFill>
                          <a:effectLst/>
                        </a:rPr>
                        <a:t>4</a:t>
                      </a:r>
                      <a:r>
                        <a:rPr lang="zh-CN" altLang="en-US" sz="1100" u="none" strike="noStrike" dirty="0">
                          <a:solidFill>
                            <a:schemeClr val="accent1"/>
                          </a:solidFill>
                          <a:effectLst/>
                        </a:rPr>
                        <a:t>月</a:t>
                      </a:r>
                      <a:r>
                        <a:rPr lang="en-US" altLang="zh-CN" sz="1100" u="none" strike="noStrike" dirty="0">
                          <a:solidFill>
                            <a:schemeClr val="accent1"/>
                          </a:solidFill>
                          <a:effectLst/>
                        </a:rPr>
                        <a:t>6</a:t>
                      </a:r>
                      <a:r>
                        <a:rPr lang="zh-CN" altLang="en-US" sz="1100" u="none" strike="noStrike" dirty="0">
                          <a:solidFill>
                            <a:schemeClr val="accent1"/>
                          </a:solidFill>
                          <a:effectLst/>
                        </a:rPr>
                        <a:t>日</a:t>
                      </a:r>
                      <a:endParaRPr lang="zh-CN" altLang="en-US" sz="1100" b="0" i="0" u="none" strike="noStrike" dirty="0">
                        <a:solidFill>
                          <a:schemeClr val="accent1"/>
                        </a:solidFill>
                        <a:effectLst/>
                        <a:latin typeface="宋体"/>
                      </a:endParaRPr>
                    </a:p>
                  </a:txBody>
                  <a:tcPr marL="9525" marR="9525" marT="9525" marB="0" anchor="ctr"/>
                </a:tc>
                <a:tc>
                  <a:txBody>
                    <a:bodyPr/>
                    <a:lstStyle/>
                    <a:p>
                      <a:pPr algn="l" fontAlgn="ctr"/>
                      <a:r>
                        <a:rPr lang="zh-CN" altLang="en-US" sz="1100" u="none" strike="noStrike" dirty="0">
                          <a:solidFill>
                            <a:schemeClr val="accent1"/>
                          </a:solidFill>
                          <a:effectLst/>
                        </a:rPr>
                        <a:t>孙校在四牌楼校区接待来访嘉宾，做好服务保障工作</a:t>
                      </a:r>
                      <a:endParaRPr lang="zh-CN" altLang="en-US" sz="1100" b="0" i="0" u="none" strike="noStrike" dirty="0">
                        <a:solidFill>
                          <a:schemeClr val="accent1"/>
                        </a:solidFill>
                        <a:effectLst/>
                        <a:latin typeface="宋体"/>
                      </a:endParaRPr>
                    </a:p>
                  </a:txBody>
                  <a:tcPr marL="9525" marR="9525" marT="9525" marB="0" anchor="ctr"/>
                </a:tc>
                <a:tc>
                  <a:txBody>
                    <a:bodyPr/>
                    <a:lstStyle/>
                    <a:p>
                      <a:pPr algn="ctr" fontAlgn="ctr"/>
                      <a:r>
                        <a:rPr lang="zh-CN" altLang="en-US" sz="1100" u="none" strike="noStrike">
                          <a:solidFill>
                            <a:schemeClr val="accent1"/>
                          </a:solidFill>
                          <a:effectLst/>
                        </a:rPr>
                        <a:t>　</a:t>
                      </a:r>
                      <a:endParaRPr lang="zh-CN" altLang="en-US" sz="1100" b="0" i="0" u="none" strike="noStrike">
                        <a:solidFill>
                          <a:schemeClr val="accent1"/>
                        </a:solidFill>
                        <a:effectLst/>
                        <a:latin typeface="宋体"/>
                      </a:endParaRPr>
                    </a:p>
                  </a:txBody>
                  <a:tcPr marL="9525" marR="9525" marT="9525" marB="0" anchor="ctr"/>
                </a:tc>
                <a:extLst>
                  <a:ext uri="{0D108BD9-81ED-4DB2-BD59-A6C34878D82A}">
                    <a16:rowId xmlns:a16="http://schemas.microsoft.com/office/drawing/2014/main" val="10007"/>
                  </a:ext>
                </a:extLst>
              </a:tr>
              <a:tr h="213819">
                <a:tc>
                  <a:txBody>
                    <a:bodyPr/>
                    <a:lstStyle/>
                    <a:p>
                      <a:pPr algn="ctr" fontAlgn="ctr"/>
                      <a:r>
                        <a:rPr lang="en-US" altLang="zh-CN" sz="1100" u="none" strike="noStrike">
                          <a:solidFill>
                            <a:schemeClr val="accent1"/>
                          </a:solidFill>
                          <a:effectLst/>
                        </a:rPr>
                        <a:t>7</a:t>
                      </a:r>
                      <a:endParaRPr lang="en-US" altLang="zh-CN" sz="1100" b="0" i="0" u="none" strike="noStrike">
                        <a:solidFill>
                          <a:schemeClr val="accent1"/>
                        </a:solidFill>
                        <a:effectLst/>
                        <a:latin typeface="宋体"/>
                      </a:endParaRPr>
                    </a:p>
                  </a:txBody>
                  <a:tcPr marL="9525" marR="9525" marT="9525" marB="0" anchor="ctr"/>
                </a:tc>
                <a:tc>
                  <a:txBody>
                    <a:bodyPr/>
                    <a:lstStyle/>
                    <a:p>
                      <a:pPr algn="ctr" fontAlgn="ctr"/>
                      <a:r>
                        <a:rPr lang="en-US" altLang="zh-CN" sz="1100" u="none" strike="noStrike" dirty="0">
                          <a:solidFill>
                            <a:schemeClr val="accent1"/>
                          </a:solidFill>
                          <a:effectLst/>
                        </a:rPr>
                        <a:t>4</a:t>
                      </a:r>
                      <a:r>
                        <a:rPr lang="zh-CN" altLang="en-US" sz="1100" u="none" strike="noStrike" dirty="0">
                          <a:solidFill>
                            <a:schemeClr val="accent1"/>
                          </a:solidFill>
                          <a:effectLst/>
                        </a:rPr>
                        <a:t>月</a:t>
                      </a:r>
                      <a:r>
                        <a:rPr lang="en-US" altLang="zh-CN" sz="1100" u="none" strike="noStrike" dirty="0">
                          <a:solidFill>
                            <a:schemeClr val="accent1"/>
                          </a:solidFill>
                          <a:effectLst/>
                        </a:rPr>
                        <a:t>14</a:t>
                      </a:r>
                      <a:r>
                        <a:rPr lang="zh-CN" altLang="en-US" sz="1100" u="none" strike="noStrike" dirty="0">
                          <a:solidFill>
                            <a:schemeClr val="accent1"/>
                          </a:solidFill>
                          <a:effectLst/>
                        </a:rPr>
                        <a:t>日</a:t>
                      </a:r>
                      <a:endParaRPr lang="zh-CN" altLang="en-US" sz="1100" b="0" i="0" u="none" strike="noStrike" dirty="0">
                        <a:solidFill>
                          <a:schemeClr val="accent1"/>
                        </a:solidFill>
                        <a:effectLst/>
                        <a:latin typeface="宋体"/>
                      </a:endParaRPr>
                    </a:p>
                  </a:txBody>
                  <a:tcPr marL="9525" marR="9525" marT="9525" marB="0" anchor="ctr"/>
                </a:tc>
                <a:tc>
                  <a:txBody>
                    <a:bodyPr/>
                    <a:lstStyle/>
                    <a:p>
                      <a:pPr algn="l" fontAlgn="ctr"/>
                      <a:r>
                        <a:rPr lang="zh-CN" altLang="en-US" sz="1100" u="none" strike="noStrike" dirty="0">
                          <a:solidFill>
                            <a:schemeClr val="accent1"/>
                          </a:solidFill>
                          <a:effectLst/>
                        </a:rPr>
                        <a:t>省教育厅来校安全检查，做好服务保障工作</a:t>
                      </a:r>
                      <a:endParaRPr lang="zh-CN" altLang="en-US" sz="1100" b="0" i="0" u="none" strike="noStrike" dirty="0">
                        <a:solidFill>
                          <a:schemeClr val="accent1"/>
                        </a:solidFill>
                        <a:effectLst/>
                        <a:latin typeface="宋体"/>
                      </a:endParaRPr>
                    </a:p>
                  </a:txBody>
                  <a:tcPr marL="9525" marR="9525" marT="9525" marB="0" anchor="ctr"/>
                </a:tc>
                <a:tc>
                  <a:txBody>
                    <a:bodyPr/>
                    <a:lstStyle/>
                    <a:p>
                      <a:pPr algn="ctr" fontAlgn="ctr"/>
                      <a:r>
                        <a:rPr lang="zh-CN" altLang="en-US" sz="1100" u="none" strike="noStrike">
                          <a:solidFill>
                            <a:schemeClr val="accent1"/>
                          </a:solidFill>
                          <a:effectLst/>
                        </a:rPr>
                        <a:t>　</a:t>
                      </a:r>
                      <a:endParaRPr lang="zh-CN" altLang="en-US" sz="1100" b="0" i="0" u="none" strike="noStrike">
                        <a:solidFill>
                          <a:schemeClr val="accent1"/>
                        </a:solidFill>
                        <a:effectLst/>
                        <a:latin typeface="宋体"/>
                      </a:endParaRPr>
                    </a:p>
                  </a:txBody>
                  <a:tcPr marL="9525" marR="9525" marT="9525" marB="0" anchor="ctr"/>
                </a:tc>
                <a:extLst>
                  <a:ext uri="{0D108BD9-81ED-4DB2-BD59-A6C34878D82A}">
                    <a16:rowId xmlns:a16="http://schemas.microsoft.com/office/drawing/2014/main" val="10008"/>
                  </a:ext>
                </a:extLst>
              </a:tr>
              <a:tr h="213819">
                <a:tc>
                  <a:txBody>
                    <a:bodyPr/>
                    <a:lstStyle/>
                    <a:p>
                      <a:pPr algn="ctr" fontAlgn="ctr"/>
                      <a:r>
                        <a:rPr lang="en-US" altLang="zh-CN" sz="1100" u="none" strike="noStrike">
                          <a:solidFill>
                            <a:schemeClr val="accent1"/>
                          </a:solidFill>
                          <a:effectLst/>
                        </a:rPr>
                        <a:t>8</a:t>
                      </a:r>
                      <a:endParaRPr lang="en-US" altLang="zh-CN" sz="1100" b="0" i="0" u="none" strike="noStrike">
                        <a:solidFill>
                          <a:schemeClr val="accent1"/>
                        </a:solidFill>
                        <a:effectLst/>
                        <a:latin typeface="宋体"/>
                      </a:endParaRPr>
                    </a:p>
                  </a:txBody>
                  <a:tcPr marL="9525" marR="9525" marT="9525" marB="0" anchor="ctr"/>
                </a:tc>
                <a:tc>
                  <a:txBody>
                    <a:bodyPr/>
                    <a:lstStyle/>
                    <a:p>
                      <a:pPr algn="ctr" fontAlgn="ctr"/>
                      <a:r>
                        <a:rPr lang="en-US" altLang="zh-CN" sz="1100" u="none" strike="noStrike" dirty="0">
                          <a:solidFill>
                            <a:schemeClr val="accent1"/>
                          </a:solidFill>
                          <a:effectLst/>
                        </a:rPr>
                        <a:t>4</a:t>
                      </a:r>
                      <a:r>
                        <a:rPr lang="zh-CN" altLang="en-US" sz="1100" u="none" strike="noStrike" dirty="0">
                          <a:solidFill>
                            <a:schemeClr val="accent1"/>
                          </a:solidFill>
                          <a:effectLst/>
                        </a:rPr>
                        <a:t>月</a:t>
                      </a:r>
                      <a:r>
                        <a:rPr lang="en-US" altLang="zh-CN" sz="1100" u="none" strike="noStrike" dirty="0">
                          <a:solidFill>
                            <a:schemeClr val="accent1"/>
                          </a:solidFill>
                          <a:effectLst/>
                        </a:rPr>
                        <a:t>21</a:t>
                      </a:r>
                      <a:r>
                        <a:rPr lang="zh-CN" altLang="en-US" sz="1100" u="none" strike="noStrike" dirty="0">
                          <a:solidFill>
                            <a:schemeClr val="accent1"/>
                          </a:solidFill>
                          <a:effectLst/>
                        </a:rPr>
                        <a:t>日</a:t>
                      </a:r>
                      <a:endParaRPr lang="zh-CN" altLang="en-US" sz="1100" b="0" i="0" u="none" strike="noStrike" dirty="0">
                        <a:solidFill>
                          <a:schemeClr val="accent1"/>
                        </a:solidFill>
                        <a:effectLst/>
                        <a:latin typeface="宋体"/>
                      </a:endParaRPr>
                    </a:p>
                  </a:txBody>
                  <a:tcPr marL="9525" marR="9525" marT="9525" marB="0" anchor="ctr"/>
                </a:tc>
                <a:tc>
                  <a:txBody>
                    <a:bodyPr/>
                    <a:lstStyle/>
                    <a:p>
                      <a:pPr algn="l" fontAlgn="ctr"/>
                      <a:r>
                        <a:rPr lang="zh-CN" altLang="en-US" sz="1100" u="none" strike="noStrike" dirty="0">
                          <a:solidFill>
                            <a:schemeClr val="accent1"/>
                          </a:solidFill>
                          <a:effectLst/>
                        </a:rPr>
                        <a:t>吉林大学校长一行来校参观，做好服务保障工作</a:t>
                      </a:r>
                      <a:endParaRPr lang="zh-CN" altLang="en-US" sz="1100" b="0" i="0" u="none" strike="noStrike" dirty="0">
                        <a:solidFill>
                          <a:schemeClr val="accent1"/>
                        </a:solidFill>
                        <a:effectLst/>
                        <a:latin typeface="宋体"/>
                      </a:endParaRPr>
                    </a:p>
                  </a:txBody>
                  <a:tcPr marL="9525" marR="9525" marT="9525" marB="0" anchor="ctr"/>
                </a:tc>
                <a:tc>
                  <a:txBody>
                    <a:bodyPr/>
                    <a:lstStyle/>
                    <a:p>
                      <a:pPr algn="ctr" fontAlgn="ctr"/>
                      <a:r>
                        <a:rPr lang="zh-CN" altLang="en-US" sz="1100" u="none" strike="noStrike">
                          <a:solidFill>
                            <a:schemeClr val="accent1"/>
                          </a:solidFill>
                          <a:effectLst/>
                        </a:rPr>
                        <a:t>　</a:t>
                      </a:r>
                      <a:endParaRPr lang="zh-CN" altLang="en-US" sz="1100" b="0" i="0" u="none" strike="noStrike">
                        <a:solidFill>
                          <a:schemeClr val="accent1"/>
                        </a:solidFill>
                        <a:effectLst/>
                        <a:latin typeface="宋体"/>
                      </a:endParaRPr>
                    </a:p>
                  </a:txBody>
                  <a:tcPr marL="9525" marR="9525" marT="9525" marB="0" anchor="ctr"/>
                </a:tc>
                <a:extLst>
                  <a:ext uri="{0D108BD9-81ED-4DB2-BD59-A6C34878D82A}">
                    <a16:rowId xmlns:a16="http://schemas.microsoft.com/office/drawing/2014/main" val="10009"/>
                  </a:ext>
                </a:extLst>
              </a:tr>
              <a:tr h="213819">
                <a:tc>
                  <a:txBody>
                    <a:bodyPr/>
                    <a:lstStyle/>
                    <a:p>
                      <a:pPr algn="ctr" fontAlgn="ctr"/>
                      <a:r>
                        <a:rPr lang="en-US" altLang="zh-CN" sz="1100" u="none" strike="noStrike">
                          <a:solidFill>
                            <a:schemeClr val="accent1"/>
                          </a:solidFill>
                          <a:effectLst/>
                        </a:rPr>
                        <a:t>9</a:t>
                      </a:r>
                      <a:endParaRPr lang="en-US" altLang="zh-CN" sz="1100" b="0" i="0" u="none" strike="noStrike">
                        <a:solidFill>
                          <a:schemeClr val="accent1"/>
                        </a:solidFill>
                        <a:effectLst/>
                        <a:latin typeface="宋体"/>
                      </a:endParaRPr>
                    </a:p>
                  </a:txBody>
                  <a:tcPr marL="9525" marR="9525" marT="9525" marB="0" anchor="ctr"/>
                </a:tc>
                <a:tc>
                  <a:txBody>
                    <a:bodyPr/>
                    <a:lstStyle/>
                    <a:p>
                      <a:pPr algn="ctr" fontAlgn="ctr"/>
                      <a:r>
                        <a:rPr lang="en-US" altLang="zh-CN" sz="1100" u="none" strike="noStrike">
                          <a:solidFill>
                            <a:schemeClr val="accent1"/>
                          </a:solidFill>
                          <a:effectLst/>
                        </a:rPr>
                        <a:t>4</a:t>
                      </a:r>
                      <a:r>
                        <a:rPr lang="zh-CN" altLang="en-US" sz="1100" u="none" strike="noStrike">
                          <a:solidFill>
                            <a:schemeClr val="accent1"/>
                          </a:solidFill>
                          <a:effectLst/>
                        </a:rPr>
                        <a:t>月</a:t>
                      </a:r>
                      <a:r>
                        <a:rPr lang="en-US" altLang="zh-CN" sz="1100" u="none" strike="noStrike">
                          <a:solidFill>
                            <a:schemeClr val="accent1"/>
                          </a:solidFill>
                          <a:effectLst/>
                        </a:rPr>
                        <a:t>25</a:t>
                      </a:r>
                      <a:r>
                        <a:rPr lang="zh-CN" altLang="en-US" sz="1100" u="none" strike="noStrike">
                          <a:solidFill>
                            <a:schemeClr val="accent1"/>
                          </a:solidFill>
                          <a:effectLst/>
                        </a:rPr>
                        <a:t>日</a:t>
                      </a:r>
                      <a:endParaRPr lang="zh-CN" altLang="en-US" sz="1100" b="0" i="0" u="none" strike="noStrike">
                        <a:solidFill>
                          <a:schemeClr val="accent1"/>
                        </a:solidFill>
                        <a:effectLst/>
                        <a:latin typeface="宋体"/>
                      </a:endParaRPr>
                    </a:p>
                  </a:txBody>
                  <a:tcPr marL="9525" marR="9525" marT="9525" marB="0" anchor="ctr"/>
                </a:tc>
                <a:tc>
                  <a:txBody>
                    <a:bodyPr/>
                    <a:lstStyle/>
                    <a:p>
                      <a:pPr algn="l" fontAlgn="ctr"/>
                      <a:r>
                        <a:rPr lang="zh-CN" altLang="en-US" sz="1100" u="none" strike="noStrike" dirty="0">
                          <a:solidFill>
                            <a:schemeClr val="accent1"/>
                          </a:solidFill>
                          <a:effectLst/>
                        </a:rPr>
                        <a:t>江阴高级中学来校参观，做好服务保障工作</a:t>
                      </a:r>
                      <a:endParaRPr lang="zh-CN" altLang="en-US" sz="1100" b="0" i="0" u="none" strike="noStrike" dirty="0">
                        <a:solidFill>
                          <a:schemeClr val="accent1"/>
                        </a:solidFill>
                        <a:effectLst/>
                        <a:latin typeface="宋体"/>
                      </a:endParaRPr>
                    </a:p>
                  </a:txBody>
                  <a:tcPr marL="9525" marR="9525" marT="9525" marB="0" anchor="ctr"/>
                </a:tc>
                <a:tc>
                  <a:txBody>
                    <a:bodyPr/>
                    <a:lstStyle/>
                    <a:p>
                      <a:pPr algn="ctr" fontAlgn="ctr"/>
                      <a:r>
                        <a:rPr lang="zh-CN" altLang="en-US" sz="1100" u="none" strike="noStrike">
                          <a:solidFill>
                            <a:schemeClr val="accent1"/>
                          </a:solidFill>
                          <a:effectLst/>
                        </a:rPr>
                        <a:t>　</a:t>
                      </a:r>
                      <a:endParaRPr lang="zh-CN" altLang="en-US" sz="1100" b="0" i="0" u="none" strike="noStrike">
                        <a:solidFill>
                          <a:schemeClr val="accent1"/>
                        </a:solidFill>
                        <a:effectLst/>
                        <a:latin typeface="宋体"/>
                      </a:endParaRPr>
                    </a:p>
                  </a:txBody>
                  <a:tcPr marL="9525" marR="9525" marT="9525" marB="0" anchor="ctr"/>
                </a:tc>
                <a:extLst>
                  <a:ext uri="{0D108BD9-81ED-4DB2-BD59-A6C34878D82A}">
                    <a16:rowId xmlns:a16="http://schemas.microsoft.com/office/drawing/2014/main" val="10010"/>
                  </a:ext>
                </a:extLst>
              </a:tr>
              <a:tr h="213819">
                <a:tc>
                  <a:txBody>
                    <a:bodyPr/>
                    <a:lstStyle/>
                    <a:p>
                      <a:pPr algn="ctr" fontAlgn="ctr"/>
                      <a:r>
                        <a:rPr lang="en-US" altLang="zh-CN" sz="1100" u="none" strike="noStrike">
                          <a:solidFill>
                            <a:schemeClr val="accent1"/>
                          </a:solidFill>
                          <a:effectLst/>
                        </a:rPr>
                        <a:t>10</a:t>
                      </a:r>
                      <a:endParaRPr lang="en-US" altLang="zh-CN" sz="1100" b="0" i="0" u="none" strike="noStrike">
                        <a:solidFill>
                          <a:schemeClr val="accent1"/>
                        </a:solidFill>
                        <a:effectLst/>
                        <a:latin typeface="宋体"/>
                      </a:endParaRPr>
                    </a:p>
                  </a:txBody>
                  <a:tcPr marL="9525" marR="9525" marT="9525" marB="0" anchor="ctr"/>
                </a:tc>
                <a:tc>
                  <a:txBody>
                    <a:bodyPr/>
                    <a:lstStyle/>
                    <a:p>
                      <a:pPr algn="ctr" fontAlgn="ctr"/>
                      <a:r>
                        <a:rPr lang="en-US" altLang="zh-CN" sz="1100" u="none" strike="noStrike">
                          <a:solidFill>
                            <a:schemeClr val="accent1"/>
                          </a:solidFill>
                          <a:effectLst/>
                        </a:rPr>
                        <a:t>4</a:t>
                      </a:r>
                      <a:r>
                        <a:rPr lang="zh-CN" altLang="en-US" sz="1100" u="none" strike="noStrike">
                          <a:solidFill>
                            <a:schemeClr val="accent1"/>
                          </a:solidFill>
                          <a:effectLst/>
                        </a:rPr>
                        <a:t>月</a:t>
                      </a:r>
                      <a:r>
                        <a:rPr lang="en-US" altLang="zh-CN" sz="1100" u="none" strike="noStrike">
                          <a:solidFill>
                            <a:schemeClr val="accent1"/>
                          </a:solidFill>
                          <a:effectLst/>
                        </a:rPr>
                        <a:t>25</a:t>
                      </a:r>
                      <a:r>
                        <a:rPr lang="zh-CN" altLang="en-US" sz="1100" u="none" strike="noStrike">
                          <a:solidFill>
                            <a:schemeClr val="accent1"/>
                          </a:solidFill>
                          <a:effectLst/>
                        </a:rPr>
                        <a:t>、</a:t>
                      </a:r>
                      <a:r>
                        <a:rPr lang="en-US" altLang="zh-CN" sz="1100" u="none" strike="noStrike">
                          <a:solidFill>
                            <a:schemeClr val="accent1"/>
                          </a:solidFill>
                          <a:effectLst/>
                        </a:rPr>
                        <a:t>27</a:t>
                      </a:r>
                      <a:r>
                        <a:rPr lang="zh-CN" altLang="en-US" sz="1100" u="none" strike="noStrike">
                          <a:solidFill>
                            <a:schemeClr val="accent1"/>
                          </a:solidFill>
                          <a:effectLst/>
                        </a:rPr>
                        <a:t>日</a:t>
                      </a:r>
                      <a:endParaRPr lang="zh-CN" altLang="en-US" sz="1100" b="0" i="0" u="none" strike="noStrike">
                        <a:solidFill>
                          <a:schemeClr val="accent1"/>
                        </a:solidFill>
                        <a:effectLst/>
                        <a:latin typeface="宋体"/>
                      </a:endParaRPr>
                    </a:p>
                  </a:txBody>
                  <a:tcPr marL="9525" marR="9525" marT="9525" marB="0" anchor="ctr"/>
                </a:tc>
                <a:tc>
                  <a:txBody>
                    <a:bodyPr/>
                    <a:lstStyle/>
                    <a:p>
                      <a:pPr algn="l" fontAlgn="ctr"/>
                      <a:r>
                        <a:rPr lang="zh-CN" altLang="en-US" sz="1100" u="none" strike="noStrike" dirty="0">
                          <a:solidFill>
                            <a:schemeClr val="accent1"/>
                          </a:solidFill>
                          <a:effectLst/>
                        </a:rPr>
                        <a:t>校园青春版</a:t>
                      </a:r>
                      <a:r>
                        <a:rPr lang="en-US" altLang="zh-CN" sz="1100" u="none" strike="noStrike" dirty="0">
                          <a:solidFill>
                            <a:schemeClr val="accent1"/>
                          </a:solidFill>
                          <a:effectLst/>
                        </a:rPr>
                        <a:t>《</a:t>
                      </a:r>
                      <a:r>
                        <a:rPr lang="zh-CN" altLang="en-US" sz="1100" u="none" strike="noStrike" dirty="0">
                          <a:solidFill>
                            <a:schemeClr val="accent1"/>
                          </a:solidFill>
                          <a:effectLst/>
                        </a:rPr>
                        <a:t>牡丹亭</a:t>
                      </a:r>
                      <a:r>
                        <a:rPr lang="en-US" altLang="zh-CN" sz="1100" u="none" strike="noStrike" dirty="0">
                          <a:solidFill>
                            <a:schemeClr val="accent1"/>
                          </a:solidFill>
                          <a:effectLst/>
                        </a:rPr>
                        <a:t>》</a:t>
                      </a:r>
                      <a:r>
                        <a:rPr lang="zh-CN" altLang="en-US" sz="1100" u="none" strike="noStrike" dirty="0">
                          <a:solidFill>
                            <a:schemeClr val="accent1"/>
                          </a:solidFill>
                          <a:effectLst/>
                        </a:rPr>
                        <a:t>首演系列活动在四牌楼校区举行，做好服务保障工作</a:t>
                      </a:r>
                      <a:endParaRPr lang="zh-CN" altLang="en-US" sz="1100" b="0" i="0" u="none" strike="noStrike" dirty="0">
                        <a:solidFill>
                          <a:schemeClr val="accent1"/>
                        </a:solidFill>
                        <a:effectLst/>
                        <a:latin typeface="宋体"/>
                      </a:endParaRPr>
                    </a:p>
                  </a:txBody>
                  <a:tcPr marL="9525" marR="9525" marT="9525" marB="0" anchor="ctr"/>
                </a:tc>
                <a:tc>
                  <a:txBody>
                    <a:bodyPr/>
                    <a:lstStyle/>
                    <a:p>
                      <a:pPr algn="ctr" fontAlgn="ctr"/>
                      <a:r>
                        <a:rPr lang="zh-CN" altLang="en-US" sz="1100" u="none" strike="noStrike">
                          <a:solidFill>
                            <a:schemeClr val="accent1"/>
                          </a:solidFill>
                          <a:effectLst/>
                        </a:rPr>
                        <a:t>　</a:t>
                      </a:r>
                      <a:endParaRPr lang="zh-CN" altLang="en-US" sz="1100" b="0" i="0" u="none" strike="noStrike">
                        <a:solidFill>
                          <a:schemeClr val="accent1"/>
                        </a:solidFill>
                        <a:effectLst/>
                        <a:latin typeface="宋体"/>
                      </a:endParaRPr>
                    </a:p>
                  </a:txBody>
                  <a:tcPr marL="9525" marR="9525" marT="9525" marB="0" anchor="ctr"/>
                </a:tc>
                <a:extLst>
                  <a:ext uri="{0D108BD9-81ED-4DB2-BD59-A6C34878D82A}">
                    <a16:rowId xmlns:a16="http://schemas.microsoft.com/office/drawing/2014/main" val="10011"/>
                  </a:ext>
                </a:extLst>
              </a:tr>
              <a:tr h="213819">
                <a:tc>
                  <a:txBody>
                    <a:bodyPr/>
                    <a:lstStyle/>
                    <a:p>
                      <a:pPr algn="ctr" fontAlgn="ctr"/>
                      <a:r>
                        <a:rPr lang="en-US" altLang="zh-CN" sz="1100" u="none" strike="noStrike">
                          <a:solidFill>
                            <a:schemeClr val="accent1"/>
                          </a:solidFill>
                          <a:effectLst/>
                        </a:rPr>
                        <a:t>11</a:t>
                      </a:r>
                      <a:endParaRPr lang="en-US" altLang="zh-CN" sz="1100" b="0" i="0" u="none" strike="noStrike">
                        <a:solidFill>
                          <a:schemeClr val="accent1"/>
                        </a:solidFill>
                        <a:effectLst/>
                        <a:latin typeface="宋体"/>
                      </a:endParaRPr>
                    </a:p>
                  </a:txBody>
                  <a:tcPr marL="9525" marR="9525" marT="9525" marB="0" anchor="ctr"/>
                </a:tc>
                <a:tc>
                  <a:txBody>
                    <a:bodyPr/>
                    <a:lstStyle/>
                    <a:p>
                      <a:pPr algn="ctr" fontAlgn="ctr"/>
                      <a:r>
                        <a:rPr lang="en-US" altLang="zh-CN" sz="1100" u="none" strike="noStrike">
                          <a:solidFill>
                            <a:schemeClr val="accent1"/>
                          </a:solidFill>
                          <a:effectLst/>
                        </a:rPr>
                        <a:t>5</a:t>
                      </a:r>
                      <a:r>
                        <a:rPr lang="zh-CN" altLang="en-US" sz="1100" u="none" strike="noStrike">
                          <a:solidFill>
                            <a:schemeClr val="accent1"/>
                          </a:solidFill>
                          <a:effectLst/>
                        </a:rPr>
                        <a:t>月</a:t>
                      </a:r>
                      <a:r>
                        <a:rPr lang="en-US" altLang="zh-CN" sz="1100" u="none" strike="noStrike">
                          <a:solidFill>
                            <a:schemeClr val="accent1"/>
                          </a:solidFill>
                          <a:effectLst/>
                        </a:rPr>
                        <a:t>9</a:t>
                      </a:r>
                      <a:r>
                        <a:rPr lang="zh-CN" altLang="en-US" sz="1100" u="none" strike="noStrike">
                          <a:solidFill>
                            <a:schemeClr val="accent1"/>
                          </a:solidFill>
                          <a:effectLst/>
                        </a:rPr>
                        <a:t>日</a:t>
                      </a:r>
                      <a:endParaRPr lang="zh-CN" altLang="en-US" sz="1100" b="0" i="0" u="none" strike="noStrike">
                        <a:solidFill>
                          <a:schemeClr val="accent1"/>
                        </a:solidFill>
                        <a:effectLst/>
                        <a:latin typeface="宋体"/>
                      </a:endParaRPr>
                    </a:p>
                  </a:txBody>
                  <a:tcPr marL="9525" marR="9525" marT="9525" marB="0" anchor="ctr"/>
                </a:tc>
                <a:tc>
                  <a:txBody>
                    <a:bodyPr/>
                    <a:lstStyle/>
                    <a:p>
                      <a:pPr algn="l" fontAlgn="ctr"/>
                      <a:r>
                        <a:rPr lang="zh-CN" altLang="en-US" sz="1100" u="none" strike="noStrike" dirty="0">
                          <a:solidFill>
                            <a:schemeClr val="accent1"/>
                          </a:solidFill>
                          <a:effectLst/>
                        </a:rPr>
                        <a:t>中山陵园局来校调研，做好服务保障工作</a:t>
                      </a:r>
                      <a:endParaRPr lang="zh-CN" altLang="en-US" sz="1100" b="0" i="0" u="none" strike="noStrike" dirty="0">
                        <a:solidFill>
                          <a:schemeClr val="accent1"/>
                        </a:solidFill>
                        <a:effectLst/>
                        <a:latin typeface="宋体"/>
                      </a:endParaRPr>
                    </a:p>
                  </a:txBody>
                  <a:tcPr marL="9525" marR="9525" marT="9525" marB="0" anchor="ctr"/>
                </a:tc>
                <a:tc>
                  <a:txBody>
                    <a:bodyPr/>
                    <a:lstStyle/>
                    <a:p>
                      <a:pPr algn="ctr" fontAlgn="ctr"/>
                      <a:r>
                        <a:rPr lang="zh-CN" altLang="en-US" sz="1100" u="none" strike="noStrike">
                          <a:solidFill>
                            <a:schemeClr val="accent1"/>
                          </a:solidFill>
                          <a:effectLst/>
                        </a:rPr>
                        <a:t>　</a:t>
                      </a:r>
                      <a:endParaRPr lang="zh-CN" altLang="en-US" sz="1100" b="0" i="0" u="none" strike="noStrike">
                        <a:solidFill>
                          <a:schemeClr val="accent1"/>
                        </a:solidFill>
                        <a:effectLst/>
                        <a:latin typeface="宋体"/>
                      </a:endParaRPr>
                    </a:p>
                  </a:txBody>
                  <a:tcPr marL="9525" marR="9525" marT="9525" marB="0" anchor="ctr"/>
                </a:tc>
                <a:extLst>
                  <a:ext uri="{0D108BD9-81ED-4DB2-BD59-A6C34878D82A}">
                    <a16:rowId xmlns:a16="http://schemas.microsoft.com/office/drawing/2014/main" val="10012"/>
                  </a:ext>
                </a:extLst>
              </a:tr>
              <a:tr h="213819">
                <a:tc>
                  <a:txBody>
                    <a:bodyPr/>
                    <a:lstStyle/>
                    <a:p>
                      <a:pPr algn="ctr" fontAlgn="ctr"/>
                      <a:r>
                        <a:rPr lang="en-US" altLang="zh-CN" sz="1100" u="none" strike="noStrike">
                          <a:solidFill>
                            <a:schemeClr val="accent1"/>
                          </a:solidFill>
                          <a:effectLst/>
                        </a:rPr>
                        <a:t>12</a:t>
                      </a:r>
                      <a:endParaRPr lang="en-US" altLang="zh-CN" sz="1100" b="0" i="0" u="none" strike="noStrike">
                        <a:solidFill>
                          <a:schemeClr val="accent1"/>
                        </a:solidFill>
                        <a:effectLst/>
                        <a:latin typeface="宋体"/>
                      </a:endParaRPr>
                    </a:p>
                  </a:txBody>
                  <a:tcPr marL="9525" marR="9525" marT="9525" marB="0" anchor="ctr"/>
                </a:tc>
                <a:tc>
                  <a:txBody>
                    <a:bodyPr/>
                    <a:lstStyle/>
                    <a:p>
                      <a:pPr algn="ctr" fontAlgn="ctr"/>
                      <a:r>
                        <a:rPr lang="en-US" altLang="zh-CN" sz="1100" u="none" strike="noStrike">
                          <a:solidFill>
                            <a:schemeClr val="accent1"/>
                          </a:solidFill>
                          <a:effectLst/>
                        </a:rPr>
                        <a:t>5</a:t>
                      </a:r>
                      <a:r>
                        <a:rPr lang="zh-CN" altLang="en-US" sz="1100" u="none" strike="noStrike">
                          <a:solidFill>
                            <a:schemeClr val="accent1"/>
                          </a:solidFill>
                          <a:effectLst/>
                        </a:rPr>
                        <a:t>月</a:t>
                      </a:r>
                      <a:r>
                        <a:rPr lang="en-US" altLang="zh-CN" sz="1100" u="none" strike="noStrike">
                          <a:solidFill>
                            <a:schemeClr val="accent1"/>
                          </a:solidFill>
                          <a:effectLst/>
                        </a:rPr>
                        <a:t>12</a:t>
                      </a:r>
                      <a:r>
                        <a:rPr lang="zh-CN" altLang="en-US" sz="1100" u="none" strike="noStrike">
                          <a:solidFill>
                            <a:schemeClr val="accent1"/>
                          </a:solidFill>
                          <a:effectLst/>
                        </a:rPr>
                        <a:t>日</a:t>
                      </a:r>
                      <a:endParaRPr lang="zh-CN" altLang="en-US" sz="1100" b="0" i="0" u="none" strike="noStrike">
                        <a:solidFill>
                          <a:schemeClr val="accent1"/>
                        </a:solidFill>
                        <a:effectLst/>
                        <a:latin typeface="宋体"/>
                      </a:endParaRPr>
                    </a:p>
                  </a:txBody>
                  <a:tcPr marL="9525" marR="9525" marT="9525" marB="0" anchor="ctr"/>
                </a:tc>
                <a:tc>
                  <a:txBody>
                    <a:bodyPr/>
                    <a:lstStyle/>
                    <a:p>
                      <a:pPr algn="l" fontAlgn="ctr"/>
                      <a:r>
                        <a:rPr lang="zh-CN" altLang="en-US" sz="1100" u="none" strike="noStrike" dirty="0">
                          <a:solidFill>
                            <a:schemeClr val="accent1"/>
                          </a:solidFill>
                          <a:effectLst/>
                        </a:rPr>
                        <a:t>做好校工会组织的关爱教职工健康义诊活动的服务保障工作</a:t>
                      </a:r>
                      <a:endParaRPr lang="zh-CN" altLang="en-US" sz="1100" b="0" i="0" u="none" strike="noStrike" dirty="0">
                        <a:solidFill>
                          <a:schemeClr val="accent1"/>
                        </a:solidFill>
                        <a:effectLst/>
                        <a:latin typeface="宋体"/>
                      </a:endParaRPr>
                    </a:p>
                  </a:txBody>
                  <a:tcPr marL="9525" marR="9525" marT="9525" marB="0" anchor="ctr"/>
                </a:tc>
                <a:tc>
                  <a:txBody>
                    <a:bodyPr/>
                    <a:lstStyle/>
                    <a:p>
                      <a:pPr algn="ctr" fontAlgn="ctr"/>
                      <a:r>
                        <a:rPr lang="zh-CN" altLang="en-US" sz="1100" u="none" strike="noStrike">
                          <a:solidFill>
                            <a:schemeClr val="accent1"/>
                          </a:solidFill>
                          <a:effectLst/>
                        </a:rPr>
                        <a:t>　</a:t>
                      </a:r>
                      <a:endParaRPr lang="zh-CN" altLang="en-US" sz="1100" b="0" i="0" u="none" strike="noStrike">
                        <a:solidFill>
                          <a:schemeClr val="accent1"/>
                        </a:solidFill>
                        <a:effectLst/>
                        <a:latin typeface="宋体"/>
                      </a:endParaRPr>
                    </a:p>
                  </a:txBody>
                  <a:tcPr marL="9525" marR="9525" marT="9525" marB="0" anchor="ctr"/>
                </a:tc>
                <a:extLst>
                  <a:ext uri="{0D108BD9-81ED-4DB2-BD59-A6C34878D82A}">
                    <a16:rowId xmlns:a16="http://schemas.microsoft.com/office/drawing/2014/main" val="10013"/>
                  </a:ext>
                </a:extLst>
              </a:tr>
              <a:tr h="213819">
                <a:tc>
                  <a:txBody>
                    <a:bodyPr/>
                    <a:lstStyle/>
                    <a:p>
                      <a:pPr algn="ctr" fontAlgn="ctr"/>
                      <a:r>
                        <a:rPr lang="en-US" altLang="zh-CN" sz="1100" u="none" strike="noStrike">
                          <a:solidFill>
                            <a:schemeClr val="accent1"/>
                          </a:solidFill>
                          <a:effectLst/>
                        </a:rPr>
                        <a:t>13</a:t>
                      </a:r>
                      <a:endParaRPr lang="en-US" altLang="zh-CN" sz="1100" b="0" i="0" u="none" strike="noStrike">
                        <a:solidFill>
                          <a:schemeClr val="accent1"/>
                        </a:solidFill>
                        <a:effectLst/>
                        <a:latin typeface="宋体"/>
                      </a:endParaRPr>
                    </a:p>
                  </a:txBody>
                  <a:tcPr marL="9525" marR="9525" marT="9525" marB="0" anchor="ctr"/>
                </a:tc>
                <a:tc>
                  <a:txBody>
                    <a:bodyPr/>
                    <a:lstStyle/>
                    <a:p>
                      <a:pPr algn="ctr" fontAlgn="ctr"/>
                      <a:r>
                        <a:rPr lang="en-US" altLang="zh-CN" sz="1100" u="none" strike="noStrike">
                          <a:solidFill>
                            <a:schemeClr val="accent1"/>
                          </a:solidFill>
                          <a:effectLst/>
                        </a:rPr>
                        <a:t>5</a:t>
                      </a:r>
                      <a:r>
                        <a:rPr lang="zh-CN" altLang="en-US" sz="1100" u="none" strike="noStrike">
                          <a:solidFill>
                            <a:schemeClr val="accent1"/>
                          </a:solidFill>
                          <a:effectLst/>
                        </a:rPr>
                        <a:t>月</a:t>
                      </a:r>
                      <a:r>
                        <a:rPr lang="en-US" altLang="zh-CN" sz="1100" u="none" strike="noStrike">
                          <a:solidFill>
                            <a:schemeClr val="accent1"/>
                          </a:solidFill>
                          <a:effectLst/>
                        </a:rPr>
                        <a:t>15</a:t>
                      </a:r>
                      <a:r>
                        <a:rPr lang="zh-CN" altLang="en-US" sz="1100" u="none" strike="noStrike">
                          <a:solidFill>
                            <a:schemeClr val="accent1"/>
                          </a:solidFill>
                          <a:effectLst/>
                        </a:rPr>
                        <a:t>日</a:t>
                      </a:r>
                      <a:endParaRPr lang="zh-CN" altLang="en-US" sz="1100" b="0" i="0" u="none" strike="noStrike">
                        <a:solidFill>
                          <a:schemeClr val="accent1"/>
                        </a:solidFill>
                        <a:effectLst/>
                        <a:latin typeface="宋体"/>
                      </a:endParaRPr>
                    </a:p>
                  </a:txBody>
                  <a:tcPr marL="9525" marR="9525" marT="9525" marB="0" anchor="ctr"/>
                </a:tc>
                <a:tc>
                  <a:txBody>
                    <a:bodyPr/>
                    <a:lstStyle/>
                    <a:p>
                      <a:pPr algn="l" fontAlgn="ctr"/>
                      <a:r>
                        <a:rPr lang="zh-CN" altLang="en-US" sz="1100" u="none" strike="noStrike" dirty="0">
                          <a:solidFill>
                            <a:schemeClr val="accent1"/>
                          </a:solidFill>
                          <a:effectLst/>
                        </a:rPr>
                        <a:t>孙校在四牌楼校区接待来访嘉宾，做好服务保障工作</a:t>
                      </a:r>
                      <a:endParaRPr lang="zh-CN" altLang="en-US" sz="1100" b="0" i="0" u="none" strike="noStrike" dirty="0">
                        <a:solidFill>
                          <a:schemeClr val="accent1"/>
                        </a:solidFill>
                        <a:effectLst/>
                        <a:latin typeface="宋体"/>
                      </a:endParaRPr>
                    </a:p>
                  </a:txBody>
                  <a:tcPr marL="9525" marR="9525" marT="9525" marB="0" anchor="ctr"/>
                </a:tc>
                <a:tc>
                  <a:txBody>
                    <a:bodyPr/>
                    <a:lstStyle/>
                    <a:p>
                      <a:pPr algn="ctr" fontAlgn="ctr"/>
                      <a:r>
                        <a:rPr lang="zh-CN" altLang="en-US" sz="1100" u="none" strike="noStrike" dirty="0">
                          <a:solidFill>
                            <a:schemeClr val="accent1"/>
                          </a:solidFill>
                          <a:effectLst/>
                        </a:rPr>
                        <a:t>　</a:t>
                      </a:r>
                      <a:endParaRPr lang="zh-CN" altLang="en-US" sz="1100" b="0" i="0" u="none" strike="noStrike" dirty="0">
                        <a:solidFill>
                          <a:schemeClr val="accent1"/>
                        </a:solidFill>
                        <a:effectLst/>
                        <a:latin typeface="宋体"/>
                      </a:endParaRPr>
                    </a:p>
                  </a:txBody>
                  <a:tcPr marL="9525" marR="9525" marT="9525" marB="0" anchor="ct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1740922940"/>
      </p:ext>
    </p:extLst>
  </p:cSld>
  <p:clrMapOvr>
    <a:masterClrMapping/>
  </p:clrMapOvr>
  <p:transition spd="slow" advTm="0">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707654"/>
            <a:ext cx="2448272" cy="20162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410451" y="1930936"/>
            <a:ext cx="1627369" cy="1569660"/>
          </a:xfrm>
          <a:prstGeom prst="rect">
            <a:avLst/>
          </a:prstGeom>
          <a:noFill/>
        </p:spPr>
        <p:txBody>
          <a:bodyPr wrap="none" rtlCol="0">
            <a:spAutoFit/>
          </a:bodyPr>
          <a:lstStyle/>
          <a:p>
            <a:r>
              <a:rPr lang="en-US" altLang="zh-CN" sz="9600" dirty="0" smtClean="0">
                <a:solidFill>
                  <a:schemeClr val="bg1"/>
                </a:solidFill>
                <a:latin typeface="微软雅黑" panose="020B0503020204020204" pitchFamily="34" charset="-122"/>
                <a:ea typeface="微软雅黑" panose="020B0503020204020204" pitchFamily="34" charset="-122"/>
              </a:rPr>
              <a:t>02</a:t>
            </a:r>
            <a:endParaRPr lang="zh-CN" altLang="en-US" sz="9600" dirty="0" smtClean="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3250305" y="2499742"/>
            <a:ext cx="2782977" cy="830997"/>
          </a:xfrm>
          <a:prstGeom prst="rect">
            <a:avLst/>
          </a:prstGeom>
          <a:noFill/>
        </p:spPr>
        <p:txBody>
          <a:bodyPr wrap="square" rtlCol="0">
            <a:spAutoFit/>
          </a:bodyPr>
          <a:lstStyle/>
          <a:p>
            <a:pPr algn="ctr"/>
            <a:r>
              <a:rPr lang="zh-CN" altLang="en-US" sz="4800" dirty="0">
                <a:solidFill>
                  <a:schemeClr val="accent1">
                    <a:lumMod val="75000"/>
                  </a:schemeClr>
                </a:solidFill>
                <a:latin typeface="微软雅黑" panose="020B0503020204020204" pitchFamily="34" charset="-122"/>
                <a:ea typeface="微软雅黑" panose="020B0503020204020204" pitchFamily="34" charset="-122"/>
              </a:rPr>
              <a:t>亮点</a:t>
            </a:r>
            <a:r>
              <a:rPr lang="zh-CN" altLang="en-US" sz="4800" dirty="0" smtClean="0">
                <a:solidFill>
                  <a:schemeClr val="accent1">
                    <a:lumMod val="75000"/>
                  </a:schemeClr>
                </a:solidFill>
                <a:latin typeface="微软雅黑" panose="020B0503020204020204" pitchFamily="34" charset="-122"/>
                <a:ea typeface="微软雅黑" panose="020B0503020204020204" pitchFamily="34" charset="-122"/>
              </a:rPr>
              <a:t>工作</a:t>
            </a:r>
          </a:p>
        </p:txBody>
      </p:sp>
      <p:sp>
        <p:nvSpPr>
          <p:cNvPr id="29" name="矩形 28"/>
          <p:cNvSpPr/>
          <p:nvPr/>
        </p:nvSpPr>
        <p:spPr>
          <a:xfrm>
            <a:off x="6731657" y="1707653"/>
            <a:ext cx="2448272" cy="20162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 name="组合 29"/>
          <p:cNvGrpSpPr/>
          <p:nvPr/>
        </p:nvGrpSpPr>
        <p:grpSpPr>
          <a:xfrm>
            <a:off x="5697368" y="1851670"/>
            <a:ext cx="432048" cy="432834"/>
            <a:chOff x="6084168" y="1274820"/>
            <a:chExt cx="432048" cy="432834"/>
          </a:xfrm>
        </p:grpSpPr>
        <p:sp>
          <p:nvSpPr>
            <p:cNvPr id="31"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32"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grpSp>
        <p:nvGrpSpPr>
          <p:cNvPr id="33" name="组合 32"/>
          <p:cNvGrpSpPr/>
          <p:nvPr/>
        </p:nvGrpSpPr>
        <p:grpSpPr>
          <a:xfrm>
            <a:off x="4401224" y="1852063"/>
            <a:ext cx="432048" cy="432048"/>
            <a:chOff x="4788024" y="1275213"/>
            <a:chExt cx="432048" cy="432048"/>
          </a:xfrm>
        </p:grpSpPr>
        <p:sp>
          <p:nvSpPr>
            <p:cNvPr id="34"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35"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grpSp>
        <p:nvGrpSpPr>
          <p:cNvPr id="36" name="组合 35"/>
          <p:cNvGrpSpPr/>
          <p:nvPr/>
        </p:nvGrpSpPr>
        <p:grpSpPr>
          <a:xfrm>
            <a:off x="5049296" y="1851670"/>
            <a:ext cx="432833" cy="432834"/>
            <a:chOff x="5436096" y="1274820"/>
            <a:chExt cx="432833" cy="432834"/>
          </a:xfrm>
        </p:grpSpPr>
        <p:sp>
          <p:nvSpPr>
            <p:cNvPr id="37" name="椭圆 3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38"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grpSp>
        <p:nvGrpSpPr>
          <p:cNvPr id="39" name="组合 38"/>
          <p:cNvGrpSpPr/>
          <p:nvPr/>
        </p:nvGrpSpPr>
        <p:grpSpPr>
          <a:xfrm>
            <a:off x="3105080" y="1851670"/>
            <a:ext cx="432833" cy="432834"/>
            <a:chOff x="3491880" y="1274820"/>
            <a:chExt cx="432833" cy="432834"/>
          </a:xfrm>
        </p:grpSpPr>
        <p:sp>
          <p:nvSpPr>
            <p:cNvPr id="40"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41"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grpSp>
        <p:nvGrpSpPr>
          <p:cNvPr id="43" name="组合 42"/>
          <p:cNvGrpSpPr/>
          <p:nvPr/>
        </p:nvGrpSpPr>
        <p:grpSpPr>
          <a:xfrm>
            <a:off x="3753152" y="1851670"/>
            <a:ext cx="432833" cy="432834"/>
            <a:chOff x="4139952" y="1274820"/>
            <a:chExt cx="432833" cy="432834"/>
          </a:xfrm>
        </p:grpSpPr>
        <p:sp>
          <p:nvSpPr>
            <p:cNvPr id="51"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52"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spTree>
    <p:extLst>
      <p:ext uri="{BB962C8B-B14F-4D97-AF65-F5344CB8AC3E}">
        <p14:creationId xmlns:p14="http://schemas.microsoft.com/office/powerpoint/2010/main" val="333241908"/>
      </p:ext>
    </p:extLst>
  </p:cSld>
  <p:clrMapOvr>
    <a:masterClrMapping/>
  </p:clrMapOvr>
  <p:transition spd="slow" advTm="0">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p:cNvSpPr txBox="1">
            <a:spLocks/>
          </p:cNvSpPr>
          <p:nvPr/>
        </p:nvSpPr>
        <p:spPr>
          <a:xfrm>
            <a:off x="857880" y="200199"/>
            <a:ext cx="2778016"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亮点</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工作</a:t>
            </a:r>
            <a:r>
              <a:rPr lang="en-US" altLang="zh-CN" sz="1800" b="1"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冲洗篮球场</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6146" name="Picture 2" descr="G:\Desktop\物业服务中心\2025\2025工作照片\0406冲扫篮球场\微信图片_20250409150134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91880" y="1195651"/>
            <a:ext cx="2505891" cy="1880153"/>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G:\Desktop\物业服务中心\2025\2025工作照片\0406冲扫篮球场\微信图片_20250409150133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00192" y="1216052"/>
            <a:ext cx="2478701" cy="185975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7544" y="1195652"/>
            <a:ext cx="2783402" cy="1880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61158" y="3582759"/>
            <a:ext cx="8167333" cy="461665"/>
          </a:xfrm>
          <a:prstGeom prst="rect">
            <a:avLst/>
          </a:prstGeom>
          <a:noFill/>
        </p:spPr>
        <p:txBody>
          <a:bodyPr wrap="square" rtlCol="0">
            <a:spAutoFit/>
          </a:bodyPr>
          <a:lstStyle/>
          <a:p>
            <a:r>
              <a:rPr lang="zh-CN" altLang="en-US" sz="1200" dirty="0" smtClean="0">
                <a:solidFill>
                  <a:srgbClr val="0070C0"/>
                </a:solidFill>
                <a:latin typeface="微软雅黑" panose="020B0503020204020204" pitchFamily="34" charset="-122"/>
                <a:ea typeface="微软雅黑" panose="020B0503020204020204" pitchFamily="34" charset="-122"/>
              </a:rPr>
              <a:t>有同学反映四牌楼校区室外篮球场灰尘较大，建议用水冲扫一下。中心了解情况后，与体育系进行沟通，选择在清明节假日期间，组织人员对篮球场进行冲洗。</a:t>
            </a:r>
          </a:p>
        </p:txBody>
      </p:sp>
    </p:spTree>
    <p:extLst>
      <p:ext uri="{BB962C8B-B14F-4D97-AF65-F5344CB8AC3E}">
        <p14:creationId xmlns:p14="http://schemas.microsoft.com/office/powerpoint/2010/main" val="2595731245"/>
      </p:ext>
    </p:extLst>
  </p:cSld>
  <p:clrMapOvr>
    <a:masterClrMapping/>
  </p:clrMapOvr>
  <p:transition spd="slow" advTm="0">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p:cNvSpPr txBox="1">
            <a:spLocks/>
          </p:cNvSpPr>
          <p:nvPr/>
        </p:nvSpPr>
        <p:spPr>
          <a:xfrm>
            <a:off x="857880" y="200199"/>
            <a:ext cx="4362192"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亮点</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工作</a:t>
            </a:r>
            <a:r>
              <a:rPr lang="en-US" altLang="zh-CN" sz="1800" b="1"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协助校工会做好义诊活动</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819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4547" y="1023536"/>
            <a:ext cx="2301785" cy="1725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491880" y="978076"/>
            <a:ext cx="2423060" cy="1816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31412" y="3006194"/>
            <a:ext cx="2294920" cy="1720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491880" y="2997758"/>
            <a:ext cx="2423060" cy="1816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084168" y="978076"/>
            <a:ext cx="2915816" cy="1815882"/>
          </a:xfrm>
          <a:prstGeom prst="rect">
            <a:avLst/>
          </a:prstGeom>
          <a:noFill/>
        </p:spPr>
        <p:txBody>
          <a:bodyPr wrap="square" rtlCol="0">
            <a:spAutoFit/>
          </a:bodyPr>
          <a:lstStyle/>
          <a:p>
            <a:r>
              <a:rPr lang="en-US" altLang="zh-CN" sz="1400" dirty="0" smtClean="0">
                <a:solidFill>
                  <a:srgbClr val="0070C0"/>
                </a:solidFill>
                <a:latin typeface="微软雅黑" panose="020B0503020204020204" pitchFamily="34" charset="-122"/>
                <a:ea typeface="微软雅黑" panose="020B0503020204020204" pitchFamily="34" charset="-122"/>
              </a:rPr>
              <a:t>5</a:t>
            </a:r>
            <a:r>
              <a:rPr lang="zh-CN" altLang="en-US" sz="1400" dirty="0" smtClean="0">
                <a:solidFill>
                  <a:srgbClr val="0070C0"/>
                </a:solidFill>
                <a:latin typeface="微软雅黑" panose="020B0503020204020204" pitchFamily="34" charset="-122"/>
                <a:ea typeface="微软雅黑" panose="020B0503020204020204" pitchFamily="34" charset="-122"/>
              </a:rPr>
              <a:t>月</a:t>
            </a:r>
            <a:r>
              <a:rPr lang="en-US" altLang="zh-CN" sz="1400" dirty="0" smtClean="0">
                <a:solidFill>
                  <a:srgbClr val="0070C0"/>
                </a:solidFill>
                <a:latin typeface="微软雅黑" panose="020B0503020204020204" pitchFamily="34" charset="-122"/>
                <a:ea typeface="微软雅黑" panose="020B0503020204020204" pitchFamily="34" charset="-122"/>
              </a:rPr>
              <a:t>12</a:t>
            </a:r>
            <a:r>
              <a:rPr lang="zh-CN" altLang="en-US" sz="1400" dirty="0" smtClean="0">
                <a:solidFill>
                  <a:srgbClr val="0070C0"/>
                </a:solidFill>
                <a:latin typeface="微软雅黑" panose="020B0503020204020204" pitchFamily="34" charset="-122"/>
                <a:ea typeface="微软雅黑" panose="020B0503020204020204" pitchFamily="34" charset="-122"/>
              </a:rPr>
              <a:t>日，校工会联合中大医院在四牌楼校区举办关爱教职工健康义诊活动，按照活动要求，中心积极配合校工会，从教学楼搬运桌椅并摆放整齐，同时做好校园环境服务保障工作，活动结束后及时归还桌椅。中心协助校工会顺利完成此次活动，得到了校工会老师的好评！</a:t>
            </a:r>
          </a:p>
        </p:txBody>
      </p:sp>
    </p:spTree>
    <p:extLst>
      <p:ext uri="{BB962C8B-B14F-4D97-AF65-F5344CB8AC3E}">
        <p14:creationId xmlns:p14="http://schemas.microsoft.com/office/powerpoint/2010/main" val="3061028038"/>
      </p:ext>
    </p:extLst>
  </p:cSld>
  <p:clrMapOvr>
    <a:masterClrMapping/>
  </p:clrMapOvr>
  <p:transition spd="slow" advTm="0">
    <p:cov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707654"/>
            <a:ext cx="2448272" cy="20162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410451" y="1930936"/>
            <a:ext cx="1627369" cy="1569660"/>
          </a:xfrm>
          <a:prstGeom prst="rect">
            <a:avLst/>
          </a:prstGeom>
          <a:noFill/>
        </p:spPr>
        <p:txBody>
          <a:bodyPr wrap="none" rtlCol="0">
            <a:spAutoFit/>
          </a:bodyPr>
          <a:lstStyle/>
          <a:p>
            <a:r>
              <a:rPr lang="en-US" altLang="zh-CN" sz="9600" dirty="0" smtClean="0">
                <a:solidFill>
                  <a:schemeClr val="bg1"/>
                </a:solidFill>
                <a:latin typeface="微软雅黑" panose="020B0503020204020204" pitchFamily="34" charset="-122"/>
                <a:ea typeface="微软雅黑" panose="020B0503020204020204" pitchFamily="34" charset="-122"/>
              </a:rPr>
              <a:t>03</a:t>
            </a:r>
            <a:endParaRPr lang="zh-CN" altLang="en-US" sz="9600" dirty="0" smtClean="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3250305" y="2499742"/>
            <a:ext cx="2782977" cy="830997"/>
          </a:xfrm>
          <a:prstGeom prst="rect">
            <a:avLst/>
          </a:prstGeom>
          <a:noFill/>
        </p:spPr>
        <p:txBody>
          <a:bodyPr wrap="square" rtlCol="0">
            <a:spAutoFit/>
          </a:bodyPr>
          <a:lstStyle/>
          <a:p>
            <a:pPr algn="ctr"/>
            <a:r>
              <a:rPr lang="zh-CN" altLang="en-US" sz="4800" dirty="0" smtClean="0">
                <a:solidFill>
                  <a:schemeClr val="accent1">
                    <a:lumMod val="75000"/>
                  </a:schemeClr>
                </a:solidFill>
                <a:latin typeface="微软雅黑" panose="020B0503020204020204" pitchFamily="34" charset="-122"/>
                <a:ea typeface="微软雅黑" panose="020B0503020204020204" pitchFamily="34" charset="-122"/>
              </a:rPr>
              <a:t>存在不足</a:t>
            </a:r>
          </a:p>
        </p:txBody>
      </p:sp>
      <p:sp>
        <p:nvSpPr>
          <p:cNvPr id="29" name="矩形 28"/>
          <p:cNvSpPr/>
          <p:nvPr/>
        </p:nvSpPr>
        <p:spPr>
          <a:xfrm>
            <a:off x="6731657" y="1707653"/>
            <a:ext cx="2448272" cy="20162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 name="组合 29"/>
          <p:cNvGrpSpPr/>
          <p:nvPr/>
        </p:nvGrpSpPr>
        <p:grpSpPr>
          <a:xfrm>
            <a:off x="5697368" y="1851670"/>
            <a:ext cx="432048" cy="432834"/>
            <a:chOff x="6084168" y="1274820"/>
            <a:chExt cx="432048" cy="432834"/>
          </a:xfrm>
        </p:grpSpPr>
        <p:sp>
          <p:nvSpPr>
            <p:cNvPr id="31"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32"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grpSp>
        <p:nvGrpSpPr>
          <p:cNvPr id="33" name="组合 32"/>
          <p:cNvGrpSpPr/>
          <p:nvPr/>
        </p:nvGrpSpPr>
        <p:grpSpPr>
          <a:xfrm>
            <a:off x="4401224" y="1852063"/>
            <a:ext cx="432048" cy="432048"/>
            <a:chOff x="4788024" y="1275213"/>
            <a:chExt cx="432048" cy="432048"/>
          </a:xfrm>
        </p:grpSpPr>
        <p:sp>
          <p:nvSpPr>
            <p:cNvPr id="34"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35"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grpSp>
        <p:nvGrpSpPr>
          <p:cNvPr id="36" name="组合 35"/>
          <p:cNvGrpSpPr/>
          <p:nvPr/>
        </p:nvGrpSpPr>
        <p:grpSpPr>
          <a:xfrm>
            <a:off x="5049296" y="1851670"/>
            <a:ext cx="432833" cy="432834"/>
            <a:chOff x="5436096" y="1274820"/>
            <a:chExt cx="432833" cy="432834"/>
          </a:xfrm>
        </p:grpSpPr>
        <p:sp>
          <p:nvSpPr>
            <p:cNvPr id="37" name="椭圆 3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38"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grpSp>
        <p:nvGrpSpPr>
          <p:cNvPr id="39" name="组合 38"/>
          <p:cNvGrpSpPr/>
          <p:nvPr/>
        </p:nvGrpSpPr>
        <p:grpSpPr>
          <a:xfrm>
            <a:off x="3105080" y="1851670"/>
            <a:ext cx="432833" cy="432834"/>
            <a:chOff x="3491880" y="1274820"/>
            <a:chExt cx="432833" cy="432834"/>
          </a:xfrm>
        </p:grpSpPr>
        <p:sp>
          <p:nvSpPr>
            <p:cNvPr id="40"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41"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grpSp>
        <p:nvGrpSpPr>
          <p:cNvPr id="43" name="组合 42"/>
          <p:cNvGrpSpPr/>
          <p:nvPr/>
        </p:nvGrpSpPr>
        <p:grpSpPr>
          <a:xfrm>
            <a:off x="3753152" y="1851670"/>
            <a:ext cx="432833" cy="432834"/>
            <a:chOff x="4139952" y="1274820"/>
            <a:chExt cx="432833" cy="432834"/>
          </a:xfrm>
        </p:grpSpPr>
        <p:sp>
          <p:nvSpPr>
            <p:cNvPr id="51"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52"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spTree>
    <p:extLst>
      <p:ext uri="{BB962C8B-B14F-4D97-AF65-F5344CB8AC3E}">
        <p14:creationId xmlns:p14="http://schemas.microsoft.com/office/powerpoint/2010/main" val="333241908"/>
      </p:ext>
    </p:extLst>
  </p:cSld>
  <p:clrMapOvr>
    <a:masterClrMapping/>
  </p:clrMapOvr>
  <p:transition spd="slow" advTm="0">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4"/>
          <p:cNvSpPr txBox="1">
            <a:spLocks/>
          </p:cNvSpPr>
          <p:nvPr/>
        </p:nvSpPr>
        <p:spPr>
          <a:xfrm>
            <a:off x="611560" y="429469"/>
            <a:ext cx="2256285" cy="49678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CN" altLang="en-US" b="1" dirty="0" smtClean="0">
                <a:solidFill>
                  <a:schemeClr val="accent1"/>
                </a:solidFill>
                <a:latin typeface="微软雅黑" panose="020B0503020204020204" pitchFamily="34" charset="-122"/>
                <a:ea typeface="微软雅黑" panose="020B0503020204020204" pitchFamily="34" charset="-122"/>
              </a:rPr>
              <a:t>目录</a:t>
            </a:r>
            <a:r>
              <a:rPr lang="en-US" altLang="zh-CN" b="1" dirty="0" smtClean="0">
                <a:solidFill>
                  <a:schemeClr val="accent1"/>
                </a:solidFill>
                <a:latin typeface="微软雅黑" panose="020B0503020204020204" pitchFamily="34" charset="-122"/>
                <a:ea typeface="微软雅黑" panose="020B0503020204020204" pitchFamily="34" charset="-122"/>
              </a:rPr>
              <a:t>/</a:t>
            </a:r>
            <a:r>
              <a:rPr lang="en-US" altLang="zh-CN" sz="1800" b="1" dirty="0" smtClean="0">
                <a:solidFill>
                  <a:schemeClr val="accent1"/>
                </a:solidFill>
                <a:latin typeface="微软雅黑" panose="020B0503020204020204" pitchFamily="34" charset="-122"/>
                <a:ea typeface="微软雅黑" panose="020B0503020204020204" pitchFamily="34" charset="-122"/>
              </a:rPr>
              <a:t>Contents</a:t>
            </a:r>
            <a:endParaRPr lang="en-GB" sz="1800" b="1" dirty="0">
              <a:solidFill>
                <a:schemeClr val="accent1"/>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738572" y="1059582"/>
            <a:ext cx="7649852"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45" name="组合 44"/>
          <p:cNvGrpSpPr/>
          <p:nvPr/>
        </p:nvGrpSpPr>
        <p:grpSpPr>
          <a:xfrm>
            <a:off x="2339753" y="1419622"/>
            <a:ext cx="894259" cy="489631"/>
            <a:chOff x="2215144" y="927951"/>
            <a:chExt cx="1244730" cy="897673"/>
          </a:xfrm>
        </p:grpSpPr>
        <p:sp>
          <p:nvSpPr>
            <p:cNvPr id="46" name="平行四边形 45"/>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47" name="文本框 9"/>
            <p:cNvSpPr txBox="1"/>
            <p:nvPr/>
          </p:nvSpPr>
          <p:spPr>
            <a:xfrm>
              <a:off x="2393075" y="927951"/>
              <a:ext cx="1066799" cy="816504"/>
            </a:xfrm>
            <a:prstGeom prst="rect">
              <a:avLst/>
            </a:prstGeom>
            <a:noFill/>
          </p:spPr>
          <p:txBody>
            <a:bodyPr wrap="square" rtlCol="0">
              <a:spAutoFit/>
            </a:bodyPr>
            <a:lstStyle/>
            <a:p>
              <a:r>
                <a:rPr lang="en-US" altLang="zh-CN" sz="2800" dirty="0" smtClean="0">
                  <a:solidFill>
                    <a:schemeClr val="bg1"/>
                  </a:solidFill>
                  <a:latin typeface="Impact" panose="020B0806030902050204" pitchFamily="34" charset="0"/>
                </a:rPr>
                <a:t>01</a:t>
              </a:r>
              <a:endParaRPr lang="zh-CN" altLang="en-US" sz="2800" dirty="0">
                <a:solidFill>
                  <a:schemeClr val="bg1"/>
                </a:solidFill>
                <a:latin typeface="Impact" panose="020B0806030902050204" pitchFamily="34" charset="0"/>
              </a:endParaRPr>
            </a:p>
          </p:txBody>
        </p:sp>
      </p:grpSp>
      <p:grpSp>
        <p:nvGrpSpPr>
          <p:cNvPr id="48" name="组合 47"/>
          <p:cNvGrpSpPr/>
          <p:nvPr/>
        </p:nvGrpSpPr>
        <p:grpSpPr>
          <a:xfrm>
            <a:off x="2339753" y="2499742"/>
            <a:ext cx="894259" cy="504163"/>
            <a:chOff x="2215144" y="1952311"/>
            <a:chExt cx="1244730" cy="924318"/>
          </a:xfrm>
        </p:grpSpPr>
        <p:sp>
          <p:nvSpPr>
            <p:cNvPr id="49" name="平行四边形 48"/>
            <p:cNvSpPr/>
            <p:nvPr/>
          </p:nvSpPr>
          <p:spPr>
            <a:xfrm>
              <a:off x="2215144" y="2033848"/>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50" name="文本框 10"/>
            <p:cNvSpPr txBox="1"/>
            <p:nvPr/>
          </p:nvSpPr>
          <p:spPr>
            <a:xfrm>
              <a:off x="2393075" y="1952311"/>
              <a:ext cx="1066799" cy="816508"/>
            </a:xfrm>
            <a:prstGeom prst="rect">
              <a:avLst/>
            </a:prstGeom>
            <a:noFill/>
          </p:spPr>
          <p:txBody>
            <a:bodyPr wrap="square" rtlCol="0">
              <a:spAutoFit/>
            </a:bodyPr>
            <a:lstStyle/>
            <a:p>
              <a:r>
                <a:rPr lang="en-US" altLang="zh-CN" sz="2800" dirty="0" smtClean="0">
                  <a:solidFill>
                    <a:schemeClr val="bg1"/>
                  </a:solidFill>
                  <a:latin typeface="Impact" panose="020B0806030902050204" pitchFamily="34" charset="0"/>
                </a:rPr>
                <a:t>02</a:t>
              </a:r>
              <a:endParaRPr lang="zh-CN" altLang="en-US" sz="2800" dirty="0">
                <a:solidFill>
                  <a:schemeClr val="bg1"/>
                </a:solidFill>
                <a:latin typeface="Impact" panose="020B0806030902050204" pitchFamily="34" charset="0"/>
              </a:endParaRPr>
            </a:p>
          </p:txBody>
        </p:sp>
      </p:grpSp>
      <p:grpSp>
        <p:nvGrpSpPr>
          <p:cNvPr id="51" name="组合 50"/>
          <p:cNvGrpSpPr/>
          <p:nvPr/>
        </p:nvGrpSpPr>
        <p:grpSpPr>
          <a:xfrm>
            <a:off x="2339752" y="3608792"/>
            <a:ext cx="894259" cy="496081"/>
            <a:chOff x="2215144" y="3018134"/>
            <a:chExt cx="1244730" cy="909499"/>
          </a:xfrm>
        </p:grpSpPr>
        <p:sp>
          <p:nvSpPr>
            <p:cNvPr id="52" name="平行四边形 51"/>
            <p:cNvSpPr/>
            <p:nvPr/>
          </p:nvSpPr>
          <p:spPr>
            <a:xfrm>
              <a:off x="2215144" y="3084852"/>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53" name="文本框 11"/>
            <p:cNvSpPr txBox="1"/>
            <p:nvPr/>
          </p:nvSpPr>
          <p:spPr>
            <a:xfrm>
              <a:off x="2393075" y="3018134"/>
              <a:ext cx="1066799" cy="816505"/>
            </a:xfrm>
            <a:prstGeom prst="rect">
              <a:avLst/>
            </a:prstGeom>
            <a:noFill/>
          </p:spPr>
          <p:txBody>
            <a:bodyPr wrap="square" rtlCol="0">
              <a:spAutoFit/>
            </a:bodyPr>
            <a:lstStyle/>
            <a:p>
              <a:r>
                <a:rPr lang="en-US" altLang="zh-CN" sz="2800" dirty="0" smtClean="0">
                  <a:solidFill>
                    <a:schemeClr val="bg1"/>
                  </a:solidFill>
                  <a:latin typeface="Impact" panose="020B0806030902050204" pitchFamily="34" charset="0"/>
                </a:rPr>
                <a:t>03</a:t>
              </a:r>
              <a:endParaRPr lang="zh-CN" altLang="en-US" sz="2800" dirty="0">
                <a:solidFill>
                  <a:schemeClr val="bg1"/>
                </a:solidFill>
                <a:latin typeface="Impact" panose="020B0806030902050204" pitchFamily="34" charset="0"/>
              </a:endParaRPr>
            </a:p>
          </p:txBody>
        </p:sp>
      </p:grpSp>
      <p:grpSp>
        <p:nvGrpSpPr>
          <p:cNvPr id="60" name="组合 59"/>
          <p:cNvGrpSpPr/>
          <p:nvPr/>
        </p:nvGrpSpPr>
        <p:grpSpPr>
          <a:xfrm>
            <a:off x="3019006" y="1413089"/>
            <a:ext cx="3929258" cy="479534"/>
            <a:chOff x="4315150" y="930113"/>
            <a:chExt cx="3929258" cy="563370"/>
          </a:xfrm>
        </p:grpSpPr>
        <p:sp>
          <p:nvSpPr>
            <p:cNvPr id="61" name="矩形 60"/>
            <p:cNvSpPr/>
            <p:nvPr/>
          </p:nvSpPr>
          <p:spPr>
            <a:xfrm>
              <a:off x="5417261" y="930113"/>
              <a:ext cx="2827147" cy="515258"/>
            </a:xfrm>
            <a:prstGeom prst="rect">
              <a:avLst/>
            </a:prstGeom>
            <a:ln w="15875">
              <a:noFill/>
            </a:ln>
          </p:spPr>
          <p:txBody>
            <a:bodyPr wrap="square" lIns="68580" tIns="34290" rIns="68580" bIns="34290">
              <a:spAutoFit/>
            </a:bodyPr>
            <a:lstStyle/>
            <a:p>
              <a:r>
                <a:rPr lang="zh-CN" altLang="en-US" sz="2400" b="1" dirty="0" smtClean="0">
                  <a:solidFill>
                    <a:schemeClr val="accent1">
                      <a:lumMod val="75000"/>
                    </a:schemeClr>
                  </a:solidFill>
                  <a:latin typeface="微软雅黑" panose="020B0503020204020204" pitchFamily="34" charset="-122"/>
                  <a:ea typeface="微软雅黑" panose="020B0503020204020204" pitchFamily="34" charset="-122"/>
                </a:rPr>
                <a:t>主要工作</a:t>
              </a:r>
              <a:endParaRPr lang="en-GB" altLang="zh-CN" sz="2400" b="1"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62" name="平行四边形 61"/>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1600" b="1">
                <a:solidFill>
                  <a:schemeClr val="tx1">
                    <a:lumMod val="75000"/>
                    <a:lumOff val="25000"/>
                  </a:schemeClr>
                </a:solidFill>
              </a:endParaRPr>
            </a:p>
          </p:txBody>
        </p:sp>
      </p:grpSp>
      <p:grpSp>
        <p:nvGrpSpPr>
          <p:cNvPr id="63" name="组合 62"/>
          <p:cNvGrpSpPr/>
          <p:nvPr/>
        </p:nvGrpSpPr>
        <p:grpSpPr>
          <a:xfrm>
            <a:off x="3019006" y="2544108"/>
            <a:ext cx="3948093" cy="466224"/>
            <a:chOff x="4315150" y="1615106"/>
            <a:chExt cx="3948093" cy="547734"/>
          </a:xfrm>
        </p:grpSpPr>
        <p:sp>
          <p:nvSpPr>
            <p:cNvPr id="64" name="矩形 63"/>
            <p:cNvSpPr/>
            <p:nvPr/>
          </p:nvSpPr>
          <p:spPr>
            <a:xfrm>
              <a:off x="5436096" y="1647581"/>
              <a:ext cx="2827147" cy="515259"/>
            </a:xfrm>
            <a:prstGeom prst="rect">
              <a:avLst/>
            </a:prstGeom>
            <a:ln w="15875">
              <a:noFill/>
            </a:ln>
          </p:spPr>
          <p:txBody>
            <a:bodyPr wrap="square" lIns="68580" tIns="34290" rIns="68580" bIns="34290">
              <a:spAutoFit/>
            </a:bodyPr>
            <a:lstStyle/>
            <a:p>
              <a:r>
                <a:rPr lang="zh-CN" altLang="en-US" sz="2400" b="1" dirty="0" smtClean="0">
                  <a:solidFill>
                    <a:schemeClr val="accent1">
                      <a:lumMod val="75000"/>
                    </a:schemeClr>
                  </a:solidFill>
                  <a:latin typeface="微软雅黑" panose="020B0503020204020204" pitchFamily="34" charset="-122"/>
                  <a:ea typeface="微软雅黑" panose="020B0503020204020204" pitchFamily="34" charset="-122"/>
                </a:rPr>
                <a:t>亮点工作</a:t>
              </a:r>
              <a:endParaRPr lang="en-GB" altLang="zh-CN" sz="2400" b="1"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65" name="平行四边形 64"/>
            <p:cNvSpPr/>
            <p:nvPr/>
          </p:nvSpPr>
          <p:spPr>
            <a:xfrm>
              <a:off x="4315150" y="161510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1600" b="1">
                <a:solidFill>
                  <a:schemeClr val="tx1">
                    <a:lumMod val="75000"/>
                    <a:lumOff val="25000"/>
                  </a:schemeClr>
                </a:solidFill>
              </a:endParaRPr>
            </a:p>
          </p:txBody>
        </p:sp>
      </p:grpSp>
      <p:grpSp>
        <p:nvGrpSpPr>
          <p:cNvPr id="66" name="组合 65"/>
          <p:cNvGrpSpPr/>
          <p:nvPr/>
        </p:nvGrpSpPr>
        <p:grpSpPr>
          <a:xfrm>
            <a:off x="2987824" y="3651870"/>
            <a:ext cx="4001266" cy="459691"/>
            <a:chOff x="4315150" y="2341730"/>
            <a:chExt cx="4001266" cy="540058"/>
          </a:xfrm>
        </p:grpSpPr>
        <p:sp>
          <p:nvSpPr>
            <p:cNvPr id="67" name="矩形 66"/>
            <p:cNvSpPr/>
            <p:nvPr/>
          </p:nvSpPr>
          <p:spPr>
            <a:xfrm>
              <a:off x="5489270" y="2341730"/>
              <a:ext cx="2827146" cy="515259"/>
            </a:xfrm>
            <a:prstGeom prst="rect">
              <a:avLst/>
            </a:prstGeom>
            <a:ln w="15875">
              <a:noFill/>
            </a:ln>
          </p:spPr>
          <p:txBody>
            <a:bodyPr wrap="square" lIns="68580" tIns="34290" rIns="68580" bIns="34290">
              <a:spAutoFit/>
            </a:bodyPr>
            <a:lstStyle/>
            <a:p>
              <a:r>
                <a:rPr lang="zh-CN" altLang="en-US" sz="2400" b="1" dirty="0" smtClean="0">
                  <a:solidFill>
                    <a:schemeClr val="accent1">
                      <a:lumMod val="75000"/>
                    </a:schemeClr>
                  </a:solidFill>
                  <a:latin typeface="微软雅黑" panose="020B0503020204020204" pitchFamily="34" charset="-122"/>
                  <a:ea typeface="微软雅黑" panose="020B0503020204020204" pitchFamily="34" charset="-122"/>
                </a:rPr>
                <a:t>存在不足</a:t>
              </a:r>
              <a:endParaRPr lang="en-GB" altLang="zh-CN" sz="2400" b="1"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68" name="平行四边形 67"/>
            <p:cNvSpPr/>
            <p:nvPr/>
          </p:nvSpPr>
          <p:spPr>
            <a:xfrm>
              <a:off x="4315150" y="2341731"/>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1600" b="1">
                <a:solidFill>
                  <a:schemeClr val="tx1">
                    <a:lumMod val="75000"/>
                    <a:lumOff val="25000"/>
                  </a:schemeClr>
                </a:solidFill>
              </a:endParaRPr>
            </a:p>
          </p:txBody>
        </p:sp>
      </p:grpSp>
      <p:grpSp>
        <p:nvGrpSpPr>
          <p:cNvPr id="34" name="组合 33"/>
          <p:cNvGrpSpPr/>
          <p:nvPr/>
        </p:nvGrpSpPr>
        <p:grpSpPr>
          <a:xfrm>
            <a:off x="7956376" y="490833"/>
            <a:ext cx="432048" cy="432834"/>
            <a:chOff x="6084168" y="1274820"/>
            <a:chExt cx="432048" cy="432834"/>
          </a:xfrm>
        </p:grpSpPr>
        <p:sp>
          <p:nvSpPr>
            <p:cNvPr id="35"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36"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spTree>
    <p:extLst>
      <p:ext uri="{BB962C8B-B14F-4D97-AF65-F5344CB8AC3E}">
        <p14:creationId xmlns:p14="http://schemas.microsoft.com/office/powerpoint/2010/main" val="4139336563"/>
      </p:ext>
    </p:extLst>
  </p:cSld>
  <p:clrMapOvr>
    <a:masterClrMapping/>
  </p:clrMapOvr>
  <p:transition spd="slow" advTm="0">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p:cNvSpPr txBox="1">
            <a:spLocks/>
          </p:cNvSpPr>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存在不足</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a:off x="2843808" y="1275607"/>
            <a:ext cx="5544616" cy="14502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solidFill>
                  <a:schemeClr val="bg1"/>
                </a:solidFill>
                <a:latin typeface="+mn-ea"/>
              </a:rPr>
              <a:t>保洁人员招聘难，存在人手不足的</a:t>
            </a:r>
            <a:r>
              <a:rPr lang="zh-CN" altLang="en-US" dirty="0" smtClean="0">
                <a:solidFill>
                  <a:schemeClr val="bg1"/>
                </a:solidFill>
                <a:latin typeface="+mn-ea"/>
              </a:rPr>
              <a:t>情况，较服务标准存在一定的差距，中心</a:t>
            </a:r>
            <a:r>
              <a:rPr lang="zh-CN" altLang="en-US" dirty="0">
                <a:solidFill>
                  <a:schemeClr val="bg1"/>
                </a:solidFill>
                <a:latin typeface="+mn-ea"/>
              </a:rPr>
              <a:t>将合理调配现有保洁力量，同时加强日常巡查监督，努力</a:t>
            </a:r>
            <a:r>
              <a:rPr lang="zh-CN" altLang="en-US" dirty="0" smtClean="0">
                <a:solidFill>
                  <a:schemeClr val="bg1"/>
                </a:solidFill>
                <a:latin typeface="+mn-ea"/>
              </a:rPr>
              <a:t>做好环境卫生保障工作</a:t>
            </a:r>
            <a:r>
              <a:rPr lang="zh-CN" altLang="en-US" dirty="0">
                <a:solidFill>
                  <a:schemeClr val="bg1"/>
                </a:solidFill>
                <a:latin typeface="+mn-ea"/>
              </a:rPr>
              <a:t>。</a:t>
            </a:r>
          </a:p>
        </p:txBody>
      </p:sp>
      <p:sp>
        <p:nvSpPr>
          <p:cNvPr id="28" name="等腰三角形 5"/>
          <p:cNvSpPr/>
          <p:nvPr/>
        </p:nvSpPr>
        <p:spPr>
          <a:xfrm rot="5400000">
            <a:off x="1104784" y="1070415"/>
            <a:ext cx="1450218" cy="1860602"/>
          </a:xfrm>
          <a:custGeom>
            <a:avLst/>
            <a:gdLst/>
            <a:ahLst/>
            <a:cxnLst/>
            <a:rect l="l" t="t" r="r" b="b"/>
            <a:pathLst>
              <a:path w="1450218" h="1860602">
                <a:moveTo>
                  <a:pt x="0" y="1860602"/>
                </a:moveTo>
                <a:lnTo>
                  <a:pt x="0" y="132410"/>
                </a:lnTo>
                <a:lnTo>
                  <a:pt x="582757" y="132410"/>
                </a:lnTo>
                <a:lnTo>
                  <a:pt x="725109" y="0"/>
                </a:lnTo>
                <a:lnTo>
                  <a:pt x="867461" y="132410"/>
                </a:lnTo>
                <a:lnTo>
                  <a:pt x="1450218" y="132410"/>
                </a:lnTo>
                <a:lnTo>
                  <a:pt x="1450218" y="186060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TextBox 29"/>
          <p:cNvSpPr txBox="1"/>
          <p:nvPr/>
        </p:nvSpPr>
        <p:spPr>
          <a:xfrm>
            <a:off x="1392292" y="1812618"/>
            <a:ext cx="875202" cy="369332"/>
          </a:xfrm>
          <a:prstGeom prst="rect">
            <a:avLst/>
          </a:prstGeom>
          <a:noFill/>
        </p:spPr>
        <p:txBody>
          <a:bodyPr wrap="square" lIns="0" tIns="0" rIns="0" bIns="0" rtlCol="0">
            <a:spAutoFit/>
          </a:bodyPr>
          <a:lstStyle>
            <a:defPPr>
              <a:defRPr lang="zh-CN"/>
            </a:defPPr>
            <a:lvl1pPr>
              <a:defRPr sz="2200">
                <a:solidFill>
                  <a:schemeClr val="bg1"/>
                </a:solidFill>
                <a:latin typeface="微软雅黑" pitchFamily="34" charset="-122"/>
                <a:ea typeface="微软雅黑" pitchFamily="34" charset="-122"/>
              </a:defRPr>
            </a:lvl1pPr>
          </a:lstStyle>
          <a:p>
            <a:pPr algn="ctr"/>
            <a:r>
              <a:rPr lang="zh-CN" altLang="en-US" sz="2400" b="1" spc="300" dirty="0" smtClean="0"/>
              <a:t>一</a:t>
            </a:r>
            <a:endParaRPr lang="zh-CN" altLang="en-US" sz="2400" b="1" spc="300" dirty="0"/>
          </a:p>
        </p:txBody>
      </p:sp>
      <p:sp>
        <p:nvSpPr>
          <p:cNvPr id="31" name="矩形 30"/>
          <p:cNvSpPr/>
          <p:nvPr/>
        </p:nvSpPr>
        <p:spPr>
          <a:xfrm>
            <a:off x="899592" y="3036686"/>
            <a:ext cx="5544616" cy="14502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solidFill>
                  <a:srgbClr val="0070C0"/>
                </a:solidFill>
              </a:rPr>
              <a:t>校园流浪猫较多</a:t>
            </a:r>
            <a:r>
              <a:rPr lang="zh-CN" altLang="en-US" dirty="0" smtClean="0">
                <a:solidFill>
                  <a:srgbClr val="0070C0"/>
                </a:solidFill>
              </a:rPr>
              <a:t>，</a:t>
            </a:r>
            <a:r>
              <a:rPr lang="zh-CN" altLang="en-US" dirty="0">
                <a:solidFill>
                  <a:srgbClr val="0070C0"/>
                </a:solidFill>
              </a:rPr>
              <a:t>一些</a:t>
            </a:r>
            <a:r>
              <a:rPr lang="zh-CN" altLang="en-US" dirty="0" smtClean="0">
                <a:solidFill>
                  <a:srgbClr val="0070C0"/>
                </a:solidFill>
              </a:rPr>
              <a:t>爱</a:t>
            </a:r>
            <a:r>
              <a:rPr lang="zh-CN" altLang="en-US" dirty="0">
                <a:solidFill>
                  <a:srgbClr val="0070C0"/>
                </a:solidFill>
              </a:rPr>
              <a:t>猫人士经常把猫食放进塑料袋进行投喂，致使校园绿化带中遗留的塑料袋较多，影响校园环境。在今后的工作中，</a:t>
            </a:r>
            <a:r>
              <a:rPr lang="zh-CN" altLang="en-US" dirty="0" smtClean="0">
                <a:solidFill>
                  <a:srgbClr val="0070C0"/>
                </a:solidFill>
              </a:rPr>
              <a:t>中心将加强</a:t>
            </a:r>
            <a:r>
              <a:rPr lang="zh-CN" altLang="en-US" dirty="0">
                <a:solidFill>
                  <a:srgbClr val="0070C0"/>
                </a:solidFill>
              </a:rPr>
              <a:t>巡视，督促服务单位做好绿化带漂浮物的清理工作。</a:t>
            </a:r>
          </a:p>
        </p:txBody>
      </p:sp>
      <p:sp>
        <p:nvSpPr>
          <p:cNvPr id="32" name="等腰三角形 30"/>
          <p:cNvSpPr/>
          <p:nvPr/>
        </p:nvSpPr>
        <p:spPr>
          <a:xfrm rot="16200000" flipH="1">
            <a:off x="6733014" y="2844711"/>
            <a:ext cx="1450218" cy="1860602"/>
          </a:xfrm>
          <a:custGeom>
            <a:avLst/>
            <a:gdLst/>
            <a:ahLst/>
            <a:cxnLst/>
            <a:rect l="l" t="t" r="r" b="b"/>
            <a:pathLst>
              <a:path w="1450218" h="1860602">
                <a:moveTo>
                  <a:pt x="0" y="132410"/>
                </a:moveTo>
                <a:lnTo>
                  <a:pt x="0" y="1860602"/>
                </a:lnTo>
                <a:lnTo>
                  <a:pt x="1450218" y="1860602"/>
                </a:lnTo>
                <a:lnTo>
                  <a:pt x="1450218" y="132410"/>
                </a:lnTo>
                <a:lnTo>
                  <a:pt x="867461" y="132410"/>
                </a:lnTo>
                <a:lnTo>
                  <a:pt x="725109" y="0"/>
                </a:lnTo>
                <a:lnTo>
                  <a:pt x="582757" y="13241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6948264" y="3579862"/>
            <a:ext cx="1152128" cy="461665"/>
          </a:xfrm>
          <a:prstGeom prst="rect">
            <a:avLst/>
          </a:prstGeom>
          <a:noFill/>
        </p:spPr>
        <p:txBody>
          <a:bodyPr wrap="square" rtlCol="0">
            <a:spAutoFit/>
          </a:bodyPr>
          <a:lstStyle/>
          <a:p>
            <a:pPr algn="ctr"/>
            <a:r>
              <a:rPr lang="zh-CN" altLang="en-US" sz="2400" dirty="0" smtClean="0">
                <a:solidFill>
                  <a:srgbClr val="0070C0"/>
                </a:solidFill>
                <a:latin typeface="微软雅黑" panose="020B0503020204020204" pitchFamily="34" charset="-122"/>
                <a:ea typeface="微软雅黑" panose="020B0503020204020204" pitchFamily="34" charset="-122"/>
              </a:rPr>
              <a:t>二</a:t>
            </a:r>
          </a:p>
        </p:txBody>
      </p:sp>
    </p:spTree>
    <p:extLst>
      <p:ext uri="{BB962C8B-B14F-4D97-AF65-F5344CB8AC3E}">
        <p14:creationId xmlns:p14="http://schemas.microsoft.com/office/powerpoint/2010/main" val="2377780257"/>
      </p:ext>
    </p:extLst>
  </p:cSld>
  <p:clrMapOvr>
    <a:masterClrMapping/>
  </p:clrMapOvr>
  <p:transition spd="slow" advTm="0">
    <p:cov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9339" y="8174"/>
            <a:ext cx="9144000" cy="31748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Rectangle 3"/>
          <p:cNvSpPr txBox="1">
            <a:spLocks noChangeArrowheads="1"/>
          </p:cNvSpPr>
          <p:nvPr/>
        </p:nvSpPr>
        <p:spPr>
          <a:xfrm>
            <a:off x="1475656" y="1942153"/>
            <a:ext cx="5141491" cy="5024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zh-CN" altLang="en-US" sz="3600" b="1" dirty="0" smtClean="0">
                <a:solidFill>
                  <a:schemeClr val="bg1"/>
                </a:solidFill>
                <a:latin typeface="微软雅黑" panose="020B0503020204020204" pitchFamily="34" charset="-122"/>
                <a:ea typeface="微软雅黑" panose="020B0503020204020204" pitchFamily="34" charset="-122"/>
              </a:rPr>
              <a:t>汇报完毕  感谢观看</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cxnSp>
        <p:nvCxnSpPr>
          <p:cNvPr id="46" name="直接连接符 5"/>
          <p:cNvCxnSpPr>
            <a:cxnSpLocks noChangeShapeType="1"/>
          </p:cNvCxnSpPr>
          <p:nvPr/>
        </p:nvCxnSpPr>
        <p:spPr bwMode="auto">
          <a:xfrm flipH="1">
            <a:off x="3923928" y="2486603"/>
            <a:ext cx="4617801"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884963254"/>
      </p:ext>
    </p:extLst>
  </p:cSld>
  <p:clrMapOvr>
    <a:masterClrMapping/>
  </p:clrMapOvr>
  <p:transition spd="slow" advTm="0">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707654"/>
            <a:ext cx="2448272" cy="20162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410451" y="1930936"/>
            <a:ext cx="1627369" cy="1569660"/>
          </a:xfrm>
          <a:prstGeom prst="rect">
            <a:avLst/>
          </a:prstGeom>
          <a:noFill/>
        </p:spPr>
        <p:txBody>
          <a:bodyPr wrap="none" rtlCol="0">
            <a:spAutoFit/>
          </a:bodyPr>
          <a:lstStyle/>
          <a:p>
            <a:r>
              <a:rPr lang="en-US" altLang="zh-CN" sz="9600" dirty="0" smtClean="0">
                <a:solidFill>
                  <a:schemeClr val="bg1"/>
                </a:solidFill>
                <a:latin typeface="微软雅黑" panose="020B0503020204020204" pitchFamily="34" charset="-122"/>
                <a:ea typeface="微软雅黑" panose="020B0503020204020204" pitchFamily="34" charset="-122"/>
              </a:rPr>
              <a:t>01</a:t>
            </a:r>
            <a:endParaRPr lang="zh-CN" altLang="en-US" sz="9600" dirty="0" smtClean="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3250305" y="2499742"/>
            <a:ext cx="2782977" cy="830997"/>
          </a:xfrm>
          <a:prstGeom prst="rect">
            <a:avLst/>
          </a:prstGeom>
          <a:noFill/>
        </p:spPr>
        <p:txBody>
          <a:bodyPr wrap="square" rtlCol="0">
            <a:spAutoFit/>
          </a:bodyPr>
          <a:lstStyle/>
          <a:p>
            <a:pPr algn="ctr"/>
            <a:r>
              <a:rPr lang="zh-CN" altLang="en-US" sz="4800" dirty="0" smtClean="0">
                <a:solidFill>
                  <a:schemeClr val="accent1">
                    <a:lumMod val="75000"/>
                  </a:schemeClr>
                </a:solidFill>
                <a:latin typeface="微软雅黑" panose="020B0503020204020204" pitchFamily="34" charset="-122"/>
                <a:ea typeface="微软雅黑" panose="020B0503020204020204" pitchFamily="34" charset="-122"/>
              </a:rPr>
              <a:t>主要工作</a:t>
            </a:r>
          </a:p>
        </p:txBody>
      </p:sp>
      <p:sp>
        <p:nvSpPr>
          <p:cNvPr id="29" name="矩形 28"/>
          <p:cNvSpPr/>
          <p:nvPr/>
        </p:nvSpPr>
        <p:spPr>
          <a:xfrm>
            <a:off x="6731657" y="1707653"/>
            <a:ext cx="2448272" cy="20162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 name="组合 29"/>
          <p:cNvGrpSpPr/>
          <p:nvPr/>
        </p:nvGrpSpPr>
        <p:grpSpPr>
          <a:xfrm>
            <a:off x="5697368" y="1851670"/>
            <a:ext cx="432048" cy="432834"/>
            <a:chOff x="6084168" y="1274820"/>
            <a:chExt cx="432048" cy="432834"/>
          </a:xfrm>
        </p:grpSpPr>
        <p:sp>
          <p:nvSpPr>
            <p:cNvPr id="31"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32"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grpSp>
        <p:nvGrpSpPr>
          <p:cNvPr id="33" name="组合 32"/>
          <p:cNvGrpSpPr/>
          <p:nvPr/>
        </p:nvGrpSpPr>
        <p:grpSpPr>
          <a:xfrm>
            <a:off x="4401224" y="1852063"/>
            <a:ext cx="432048" cy="432048"/>
            <a:chOff x="4788024" y="1275213"/>
            <a:chExt cx="432048" cy="432048"/>
          </a:xfrm>
        </p:grpSpPr>
        <p:sp>
          <p:nvSpPr>
            <p:cNvPr id="34"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35"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grpSp>
        <p:nvGrpSpPr>
          <p:cNvPr id="36" name="组合 35"/>
          <p:cNvGrpSpPr/>
          <p:nvPr/>
        </p:nvGrpSpPr>
        <p:grpSpPr>
          <a:xfrm>
            <a:off x="5049296" y="1851670"/>
            <a:ext cx="432833" cy="432834"/>
            <a:chOff x="5436096" y="1274820"/>
            <a:chExt cx="432833" cy="432834"/>
          </a:xfrm>
        </p:grpSpPr>
        <p:sp>
          <p:nvSpPr>
            <p:cNvPr id="37" name="椭圆 3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38"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grpSp>
        <p:nvGrpSpPr>
          <p:cNvPr id="39" name="组合 38"/>
          <p:cNvGrpSpPr/>
          <p:nvPr/>
        </p:nvGrpSpPr>
        <p:grpSpPr>
          <a:xfrm>
            <a:off x="3105080" y="1851670"/>
            <a:ext cx="432833" cy="432834"/>
            <a:chOff x="3491880" y="1274820"/>
            <a:chExt cx="432833" cy="432834"/>
          </a:xfrm>
        </p:grpSpPr>
        <p:sp>
          <p:nvSpPr>
            <p:cNvPr id="40"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41"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grpSp>
        <p:nvGrpSpPr>
          <p:cNvPr id="43" name="组合 42"/>
          <p:cNvGrpSpPr/>
          <p:nvPr/>
        </p:nvGrpSpPr>
        <p:grpSpPr>
          <a:xfrm>
            <a:off x="3753152" y="1851670"/>
            <a:ext cx="432833" cy="432834"/>
            <a:chOff x="4139952" y="1274820"/>
            <a:chExt cx="432833" cy="432834"/>
          </a:xfrm>
        </p:grpSpPr>
        <p:sp>
          <p:nvSpPr>
            <p:cNvPr id="51"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52"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spTree>
    <p:extLst>
      <p:ext uri="{BB962C8B-B14F-4D97-AF65-F5344CB8AC3E}">
        <p14:creationId xmlns:p14="http://schemas.microsoft.com/office/powerpoint/2010/main" val="3525566178"/>
      </p:ext>
    </p:extLst>
  </p:cSld>
  <p:clrMapOvr>
    <a:masterClrMapping/>
  </p:clrMapOvr>
  <p:transition spd="slow" advTm="0">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p:cNvSpPr txBox="1">
            <a:spLocks/>
          </p:cNvSpPr>
          <p:nvPr/>
        </p:nvSpPr>
        <p:spPr>
          <a:xfrm>
            <a:off x="857880" y="200199"/>
            <a:ext cx="248998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主要工作</a:t>
            </a:r>
            <a:r>
              <a:rPr lang="en-US" altLang="zh-CN" sz="18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安全工作</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2873660" y="1131590"/>
            <a:ext cx="6260043" cy="830997"/>
          </a:xfrm>
          <a:prstGeom prst="rect">
            <a:avLst/>
          </a:prstGeom>
        </p:spPr>
        <p:txBody>
          <a:bodyPr wrap="square">
            <a:spAutoFit/>
          </a:bodyPr>
          <a:lstStyle/>
          <a:p>
            <a:r>
              <a:rPr lang="zh-CN" altLang="en-US" sz="1600"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安全工作重于泰山，中心始终把安全工作放在首位，认真抓好安全工作。一是做好楼宇消防器材的检查上报工作，每月</a:t>
            </a:r>
            <a:r>
              <a:rPr lang="zh-CN" altLang="en-US" sz="16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检查消防器材良好情况，检查结果上报保卫处。</a:t>
            </a:r>
          </a:p>
        </p:txBody>
      </p:sp>
      <p:pic>
        <p:nvPicPr>
          <p:cNvPr id="409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5663" y="1143535"/>
            <a:ext cx="2440379" cy="32551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8418988"/>
      </p:ext>
    </p:extLst>
  </p:cSld>
  <p:clrMapOvr>
    <a:masterClrMapping/>
  </p:clrMapOvr>
  <p:transition spd="slow" advTm="0">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p:cNvSpPr txBox="1">
            <a:spLocks/>
          </p:cNvSpPr>
          <p:nvPr/>
        </p:nvSpPr>
        <p:spPr>
          <a:xfrm>
            <a:off x="857880" y="200199"/>
            <a:ext cx="248998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主要工作</a:t>
            </a:r>
            <a:r>
              <a:rPr lang="en-US" altLang="zh-CN" sz="18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安全工作</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4680012" y="3363838"/>
            <a:ext cx="3240360" cy="1077218"/>
          </a:xfrm>
          <a:prstGeom prst="rect">
            <a:avLst/>
          </a:prstGeom>
        </p:spPr>
        <p:txBody>
          <a:bodyPr wrap="square">
            <a:spAutoFit/>
          </a:bodyPr>
          <a:lstStyle/>
          <a:p>
            <a:r>
              <a:rPr lang="zh-CN" altLang="en-US" sz="1600"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二是做好教室、图书馆等重点场所的安全检查工作，并按照春季安全工作要求，做好自查自纠工作</a:t>
            </a:r>
            <a:r>
              <a:rPr lang="zh-CN" altLang="en-US" sz="16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a:t>
            </a:r>
            <a:r>
              <a:rPr lang="zh-CN" altLang="en-US" sz="1600"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发现问题，及时整改。</a:t>
            </a:r>
            <a:endParaRPr lang="zh-CN" altLang="en-US"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71600" y="941009"/>
            <a:ext cx="3200355" cy="18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61613" y="2873810"/>
            <a:ext cx="3220327" cy="181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88024" y="933703"/>
            <a:ext cx="3024336" cy="2267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6335275"/>
      </p:ext>
    </p:extLst>
  </p:cSld>
  <p:clrMapOvr>
    <a:masterClrMapping/>
  </p:clrMapOvr>
  <p:transition spd="slow" advTm="0">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p:cNvSpPr txBox="1">
            <a:spLocks/>
          </p:cNvSpPr>
          <p:nvPr/>
        </p:nvSpPr>
        <p:spPr>
          <a:xfrm>
            <a:off x="857880" y="200199"/>
            <a:ext cx="248998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主要工作</a:t>
            </a:r>
            <a:r>
              <a:rPr lang="en-US" altLang="zh-CN" sz="18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安全工作</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316308" y="4371950"/>
            <a:ext cx="8208912" cy="338554"/>
          </a:xfrm>
          <a:prstGeom prst="rect">
            <a:avLst/>
          </a:prstGeom>
        </p:spPr>
        <p:txBody>
          <a:bodyPr wrap="square">
            <a:spAutoFit/>
          </a:bodyPr>
          <a:lstStyle/>
          <a:p>
            <a:pPr algn="ctr"/>
            <a:r>
              <a:rPr lang="zh-CN" altLang="en-US" sz="1600"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三是在总务处支持下，招聘消控室专业人员，落实好图书馆消控室人员持证上岗事宜</a:t>
            </a:r>
            <a:endParaRPr lang="zh-CN" altLang="en-US" sz="16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pic>
        <p:nvPicPr>
          <p:cNvPr id="10243"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5576" y="861890"/>
            <a:ext cx="1941894" cy="1373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477440" y="843556"/>
            <a:ext cx="1886648" cy="1373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5"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100345" y="861890"/>
            <a:ext cx="1928039" cy="1336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6" name="Picture 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75891" y="2576769"/>
            <a:ext cx="1921579" cy="1340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7" name="Picture 7"/>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419872" y="2568224"/>
            <a:ext cx="1966699" cy="13485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8" name="Picture 8"/>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144165" y="2559352"/>
            <a:ext cx="1884219" cy="1357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3608126"/>
      </p:ext>
    </p:extLst>
  </p:cSld>
  <p:clrMapOvr>
    <a:masterClrMapping/>
  </p:clrMapOvr>
  <p:transition spd="slow" advTm="0">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p:cNvSpPr txBox="1">
            <a:spLocks/>
          </p:cNvSpPr>
          <p:nvPr/>
        </p:nvSpPr>
        <p:spPr>
          <a:xfrm>
            <a:off x="857880" y="200199"/>
            <a:ext cx="248998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主要工作</a:t>
            </a:r>
            <a:r>
              <a:rPr lang="en-US" altLang="zh-CN" sz="18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安全工作</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文本框 1"/>
          <p:cNvSpPr txBox="1"/>
          <p:nvPr/>
        </p:nvSpPr>
        <p:spPr>
          <a:xfrm>
            <a:off x="2813375" y="3501107"/>
            <a:ext cx="5677489" cy="338554"/>
          </a:xfrm>
          <a:prstGeom prst="rect">
            <a:avLst/>
          </a:prstGeom>
          <a:noFill/>
        </p:spPr>
        <p:txBody>
          <a:bodyPr wrap="square" rtlCol="0">
            <a:spAutoFit/>
          </a:bodyPr>
          <a:lstStyle/>
          <a:p>
            <a:r>
              <a:rPr lang="zh-CN" altLang="en-US" sz="16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四</a:t>
            </a:r>
            <a:r>
              <a:rPr lang="zh-CN" altLang="en-US" sz="1600"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是组织员工参加消防</a:t>
            </a:r>
            <a:r>
              <a:rPr lang="zh-CN" altLang="en-US" sz="16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安全知识</a:t>
            </a:r>
            <a:r>
              <a:rPr lang="zh-CN" altLang="en-US" sz="1600"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培训，提升员工应急处置能力</a:t>
            </a:r>
            <a:endParaRPr lang="zh-CN" altLang="en-US" sz="16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pic>
        <p:nvPicPr>
          <p:cNvPr id="1026" name="Picture 2" descr="G:\Desktop\物业服务中心\2025\2025工作照片\0403消防培训\微信图片_20250409153302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93083" y="841373"/>
            <a:ext cx="2718596" cy="20381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G:\Desktop\物业服务中心\2025\2025工作照片\0331消防培训通知\微信图片_2025040914593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4703" y="841373"/>
            <a:ext cx="1591493" cy="355875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Desktop\物业服务中心\2025\2025工作照片\0403消防培训\微信图片_20250409153241.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652120" y="857534"/>
            <a:ext cx="2725160" cy="2043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245123"/>
      </p:ext>
    </p:extLst>
  </p:cSld>
  <p:clrMapOvr>
    <a:masterClrMapping/>
  </p:clrMapOvr>
  <p:transition spd="slow" advTm="0">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p:cNvSpPr txBox="1">
            <a:spLocks/>
          </p:cNvSpPr>
          <p:nvPr/>
        </p:nvSpPr>
        <p:spPr>
          <a:xfrm>
            <a:off x="857880" y="200199"/>
            <a:ext cx="248998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主要工作</a:t>
            </a:r>
            <a:r>
              <a:rPr lang="en-US" altLang="zh-CN" sz="18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安全工作</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 name="矩形 1"/>
          <p:cNvSpPr/>
          <p:nvPr/>
        </p:nvSpPr>
        <p:spPr>
          <a:xfrm>
            <a:off x="955637" y="3709767"/>
            <a:ext cx="7409507" cy="584775"/>
          </a:xfrm>
          <a:prstGeom prst="rect">
            <a:avLst/>
          </a:prstGeom>
        </p:spPr>
        <p:txBody>
          <a:bodyPr wrap="square">
            <a:spAutoFit/>
          </a:bodyPr>
          <a:lstStyle/>
          <a:p>
            <a:r>
              <a:rPr lang="zh-CN" altLang="en-US" sz="16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五</a:t>
            </a:r>
            <a:r>
              <a:rPr lang="zh-CN" altLang="en-US" sz="1600"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是</a:t>
            </a:r>
            <a:r>
              <a:rPr lang="zh-CN" altLang="en-US" sz="16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根据属地、学校的防汛要求，做好校园汛前检查工作，清理屋顶杂物、枯枝</a:t>
            </a:r>
            <a:r>
              <a:rPr lang="zh-CN" altLang="en-US" sz="1600"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落叶、墙边沟槽，</a:t>
            </a:r>
            <a:r>
              <a:rPr lang="zh-CN" altLang="en-US" sz="16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保障排水畅通。</a:t>
            </a:r>
          </a:p>
        </p:txBody>
      </p:sp>
      <p:pic>
        <p:nvPicPr>
          <p:cNvPr id="512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78917" y="909309"/>
            <a:ext cx="3305051" cy="2478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84623" y="931270"/>
            <a:ext cx="3240360" cy="2430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2531897"/>
      </p:ext>
    </p:extLst>
  </p:cSld>
  <p:clrMapOvr>
    <a:masterClrMapping/>
  </p:clrMapOvr>
  <p:transition spd="slow" advTm="0">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p:cNvSpPr txBox="1">
            <a:spLocks/>
          </p:cNvSpPr>
          <p:nvPr/>
        </p:nvSpPr>
        <p:spPr>
          <a:xfrm>
            <a:off x="857880" y="200199"/>
            <a:ext cx="248998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主要工作</a:t>
            </a:r>
            <a:r>
              <a:rPr lang="en-US" altLang="zh-CN" sz="18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安全工作</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 name="TextBox 2"/>
          <p:cNvSpPr txBox="1"/>
          <p:nvPr/>
        </p:nvSpPr>
        <p:spPr>
          <a:xfrm>
            <a:off x="5724128" y="915565"/>
            <a:ext cx="2964404" cy="584775"/>
          </a:xfrm>
          <a:prstGeom prst="rect">
            <a:avLst/>
          </a:prstGeom>
          <a:noFill/>
        </p:spPr>
        <p:txBody>
          <a:bodyPr wrap="square" rtlCol="0">
            <a:spAutoFit/>
          </a:bodyPr>
          <a:lstStyle/>
          <a:p>
            <a:r>
              <a:rPr lang="zh-CN" altLang="en-US" sz="1600" dirty="0">
                <a:solidFill>
                  <a:schemeClr val="accent1"/>
                </a:solidFill>
                <a:latin typeface="微软雅黑" panose="020B0503020204020204" pitchFamily="34" charset="-122"/>
                <a:ea typeface="微软雅黑" panose="020B0503020204020204" pitchFamily="34" charset="-122"/>
              </a:rPr>
              <a:t>六</a:t>
            </a:r>
            <a:r>
              <a:rPr lang="zh-CN" altLang="en-US" sz="1600" dirty="0" smtClean="0">
                <a:solidFill>
                  <a:schemeClr val="accent1"/>
                </a:solidFill>
                <a:latin typeface="微软雅黑" panose="020B0503020204020204" pitchFamily="34" charset="-122"/>
                <a:ea typeface="微软雅黑" panose="020B0503020204020204" pitchFamily="34" charset="-122"/>
              </a:rPr>
              <a:t>是联系相关单位及时处理校园内的马蜂、白蚁。</a:t>
            </a:r>
            <a:endParaRPr lang="zh-CN" altLang="en-US" sz="1600" dirty="0">
              <a:solidFill>
                <a:schemeClr val="accent1"/>
              </a:solidFill>
              <a:latin typeface="微软雅黑" panose="020B0503020204020204" pitchFamily="34" charset="-122"/>
              <a:ea typeface="微软雅黑" panose="020B0503020204020204" pitchFamily="34" charset="-122"/>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064" y="915565"/>
            <a:ext cx="2483371" cy="1950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8064" y="3258850"/>
            <a:ext cx="2505349" cy="111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descr="G:\Desktop\物业服务中心\2025\2025工作照片\0326马蜂窝\微信图片_20250409152756.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491880" y="915565"/>
            <a:ext cx="1911100" cy="3397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108219"/>
      </p:ext>
    </p:extLst>
  </p:cSld>
  <p:clrMapOvr>
    <a:masterClrMapping/>
  </p:clrMapOvr>
  <p:transition spd="slow" advTm="0">
    <p:cove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Write Your Title Here"/>
</p:tagLst>
</file>

<file path=ppt/theme/theme1.xml><?xml version="1.0" encoding="utf-8"?>
<a:theme xmlns:a="http://schemas.openxmlformats.org/drawingml/2006/main" name="第一PPT，www.1ppt.com">
  <a:themeElements>
    <a:clrScheme name="自定义 237">
      <a:dk1>
        <a:sysClr val="windowText" lastClr="000000"/>
      </a:dk1>
      <a:lt1>
        <a:sysClr val="window" lastClr="FFFFFF"/>
      </a:lt1>
      <a:dk2>
        <a:srgbClr val="1F497D"/>
      </a:dk2>
      <a:lt2>
        <a:srgbClr val="EEECE1"/>
      </a:lt2>
      <a:accent1>
        <a:srgbClr val="005DA2"/>
      </a:accent1>
      <a:accent2>
        <a:srgbClr val="C4C7CB"/>
      </a:accent2>
      <a:accent3>
        <a:srgbClr val="7F7F7F"/>
      </a:accent3>
      <a:accent4>
        <a:srgbClr val="7F7F7F"/>
      </a:accent4>
      <a:accent5>
        <a:srgbClr val="7F7F7F"/>
      </a:accent5>
      <a:accent6>
        <a:srgbClr val="7F7F7F"/>
      </a:accent6>
      <a:hlink>
        <a:srgbClr val="17365D"/>
      </a:hlink>
      <a:folHlink>
        <a:srgbClr val="548DD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2481</TotalTime>
  <Words>995</Words>
  <Application>Microsoft Office PowerPoint</Application>
  <PresentationFormat>全屏显示(16:9)</PresentationFormat>
  <Paragraphs>127</Paragraphs>
  <Slides>21</Slides>
  <Notes>21</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21</vt:i4>
      </vt:variant>
    </vt:vector>
  </HeadingPairs>
  <TitlesOfParts>
    <vt:vector size="30" baseType="lpstr">
      <vt:lpstr>Open Sans Light</vt:lpstr>
      <vt:lpstr>Roboto Light</vt:lpstr>
      <vt:lpstr>宋体</vt:lpstr>
      <vt:lpstr>微软雅黑</vt:lpstr>
      <vt:lpstr>微软雅黑 Light</vt:lpstr>
      <vt:lpstr>Arial</vt:lpstr>
      <vt:lpstr>Calibri</vt:lpstr>
      <vt:lpstr>Impact</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述职报告</dc:title>
  <dc:creator>第一PPT</dc:creator>
  <cp:keywords>www.1ppt.com</cp:keywords>
  <cp:lastModifiedBy>周建华</cp:lastModifiedBy>
  <cp:revision>147</cp:revision>
  <dcterms:created xsi:type="dcterms:W3CDTF">2015-12-11T17:46:17Z</dcterms:created>
  <dcterms:modified xsi:type="dcterms:W3CDTF">2025-05-28T01:51:24Z</dcterms:modified>
</cp:coreProperties>
</file>