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notesSlides/notesSlide1.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2.xml" ContentType="application/vnd.openxmlformats-officedocument.presentationml.notesSlide+xml"/>
  <Override PartName="/ppt/tags/tag142.xml" ContentType="application/vnd.openxmlformats-officedocument.presentationml.tags+xml"/>
  <Override PartName="/ppt/tags/tag143.xml" ContentType="application/vnd.openxmlformats-officedocument.presentationml.tags+xml"/>
  <Override PartName="/ppt/notesSlides/notesSlide3.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4.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notesSlides/notesSlide5.xml" ContentType="application/vnd.openxmlformats-officedocument.presentationml.notesSlide+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6.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7.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8.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notesSlides/notesSlide9.xml" ContentType="application/vnd.openxmlformats-officedocument.presentationml.notesSlide+xml"/>
  <Override PartName="/ppt/tags/tag206.xml" ContentType="application/vnd.openxmlformats-officedocument.presentationml.tags+xml"/>
  <Override PartName="/ppt/notesSlides/notesSlide10.xml" ContentType="application/vnd.openxmlformats-officedocument.presentationml.notesSlide+xml"/>
  <Override PartName="/ppt/tags/tag207.xml" ContentType="application/vnd.openxmlformats-officedocument.presentationml.tags+xml"/>
  <Override PartName="/ppt/notesSlides/notesSlide11.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notesSlides/notesSlide12.xml" ContentType="application/vnd.openxmlformats-officedocument.presentationml.notesSlide+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13.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notesSlides/notesSlide14.xml" ContentType="application/vnd.openxmlformats-officedocument.presentationml.notesSlide+xml"/>
  <Override PartName="/ppt/tags/tag225.xml" ContentType="application/vnd.openxmlformats-officedocument.presentationml.tags+xml"/>
  <Override PartName="/ppt/notesSlides/notesSlide15.xml" ContentType="application/vnd.openxmlformats-officedocument.presentationml.notesSlide+xml"/>
  <Override PartName="/ppt/tags/tag22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notesSlides/notesSlide18.xml" ContentType="application/vnd.openxmlformats-officedocument.presentationml.notesSlide+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notesSlides/notesSlide19.xml" ContentType="application/vnd.openxmlformats-officedocument.presentationml.notesSlide+xml"/>
  <Override PartName="/ppt/tags/tag246.xml" ContentType="application/vnd.openxmlformats-officedocument.presentationml.tags+xml"/>
  <Override PartName="/ppt/notesSlides/notesSlide20.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notesSlides/notesSlide21.xml" ContentType="application/vnd.openxmlformats-officedocument.presentationml.notesSlide+xml"/>
  <Override PartName="/ppt/tags/tag249.xml" ContentType="application/vnd.openxmlformats-officedocument.presentationml.tags+xml"/>
  <Override PartName="/ppt/tags/tag250.xml" ContentType="application/vnd.openxmlformats-officedocument.presentationml.tags+xml"/>
  <Override PartName="/ppt/notesSlides/notesSlide22.xml" ContentType="application/vnd.openxmlformats-officedocument.presentationml.notesSlide+xml"/>
  <Override PartName="/ppt/tags/tag251.xml" ContentType="application/vnd.openxmlformats-officedocument.presentationml.tags+xml"/>
  <Override PartName="/ppt/notesSlides/notesSlide23.xml" ContentType="application/vnd.openxmlformats-officedocument.presentationml.notesSlid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notesSlides/notesSlide24.xml" ContentType="application/vnd.openxmlformats-officedocument.presentationml.notesSlide+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notesSlides/notesSlide25.xml" ContentType="application/vnd.openxmlformats-officedocument.presentationml.notesSlide+xml"/>
  <Override PartName="/ppt/tags/tag280.xml" ContentType="application/vnd.openxmlformats-officedocument.presentationml.tags+xml"/>
  <Override PartName="/ppt/notesSlides/notesSlide26.xml" ContentType="application/vnd.openxmlformats-officedocument.presentationml.notesSlide+xml"/>
  <Override PartName="/ppt/tags/tag281.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30"/>
  </p:notesMasterIdLst>
  <p:handoutMasterIdLst>
    <p:handoutMasterId r:id="rId31"/>
  </p:handoutMasterIdLst>
  <p:sldIdLst>
    <p:sldId id="256" r:id="rId3"/>
    <p:sldId id="257" r:id="rId4"/>
    <p:sldId id="258" r:id="rId5"/>
    <p:sldId id="259" r:id="rId6"/>
    <p:sldId id="260" r:id="rId7"/>
    <p:sldId id="261" r:id="rId8"/>
    <p:sldId id="273" r:id="rId9"/>
    <p:sldId id="274" r:id="rId10"/>
    <p:sldId id="276" r:id="rId11"/>
    <p:sldId id="275" r:id="rId12"/>
    <p:sldId id="286" r:id="rId13"/>
    <p:sldId id="277" r:id="rId14"/>
    <p:sldId id="263" r:id="rId15"/>
    <p:sldId id="283" r:id="rId16"/>
    <p:sldId id="281" r:id="rId17"/>
    <p:sldId id="264" r:id="rId18"/>
    <p:sldId id="278" r:id="rId19"/>
    <p:sldId id="287" r:id="rId20"/>
    <p:sldId id="279" r:id="rId21"/>
    <p:sldId id="282" r:id="rId22"/>
    <p:sldId id="285" r:id="rId23"/>
    <p:sldId id="265" r:id="rId24"/>
    <p:sldId id="266" r:id="rId25"/>
    <p:sldId id="267" r:id="rId26"/>
    <p:sldId id="289" r:id="rId27"/>
    <p:sldId id="269" r:id="rId28"/>
    <p:sldId id="271" r:id="rId29"/>
  </p:sldIdLst>
  <p:sldSz cx="9144000" cy="5719763"/>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232437173" name="启点" initials="启"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9" autoAdjust="0"/>
    <p:restoredTop sz="95244" autoAdjust="0"/>
  </p:normalViewPr>
  <p:slideViewPr>
    <p:cSldViewPr snapToGrid="0">
      <p:cViewPr varScale="1">
        <p:scale>
          <a:sx n="104" d="100"/>
          <a:sy n="104" d="100"/>
        </p:scale>
        <p:origin x="996"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613"/>
    </p:cViewPr>
  </p:sorterViewPr>
  <p:notesViewPr>
    <p:cSldViewPr snapToGrid="0">
      <p:cViewPr varScale="1">
        <p:scale>
          <a:sx n="65" d="100"/>
          <a:sy n="65" d="100"/>
        </p:scale>
        <p:origin x="2405"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幻灯片图像占位符 3"/>
          <p:cNvSpPr>
            <a:spLocks noGrp="1" noRot="1" noChangeAspect="1"/>
          </p:cNvSpPr>
          <p:nvPr>
            <p:ph type="sldImg" idx="2"/>
          </p:nvPr>
        </p:nvSpPr>
        <p:spPr>
          <a:xfrm>
            <a:off x="962451" y="1143000"/>
            <a:ext cx="4933099" cy="3086100"/>
          </a:xfrm>
          <a:prstGeom prst="rect">
            <a:avLst/>
          </a:prstGeom>
          <a:noFill/>
          <a:ln w="12700">
            <a:solidFill>
              <a:prstClr val="black"/>
            </a:solidFill>
          </a:ln>
        </p:spPr>
        <p:txBody>
          <a:bodyPr vert="horz" lIns="91440" tIns="45720" rIns="91440" bIns="45720" rtlCol="0" anchor="ctr"/>
          <a:lstStyle/>
          <a:p>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汉仪君黑-45简" panose="020B0604020202020204" charset="-122"/>
        <a:ea typeface="汉仪君黑-45简" panose="020B0604020202020204" charset="-122"/>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962025" y="1143000"/>
            <a:ext cx="4933950" cy="3086100"/>
          </a:xfr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1.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1.xml"/><Relationship Id="rId5" Type="http://schemas.openxmlformats.org/officeDocument/2006/relationships/tags" Target="../tags/tag63.xml"/><Relationship Id="rId4" Type="http://schemas.openxmlformats.org/officeDocument/2006/relationships/tags" Target="../tags/tag6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Master" Target="../slideMasters/slideMaster2.xml"/><Relationship Id="rId5" Type="http://schemas.openxmlformats.org/officeDocument/2006/relationships/tags" Target="../tags/tag74.xml"/><Relationship Id="rId4" Type="http://schemas.openxmlformats.org/officeDocument/2006/relationships/tags" Target="../tags/tag73.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2.xml"/><Relationship Id="rId5" Type="http://schemas.openxmlformats.org/officeDocument/2006/relationships/tags" Target="../tags/tag79.xml"/><Relationship Id="rId4" Type="http://schemas.openxmlformats.org/officeDocument/2006/relationships/tags" Target="../tags/tag78.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Master" Target="../slideMasters/slideMaster2.xml"/><Relationship Id="rId5" Type="http://schemas.openxmlformats.org/officeDocument/2006/relationships/tags" Target="../tags/tag84.xml"/><Relationship Id="rId4" Type="http://schemas.openxmlformats.org/officeDocument/2006/relationships/tags" Target="../tags/tag83.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87.xml"/><Relationship Id="rId7"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 Id="rId9"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slideMaster" Target="../slideMasters/slideMaster2.xml"/><Relationship Id="rId4" Type="http://schemas.openxmlformats.org/officeDocument/2006/relationships/tags" Target="../tags/tag102.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4"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1.xml"/><Relationship Id="rId5" Type="http://schemas.openxmlformats.org/officeDocument/2006/relationships/tags" Target="../tags/tag17.xml"/><Relationship Id="rId4" Type="http://schemas.openxmlformats.org/officeDocument/2006/relationships/tags" Target="../tags/tag16.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Master" Target="../slideMasters/slideMaster2.xml"/><Relationship Id="rId5" Type="http://schemas.openxmlformats.org/officeDocument/2006/relationships/tags" Target="../tags/tag116.xml"/><Relationship Id="rId4" Type="http://schemas.openxmlformats.org/officeDocument/2006/relationships/tags" Target="../tags/tag115.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2.xml"/><Relationship Id="rId4" Type="http://schemas.openxmlformats.org/officeDocument/2006/relationships/tags" Target="../tags/tag12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slideMaster" Target="../slideMasters/slideMaster2.xml"/><Relationship Id="rId5" Type="http://schemas.openxmlformats.org/officeDocument/2006/relationships/tags" Target="../tags/tag125.xml"/><Relationship Id="rId4" Type="http://schemas.openxmlformats.org/officeDocument/2006/relationships/tags" Target="../tags/tag124.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slideMaster" Target="../slideMasters/slideMaster1.xml"/><Relationship Id="rId5" Type="http://schemas.openxmlformats.org/officeDocument/2006/relationships/tags" Target="../tags/tag22.xml"/><Relationship Id="rId4" Type="http://schemas.openxmlformats.org/officeDocument/2006/relationships/tags" Target="../tags/tag2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slideMaster" Target="../slideMasters/slideMaster1.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6.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slideMaster" Target="../slideMasters/slideMaster1.xml"/><Relationship Id="rId4" Type="http://schemas.openxmlformats.org/officeDocument/2006/relationships/tags" Target="../tags/tag4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6.xml"/><Relationship Id="rId7"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99100" y="762677"/>
            <a:ext cx="7349400" cy="2143904"/>
          </a:xfrm>
        </p:spPr>
        <p:txBody>
          <a:bodyPr lIns="90000" tIns="46800" rIns="90000" bIns="46800" anchor="b" anchorCtr="0">
            <a:normAutofit/>
          </a:bodyPr>
          <a:lstStyle>
            <a:lvl1pPr algn="ctr">
              <a:defRPr sz="45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899100" y="2969637"/>
            <a:ext cx="7349400" cy="1228091"/>
          </a:xfrm>
        </p:spPr>
        <p:txBody>
          <a:bodyPr lIns="90000" tIns="46800" rIns="90000" bIns="46800">
            <a:normAutofit/>
          </a:bodyPr>
          <a:lstStyle>
            <a:lvl1pPr marL="0" indent="0" algn="ctr">
              <a:lnSpc>
                <a:spcPct val="110000"/>
              </a:lnSpc>
              <a:buNone/>
              <a:defRPr sz="1800" spc="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2025-5-28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645573"/>
            <a:ext cx="8229600" cy="457306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2071840"/>
            <a:ext cx="7349400" cy="849755"/>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969637"/>
            <a:ext cx="7349400" cy="393349"/>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63DB197-84B0-484E-9C0F-88358ECCB797}" type="datetimeFigureOut">
              <a:rPr lang="zh-CN" altLang="en-US" smtClean="0"/>
              <a:t>2025-5-28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99100" y="762677"/>
            <a:ext cx="7349400" cy="2143904"/>
          </a:xfrm>
        </p:spPr>
        <p:txBody>
          <a:bodyPr lIns="90000" tIns="46800" rIns="90000" bIns="46800" anchor="b" anchorCtr="0">
            <a:normAutofit/>
          </a:bodyPr>
          <a:lstStyle>
            <a:lvl1pPr algn="ctr">
              <a:defRPr sz="4500"/>
            </a:lvl1pPr>
          </a:lstStyle>
          <a:p>
            <a:r>
              <a:rPr lang="zh-CN" altLang="en-US" dirty="0"/>
              <a:t>单击此处编辑母版标题样式</a:t>
            </a:r>
          </a:p>
        </p:txBody>
      </p:sp>
      <p:sp>
        <p:nvSpPr>
          <p:cNvPr id="3" name="副标题 2"/>
          <p:cNvSpPr>
            <a:spLocks noGrp="1"/>
          </p:cNvSpPr>
          <p:nvPr>
            <p:ph type="subTitle" idx="1"/>
            <p:custDataLst>
              <p:tags r:id="rId2"/>
            </p:custDataLst>
          </p:nvPr>
        </p:nvSpPr>
        <p:spPr>
          <a:xfrm>
            <a:off x="899100" y="2969637"/>
            <a:ext cx="7349400" cy="1228091"/>
          </a:xfrm>
        </p:spPr>
        <p:txBody>
          <a:bodyPr lIns="90000" tIns="46800" rIns="90000" bIns="46800">
            <a:normAutofit/>
          </a:bodyPr>
          <a:lstStyle>
            <a:lvl1pPr marL="0" indent="0" algn="ctr">
              <a:lnSpc>
                <a:spcPct val="110000"/>
              </a:lnSpc>
              <a:buNone/>
              <a:defRPr sz="1800" spc="2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单击此处编辑母版副标题样式</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2025-5-28</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507451"/>
            <a:ext cx="8226900" cy="588523"/>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243104"/>
            <a:ext cx="8226900" cy="3969525"/>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3209851"/>
            <a:ext cx="5826600" cy="639568"/>
          </a:xfrm>
        </p:spPr>
        <p:txBody>
          <a:bodyPr lIns="90000" tIns="46800" rIns="90000" bIns="46800" anchor="b" anchorCtr="0">
            <a:normAutofit/>
          </a:bodyPr>
          <a:lstStyle>
            <a:lvl1pPr>
              <a:defRPr sz="33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849419"/>
            <a:ext cx="5826600" cy="723643"/>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507451"/>
            <a:ext cx="8226900" cy="588523"/>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252112"/>
            <a:ext cx="3882600" cy="3960517"/>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252112"/>
            <a:ext cx="3882600" cy="3960517"/>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2025-5-28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507451"/>
            <a:ext cx="8226900" cy="588523"/>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192059"/>
            <a:ext cx="4006800" cy="318283"/>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546373"/>
            <a:ext cx="4006800" cy="3666256"/>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185827"/>
            <a:ext cx="4006800" cy="318283"/>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546373"/>
            <a:ext cx="4006800" cy="3666256"/>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2025-5-28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507451"/>
            <a:ext cx="8226900" cy="588523"/>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2025-5-28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2025-5-28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507451"/>
            <a:ext cx="8226900" cy="588523"/>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243104"/>
            <a:ext cx="8226900" cy="3969525"/>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297152"/>
            <a:ext cx="3924808" cy="3843413"/>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297152"/>
            <a:ext cx="3920400" cy="3843413"/>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2025-5-28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762677"/>
            <a:ext cx="783000" cy="4194725"/>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762677"/>
            <a:ext cx="6876900" cy="4194725"/>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456300" y="645573"/>
            <a:ext cx="8229600" cy="457306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2025-5-28</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899100" y="2071840"/>
            <a:ext cx="7349400" cy="849755"/>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969637"/>
            <a:ext cx="7349400" cy="393349"/>
          </a:xfrm>
        </p:spPr>
        <p:txBody>
          <a:bodyPr lIns="90000" tIns="46800" rIns="90000" bIns="46800">
            <a:normAutofit/>
          </a:bodyPr>
          <a:lstStyle>
            <a:lvl1pPr algn="ctr">
              <a:lnSpc>
                <a:spcPct val="110000"/>
              </a:lnSpc>
              <a:buNone/>
              <a:defRPr sz="1800" spc="200"/>
            </a:lvl1pPr>
          </a:lstStyle>
          <a:p>
            <a:pPr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493100" y="3209851"/>
            <a:ext cx="5826600" cy="639568"/>
          </a:xfrm>
        </p:spPr>
        <p:txBody>
          <a:bodyPr lIns="90000" tIns="46800" rIns="90000" bIns="46800" anchor="b" anchorCtr="0">
            <a:normAutofit/>
          </a:bodyPr>
          <a:lstStyle>
            <a:lvl1pPr>
              <a:defRPr sz="33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493100" y="3849419"/>
            <a:ext cx="5826600" cy="723643"/>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507451"/>
            <a:ext cx="8226900" cy="588523"/>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252112"/>
            <a:ext cx="3882600" cy="3960517"/>
          </a:xfrm>
        </p:spPr>
        <p:txBody>
          <a:bodyPr vert="horz" lIns="90000" tIns="46800" rIns="90000" bIns="4680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252112"/>
            <a:ext cx="3882600" cy="3960517"/>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2025-5-28</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507451"/>
            <a:ext cx="8226900" cy="588523"/>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192059"/>
            <a:ext cx="4006800" cy="318283"/>
          </a:xfrm>
        </p:spPr>
        <p:txBody>
          <a:bodyPr lIns="101600" tIns="38100" rIns="76200" bIns="3810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456300" y="1546373"/>
            <a:ext cx="4006800" cy="3666256"/>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185827"/>
            <a:ext cx="4006800" cy="318283"/>
          </a:xfrm>
        </p:spPr>
        <p:txBody>
          <a:bodyPr vert="horz" lIns="101600" tIns="38100" rIns="76200" bIns="38100" rtlCol="0" anchor="t" anchorCtr="0">
            <a:normAutofit/>
          </a:bodyPr>
          <a:lstStyle>
            <a:lvl1pPr marL="0" indent="0">
              <a:lnSpc>
                <a:spcPct val="100000"/>
              </a:lnSpc>
              <a:buNone/>
              <a:defRPr sz="1500" b="1" spc="20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546373"/>
            <a:ext cx="4006800" cy="3666256"/>
          </a:xfrm>
        </p:spPr>
        <p:txBody>
          <a:bodyPr vert="horz" lIns="101600" tIns="0" rIns="82550" bIns="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2025-5-28</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456300" y="507451"/>
            <a:ext cx="8226900" cy="588523"/>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2025-5-28</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2025-5-28</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456300" y="1297152"/>
            <a:ext cx="3924808" cy="3843413"/>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297152"/>
            <a:ext cx="3920400" cy="3843413"/>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2025-5-28</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7676100" y="762677"/>
            <a:ext cx="783000" cy="4194725"/>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762677"/>
            <a:ext cx="6876900" cy="4194725"/>
          </a:xfrm>
        </p:spPr>
        <p:txBody>
          <a:bodyPr vert="eaVert" lIns="46800" tIns="46800" rIns="46800" bIns="46800"/>
          <a:lstStyle>
            <a:lvl1pPr marL="171450" indent="-171450">
              <a:spcAft>
                <a:spcPts val="1000"/>
              </a:spcAft>
              <a:defRPr spc="300"/>
            </a:lvl1pPr>
            <a:lvl2pPr marL="514350" indent="-171450">
              <a:defRPr spc="300"/>
            </a:lvl2pPr>
            <a:lvl3pPr marL="857250" indent="-171450">
              <a:defRPr spc="300"/>
            </a:lvl3pPr>
            <a:lvl4pPr marL="1200150" indent="-171450">
              <a:defRPr spc="300"/>
            </a:lvl4pPr>
            <a:lvl5pPr marL="1543050" indent="-17145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2025-5-28</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ags" Target="../tags/tag64.xml"/><Relationship Id="rId18" Type="http://schemas.openxmlformats.org/officeDocument/2006/relationships/tags" Target="../tags/tag69.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17" Type="http://schemas.openxmlformats.org/officeDocument/2006/relationships/tags" Target="../tags/tag68.xml"/><Relationship Id="rId2" Type="http://schemas.openxmlformats.org/officeDocument/2006/relationships/slideLayout" Target="../slideLayouts/slideLayout14.xml"/><Relationship Id="rId16" Type="http://schemas.openxmlformats.org/officeDocument/2006/relationships/tags" Target="../tags/tag67.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ags" Target="../tags/tag66.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ags" Target="../tags/tag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456300" y="507451"/>
            <a:ext cx="8226900" cy="588523"/>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6"/>
            </p:custDataLst>
          </p:nvPr>
        </p:nvSpPr>
        <p:spPr>
          <a:xfrm>
            <a:off x="456300" y="1243104"/>
            <a:ext cx="8226900" cy="3969525"/>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7"/>
            </p:custDataLst>
          </p:nvPr>
        </p:nvSpPr>
        <p:spPr>
          <a:xfrm>
            <a:off x="459000" y="5266677"/>
            <a:ext cx="2025000" cy="264235"/>
          </a:xfrm>
          <a:prstGeom prst="rect">
            <a:avLst/>
          </a:prstGeom>
        </p:spPr>
        <p:txBody>
          <a:bodyPr vert="horz" lIns="91440" tIns="45720" rIns="91440" bIns="45720" rtlCol="0" anchor="ctr">
            <a:normAutofit/>
          </a:bodyPr>
          <a:lstStyle>
            <a:lvl1pPr algn="l">
              <a:defRPr sz="750" baseline="0">
                <a:solidFill>
                  <a:schemeClr val="tx1">
                    <a:tint val="75000"/>
                  </a:schemeClr>
                </a:solidFill>
              </a:defRPr>
            </a:lvl1pPr>
          </a:lstStyle>
          <a:p>
            <a:fld id="{760FBDFE-C587-4B4C-A407-44438C67B59E}" type="datetimeFigureOut">
              <a:rPr lang="zh-CN" altLang="en-US" smtClean="0"/>
              <a:t>2025-5-28</a:t>
            </a:fld>
            <a:endParaRPr lang="zh-CN" altLang="en-US"/>
          </a:p>
        </p:txBody>
      </p:sp>
      <p:sp>
        <p:nvSpPr>
          <p:cNvPr id="5" name="页脚占位符 4"/>
          <p:cNvSpPr>
            <a:spLocks noGrp="1"/>
          </p:cNvSpPr>
          <p:nvPr>
            <p:ph type="ftr" sz="quarter" idx="3"/>
            <p:custDataLst>
              <p:tags r:id="rId18"/>
            </p:custDataLst>
          </p:nvPr>
        </p:nvSpPr>
        <p:spPr>
          <a:xfrm>
            <a:off x="3087000" y="5266677"/>
            <a:ext cx="2970000" cy="264235"/>
          </a:xfrm>
          <a:prstGeom prst="rect">
            <a:avLst/>
          </a:prstGeom>
        </p:spPr>
        <p:txBody>
          <a:bodyPr vert="horz" lIns="91440" tIns="45720" rIns="91440" bIns="45720" rtlCol="0" anchor="ctr">
            <a:normAutofit/>
          </a:bodyPr>
          <a:lstStyle>
            <a:lvl1pPr algn="ctr">
              <a:defRPr sz="75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9"/>
            </p:custDataLst>
          </p:nvPr>
        </p:nvSpPr>
        <p:spPr>
          <a:xfrm>
            <a:off x="6658200" y="5266677"/>
            <a:ext cx="2025000" cy="264235"/>
          </a:xfrm>
          <a:prstGeom prst="rect">
            <a:avLst/>
          </a:prstGeom>
        </p:spPr>
        <p:txBody>
          <a:bodyPr vert="horz" lIns="91440" tIns="45720" rIns="91440" bIns="45720" rtlCol="0" anchor="ctr">
            <a:normAutofit/>
          </a:bodyPr>
          <a:lstStyle>
            <a:lvl1pPr algn="r">
              <a:defRPr sz="75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4"/>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685800" rtl="0" eaLnBrk="1" fontAlgn="auto" latinLnBrk="0" hangingPunct="1">
        <a:lnSpc>
          <a:spcPct val="100000"/>
        </a:lnSpc>
        <a:spcBef>
          <a:spcPct val="0"/>
        </a:spcBef>
        <a:buNone/>
        <a:defRPr sz="2700" b="0" u="none" strike="noStrike" kern="1200" cap="none" spc="300"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456300" y="507451"/>
            <a:ext cx="8226900" cy="588523"/>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456300" y="1243104"/>
            <a:ext cx="8226900" cy="3969525"/>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459000" y="5266677"/>
            <a:ext cx="2025000" cy="264235"/>
          </a:xfrm>
          <a:prstGeom prst="rect">
            <a:avLst/>
          </a:prstGeom>
        </p:spPr>
        <p:txBody>
          <a:bodyPr vert="horz" lIns="91440" tIns="45720" rIns="91440" bIns="45720" rtlCol="0" anchor="ctr">
            <a:normAutofit/>
          </a:bodyPr>
          <a:lstStyle>
            <a:lvl1pPr algn="l">
              <a:defRPr sz="750" baseline="0">
                <a:solidFill>
                  <a:schemeClr val="tx1">
                    <a:tint val="75000"/>
                  </a:schemeClr>
                </a:solidFill>
              </a:defRPr>
            </a:lvl1pPr>
          </a:lstStyle>
          <a:p>
            <a:fld id="{760FBDFE-C587-4B4C-A407-44438C67B59E}" type="datetimeFigureOut">
              <a:rPr lang="zh-CN" altLang="en-US" smtClean="0"/>
              <a:t>2025-5-28</a:t>
            </a:fld>
            <a:endParaRPr lang="zh-CN" altLang="en-US"/>
          </a:p>
        </p:txBody>
      </p:sp>
      <p:sp>
        <p:nvSpPr>
          <p:cNvPr id="5" name="页脚占位符 4"/>
          <p:cNvSpPr>
            <a:spLocks noGrp="1"/>
          </p:cNvSpPr>
          <p:nvPr>
            <p:ph type="ftr" sz="quarter" idx="3"/>
            <p:custDataLst>
              <p:tags r:id="rId17"/>
            </p:custDataLst>
          </p:nvPr>
        </p:nvSpPr>
        <p:spPr>
          <a:xfrm>
            <a:off x="3087000" y="5266677"/>
            <a:ext cx="2970000" cy="264235"/>
          </a:xfrm>
          <a:prstGeom prst="rect">
            <a:avLst/>
          </a:prstGeom>
        </p:spPr>
        <p:txBody>
          <a:bodyPr vert="horz" lIns="91440" tIns="45720" rIns="91440" bIns="45720" rtlCol="0" anchor="ctr">
            <a:normAutofit/>
          </a:bodyPr>
          <a:lstStyle>
            <a:lvl1pPr algn="ctr">
              <a:defRPr sz="75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6658200" y="5266677"/>
            <a:ext cx="2025000" cy="264235"/>
          </a:xfrm>
          <a:prstGeom prst="rect">
            <a:avLst/>
          </a:prstGeom>
        </p:spPr>
        <p:txBody>
          <a:bodyPr vert="horz" lIns="91440" tIns="45720" rIns="91440" bIns="45720" rtlCol="0" anchor="ctr">
            <a:normAutofit/>
          </a:bodyPr>
          <a:lstStyle>
            <a:lvl1pPr algn="r">
              <a:defRPr sz="75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fontAlgn="auto" latinLnBrk="0" hangingPunct="1">
        <a:lnSpc>
          <a:spcPct val="100000"/>
        </a:lnSpc>
        <a:spcBef>
          <a:spcPct val="0"/>
        </a:spcBef>
        <a:buNone/>
        <a:defRPr sz="2700" b="0" u="none" strike="noStrike" kern="1200" cap="none" spc="300"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350" u="none" strike="noStrike" kern="1200" cap="none" spc="150"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ts val="0"/>
        </a:spcBef>
        <a:spcAft>
          <a:spcPts val="600"/>
        </a:spcAft>
        <a:buFont typeface="Arial" panose="020B0604020202020204" pitchFamily="34" charset="0"/>
        <a:buChar char="●"/>
        <a:tabLst>
          <a:tab pos="1207135" algn="l"/>
          <a:tab pos="1207135" algn="l"/>
          <a:tab pos="1207135" algn="l"/>
          <a:tab pos="1207135" algn="l"/>
        </a:tabLst>
        <a:defRPr sz="1200" u="none" strike="noStrike" kern="1200" cap="none" spc="150"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ts val="0"/>
        </a:spcBef>
        <a:spcAft>
          <a:spcPts val="600"/>
        </a:spcAft>
        <a:buFont typeface="Arial" panose="020B0604020202020204" pitchFamily="34" charset="0"/>
        <a:buChar char="●"/>
        <a:defRPr sz="1200" u="none" strike="noStrike" kern="1200" cap="none" spc="150"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ts val="0"/>
        </a:spcBef>
        <a:spcAft>
          <a:spcPts val="300"/>
        </a:spcAft>
        <a:buFont typeface="Wingdings" panose="05000000000000000000" charset="0"/>
        <a:buChar char=""/>
        <a:defRPr sz="1050" u="none" strike="noStrike" kern="1200" cap="none" spc="150"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ts val="0"/>
        </a:spcBef>
        <a:spcAft>
          <a:spcPts val="300"/>
        </a:spcAft>
        <a:buFont typeface="Arial" panose="020B0604020202020204" pitchFamily="34" charset="0"/>
        <a:buChar char="•"/>
        <a:defRPr sz="1050" u="none" strike="noStrike" kern="1200" cap="none" spc="150"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28.xml"/><Relationship Id="rId7" Type="http://schemas.openxmlformats.org/officeDocument/2006/relationships/image" Target="../media/image2.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2.xml"/><Relationship Id="rId9"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notesSlide" Target="../notesSlides/notesSlide10.xml"/><Relationship Id="rId7" Type="http://schemas.openxmlformats.org/officeDocument/2006/relationships/image" Target="../media/image43.jpeg"/><Relationship Id="rId2" Type="http://schemas.openxmlformats.org/officeDocument/2006/relationships/slideLayout" Target="../slideLayouts/slideLayout1.xml"/><Relationship Id="rId1" Type="http://schemas.openxmlformats.org/officeDocument/2006/relationships/tags" Target="../tags/tag206.xml"/><Relationship Id="rId6" Type="http://schemas.openxmlformats.org/officeDocument/2006/relationships/image" Target="../media/image42.jpeg"/><Relationship Id="rId5" Type="http://schemas.openxmlformats.org/officeDocument/2006/relationships/image" Target="../media/image41.png"/><Relationship Id="rId10" Type="http://schemas.openxmlformats.org/officeDocument/2006/relationships/image" Target="../media/image3.png"/><Relationship Id="rId4" Type="http://schemas.openxmlformats.org/officeDocument/2006/relationships/image" Target="../media/image1.jpe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48.jpeg"/><Relationship Id="rId13" Type="http://schemas.openxmlformats.org/officeDocument/2006/relationships/image" Target="../media/image3.png"/><Relationship Id="rId3" Type="http://schemas.openxmlformats.org/officeDocument/2006/relationships/notesSlide" Target="../notesSlides/notesSlide11.xml"/><Relationship Id="rId7" Type="http://schemas.openxmlformats.org/officeDocument/2006/relationships/image" Target="../media/image47.jpeg"/><Relationship Id="rId12"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tags" Target="../tags/tag207.xml"/><Relationship Id="rId6" Type="http://schemas.openxmlformats.org/officeDocument/2006/relationships/image" Target="../media/image46.jpeg"/><Relationship Id="rId11" Type="http://schemas.openxmlformats.org/officeDocument/2006/relationships/image" Target="../media/image51.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1.jpeg"/><Relationship Id="rId9" Type="http://schemas.openxmlformats.org/officeDocument/2006/relationships/image" Target="../media/image49.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209.xml"/><Relationship Id="rId1" Type="http://schemas.openxmlformats.org/officeDocument/2006/relationships/tags" Target="../tags/tag208.xml"/><Relationship Id="rId6" Type="http://schemas.openxmlformats.org/officeDocument/2006/relationships/image" Target="../media/image7.jpeg"/><Relationship Id="rId5" Type="http://schemas.openxmlformats.org/officeDocument/2006/relationships/image" Target="../media/image52.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217.xml"/><Relationship Id="rId13" Type="http://schemas.openxmlformats.org/officeDocument/2006/relationships/tags" Target="../tags/tag222.xml"/><Relationship Id="rId18" Type="http://schemas.openxmlformats.org/officeDocument/2006/relationships/image" Target="../media/image54.png"/><Relationship Id="rId3" Type="http://schemas.openxmlformats.org/officeDocument/2006/relationships/tags" Target="../tags/tag212.xml"/><Relationship Id="rId21" Type="http://schemas.openxmlformats.org/officeDocument/2006/relationships/image" Target="../media/image57.jpeg"/><Relationship Id="rId7" Type="http://schemas.openxmlformats.org/officeDocument/2006/relationships/tags" Target="../tags/tag216.xml"/><Relationship Id="rId12" Type="http://schemas.openxmlformats.org/officeDocument/2006/relationships/tags" Target="../tags/tag221.xml"/><Relationship Id="rId17" Type="http://schemas.openxmlformats.org/officeDocument/2006/relationships/image" Target="../media/image53.png"/><Relationship Id="rId2" Type="http://schemas.openxmlformats.org/officeDocument/2006/relationships/tags" Target="../tags/tag211.xml"/><Relationship Id="rId16" Type="http://schemas.openxmlformats.org/officeDocument/2006/relationships/image" Target="../media/image52.jpeg"/><Relationship Id="rId20" Type="http://schemas.openxmlformats.org/officeDocument/2006/relationships/image" Target="../media/image56.jpeg"/><Relationship Id="rId1" Type="http://schemas.openxmlformats.org/officeDocument/2006/relationships/tags" Target="../tags/tag210.xml"/><Relationship Id="rId6" Type="http://schemas.openxmlformats.org/officeDocument/2006/relationships/tags" Target="../tags/tag215.xml"/><Relationship Id="rId11" Type="http://schemas.openxmlformats.org/officeDocument/2006/relationships/tags" Target="../tags/tag220.xml"/><Relationship Id="rId5" Type="http://schemas.openxmlformats.org/officeDocument/2006/relationships/tags" Target="../tags/tag214.xml"/><Relationship Id="rId15" Type="http://schemas.openxmlformats.org/officeDocument/2006/relationships/notesSlide" Target="../notesSlides/notesSlide13.xml"/><Relationship Id="rId23" Type="http://schemas.openxmlformats.org/officeDocument/2006/relationships/image" Target="../media/image3.png"/><Relationship Id="rId10" Type="http://schemas.openxmlformats.org/officeDocument/2006/relationships/tags" Target="../tags/tag219.xml"/><Relationship Id="rId19" Type="http://schemas.openxmlformats.org/officeDocument/2006/relationships/image" Target="../media/image55.png"/><Relationship Id="rId4" Type="http://schemas.openxmlformats.org/officeDocument/2006/relationships/tags" Target="../tags/tag213.xml"/><Relationship Id="rId9" Type="http://schemas.openxmlformats.org/officeDocument/2006/relationships/tags" Target="../tags/tag218.xml"/><Relationship Id="rId14" Type="http://schemas.openxmlformats.org/officeDocument/2006/relationships/slideLayout" Target="../slideLayouts/slideLayout1.xml"/><Relationship Id="rId22"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61.jpeg"/><Relationship Id="rId13" Type="http://schemas.openxmlformats.org/officeDocument/2006/relationships/image" Target="../media/image7.jpeg"/><Relationship Id="rId3" Type="http://schemas.openxmlformats.org/officeDocument/2006/relationships/slideLayout" Target="../slideLayouts/slideLayout1.xml"/><Relationship Id="rId7" Type="http://schemas.openxmlformats.org/officeDocument/2006/relationships/image" Target="../media/image60.jpeg"/><Relationship Id="rId12" Type="http://schemas.openxmlformats.org/officeDocument/2006/relationships/image" Target="../media/image65.jpeg"/><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image" Target="../media/image59.jpeg"/><Relationship Id="rId11" Type="http://schemas.openxmlformats.org/officeDocument/2006/relationships/image" Target="../media/image64.jpeg"/><Relationship Id="rId5" Type="http://schemas.openxmlformats.org/officeDocument/2006/relationships/image" Target="../media/image58.jpeg"/><Relationship Id="rId10" Type="http://schemas.openxmlformats.org/officeDocument/2006/relationships/image" Target="../media/image63.jpeg"/><Relationship Id="rId4" Type="http://schemas.openxmlformats.org/officeDocument/2006/relationships/notesSlide" Target="../notesSlides/notesSlide14.xml"/><Relationship Id="rId9" Type="http://schemas.openxmlformats.org/officeDocument/2006/relationships/image" Target="../media/image62.jpeg"/><Relationship Id="rId1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notesSlide" Target="../notesSlides/notesSlide15.xml"/><Relationship Id="rId7" Type="http://schemas.openxmlformats.org/officeDocument/2006/relationships/image" Target="../media/image68.jpeg"/><Relationship Id="rId2" Type="http://schemas.openxmlformats.org/officeDocument/2006/relationships/slideLayout" Target="../slideLayouts/slideLayout1.xml"/><Relationship Id="rId1" Type="http://schemas.openxmlformats.org/officeDocument/2006/relationships/tags" Target="../tags/tag225.xml"/><Relationship Id="rId6" Type="http://schemas.openxmlformats.org/officeDocument/2006/relationships/image" Target="../media/image67.jpeg"/><Relationship Id="rId5" Type="http://schemas.openxmlformats.org/officeDocument/2006/relationships/image" Target="../media/image66.jpeg"/><Relationship Id="rId10" Type="http://schemas.openxmlformats.org/officeDocument/2006/relationships/image" Target="../media/image3.png"/><Relationship Id="rId4" Type="http://schemas.openxmlformats.org/officeDocument/2006/relationships/image" Target="../media/image52.jpeg"/><Relationship Id="rId9"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tags" Target="../tags/tag226.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70.jpeg"/></Relationships>
</file>

<file path=ppt/slides/_rels/slide17.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52.jpeg"/><Relationship Id="rId7" Type="http://schemas.openxmlformats.org/officeDocument/2006/relationships/image" Target="../media/image74.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3.jpeg"/><Relationship Id="rId5" Type="http://schemas.openxmlformats.org/officeDocument/2006/relationships/image" Target="../media/image72.jpeg"/><Relationship Id="rId10" Type="http://schemas.openxmlformats.org/officeDocument/2006/relationships/image" Target="../media/image7.jpeg"/><Relationship Id="rId4" Type="http://schemas.openxmlformats.org/officeDocument/2006/relationships/image" Target="../media/image71.jpeg"/><Relationship Id="rId9" Type="http://schemas.openxmlformats.org/officeDocument/2006/relationships/image" Target="../media/image76.jpeg"/></Relationships>
</file>

<file path=ppt/slides/_rels/slide18.xml.rels><?xml version="1.0" encoding="UTF-8" standalone="yes"?>
<Relationships xmlns="http://schemas.openxmlformats.org/package/2006/relationships"><Relationship Id="rId8" Type="http://schemas.openxmlformats.org/officeDocument/2006/relationships/tags" Target="../tags/tag234.xml"/><Relationship Id="rId13" Type="http://schemas.openxmlformats.org/officeDocument/2006/relationships/image" Target="../media/image78.png"/><Relationship Id="rId18" Type="http://schemas.openxmlformats.org/officeDocument/2006/relationships/image" Target="../media/image83.jpeg"/><Relationship Id="rId3" Type="http://schemas.openxmlformats.org/officeDocument/2006/relationships/tags" Target="../tags/tag229.xml"/><Relationship Id="rId21" Type="http://schemas.openxmlformats.org/officeDocument/2006/relationships/image" Target="../media/image3.png"/><Relationship Id="rId7" Type="http://schemas.openxmlformats.org/officeDocument/2006/relationships/tags" Target="../tags/tag233.xml"/><Relationship Id="rId12" Type="http://schemas.openxmlformats.org/officeDocument/2006/relationships/image" Target="../media/image77.png"/><Relationship Id="rId17" Type="http://schemas.openxmlformats.org/officeDocument/2006/relationships/image" Target="../media/image82.jpeg"/><Relationship Id="rId2" Type="http://schemas.openxmlformats.org/officeDocument/2006/relationships/tags" Target="../tags/tag228.xml"/><Relationship Id="rId16" Type="http://schemas.openxmlformats.org/officeDocument/2006/relationships/image" Target="../media/image81.jpeg"/><Relationship Id="rId20" Type="http://schemas.openxmlformats.org/officeDocument/2006/relationships/image" Target="../media/image7.jpeg"/><Relationship Id="rId1" Type="http://schemas.openxmlformats.org/officeDocument/2006/relationships/tags" Target="../tags/tag227.xml"/><Relationship Id="rId6" Type="http://schemas.openxmlformats.org/officeDocument/2006/relationships/tags" Target="../tags/tag232.xml"/><Relationship Id="rId11" Type="http://schemas.openxmlformats.org/officeDocument/2006/relationships/notesSlide" Target="../notesSlides/notesSlide18.xml"/><Relationship Id="rId5" Type="http://schemas.openxmlformats.org/officeDocument/2006/relationships/tags" Target="../tags/tag231.xml"/><Relationship Id="rId15" Type="http://schemas.openxmlformats.org/officeDocument/2006/relationships/image" Target="../media/image80.jpeg"/><Relationship Id="rId10" Type="http://schemas.openxmlformats.org/officeDocument/2006/relationships/slideLayout" Target="../slideLayouts/slideLayout7.xml"/><Relationship Id="rId19" Type="http://schemas.openxmlformats.org/officeDocument/2006/relationships/image" Target="../media/image84.jpeg"/><Relationship Id="rId4" Type="http://schemas.openxmlformats.org/officeDocument/2006/relationships/tags" Target="../tags/tag230.xml"/><Relationship Id="rId9" Type="http://schemas.openxmlformats.org/officeDocument/2006/relationships/tags" Target="../tags/tag235.xml"/><Relationship Id="rId14" Type="http://schemas.openxmlformats.org/officeDocument/2006/relationships/image" Target="../media/image79.jpeg"/></Relationships>
</file>

<file path=ppt/slides/_rels/slide19.xml.rels><?xml version="1.0" encoding="UTF-8" standalone="yes"?>
<Relationships xmlns="http://schemas.openxmlformats.org/package/2006/relationships"><Relationship Id="rId8" Type="http://schemas.openxmlformats.org/officeDocument/2006/relationships/tags" Target="../tags/tag243.xml"/><Relationship Id="rId13" Type="http://schemas.openxmlformats.org/officeDocument/2006/relationships/image" Target="../media/image77.png"/><Relationship Id="rId18" Type="http://schemas.openxmlformats.org/officeDocument/2006/relationships/image" Target="../media/image89.jpeg"/><Relationship Id="rId3" Type="http://schemas.openxmlformats.org/officeDocument/2006/relationships/tags" Target="../tags/tag238.xml"/><Relationship Id="rId21" Type="http://schemas.openxmlformats.org/officeDocument/2006/relationships/image" Target="../media/image7.jpeg"/><Relationship Id="rId7" Type="http://schemas.openxmlformats.org/officeDocument/2006/relationships/tags" Target="../tags/tag242.xml"/><Relationship Id="rId12" Type="http://schemas.openxmlformats.org/officeDocument/2006/relationships/notesSlide" Target="../notesSlides/notesSlide19.xml"/><Relationship Id="rId17" Type="http://schemas.openxmlformats.org/officeDocument/2006/relationships/image" Target="../media/image88.jpeg"/><Relationship Id="rId2" Type="http://schemas.openxmlformats.org/officeDocument/2006/relationships/tags" Target="../tags/tag237.xml"/><Relationship Id="rId16" Type="http://schemas.openxmlformats.org/officeDocument/2006/relationships/image" Target="../media/image87.jpeg"/><Relationship Id="rId20" Type="http://schemas.openxmlformats.org/officeDocument/2006/relationships/image" Target="../media/image91.jpeg"/><Relationship Id="rId1" Type="http://schemas.openxmlformats.org/officeDocument/2006/relationships/tags" Target="../tags/tag236.xml"/><Relationship Id="rId6" Type="http://schemas.openxmlformats.org/officeDocument/2006/relationships/tags" Target="../tags/tag241.xml"/><Relationship Id="rId11" Type="http://schemas.openxmlformats.org/officeDocument/2006/relationships/slideLayout" Target="../slideLayouts/slideLayout7.xml"/><Relationship Id="rId5" Type="http://schemas.openxmlformats.org/officeDocument/2006/relationships/tags" Target="../tags/tag240.xml"/><Relationship Id="rId15" Type="http://schemas.openxmlformats.org/officeDocument/2006/relationships/image" Target="../media/image86.jpeg"/><Relationship Id="rId10" Type="http://schemas.openxmlformats.org/officeDocument/2006/relationships/tags" Target="../tags/tag245.xml"/><Relationship Id="rId19" Type="http://schemas.openxmlformats.org/officeDocument/2006/relationships/image" Target="../media/image90.jpeg"/><Relationship Id="rId4" Type="http://schemas.openxmlformats.org/officeDocument/2006/relationships/tags" Target="../tags/tag239.xml"/><Relationship Id="rId9" Type="http://schemas.openxmlformats.org/officeDocument/2006/relationships/tags" Target="../tags/tag244.xml"/><Relationship Id="rId14" Type="http://schemas.openxmlformats.org/officeDocument/2006/relationships/image" Target="../media/image85.png"/><Relationship Id="rId22"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tags" Target="../tags/tag136.xml"/><Relationship Id="rId13" Type="http://schemas.openxmlformats.org/officeDocument/2006/relationships/tags" Target="../tags/tag141.xml"/><Relationship Id="rId18" Type="http://schemas.openxmlformats.org/officeDocument/2006/relationships/image" Target="../media/image3.png"/><Relationship Id="rId3" Type="http://schemas.openxmlformats.org/officeDocument/2006/relationships/tags" Target="../tags/tag131.xml"/><Relationship Id="rId7" Type="http://schemas.openxmlformats.org/officeDocument/2006/relationships/tags" Target="../tags/tag135.xml"/><Relationship Id="rId12" Type="http://schemas.openxmlformats.org/officeDocument/2006/relationships/tags" Target="../tags/tag140.xml"/><Relationship Id="rId17" Type="http://schemas.openxmlformats.org/officeDocument/2006/relationships/image" Target="../media/image4.jpeg"/><Relationship Id="rId2" Type="http://schemas.openxmlformats.org/officeDocument/2006/relationships/tags" Target="../tags/tag130.xml"/><Relationship Id="rId16" Type="http://schemas.openxmlformats.org/officeDocument/2006/relationships/image" Target="../media/image5.jpeg"/><Relationship Id="rId1" Type="http://schemas.openxmlformats.org/officeDocument/2006/relationships/tags" Target="../tags/tag129.xml"/><Relationship Id="rId6" Type="http://schemas.openxmlformats.org/officeDocument/2006/relationships/tags" Target="../tags/tag134.xml"/><Relationship Id="rId11" Type="http://schemas.openxmlformats.org/officeDocument/2006/relationships/tags" Target="../tags/tag139.xml"/><Relationship Id="rId5" Type="http://schemas.openxmlformats.org/officeDocument/2006/relationships/tags" Target="../tags/tag133.xml"/><Relationship Id="rId15" Type="http://schemas.openxmlformats.org/officeDocument/2006/relationships/notesSlide" Target="../notesSlides/notesSlide2.xml"/><Relationship Id="rId10" Type="http://schemas.openxmlformats.org/officeDocument/2006/relationships/tags" Target="../tags/tag138.xml"/><Relationship Id="rId4" Type="http://schemas.openxmlformats.org/officeDocument/2006/relationships/tags" Target="../tags/tag132.xml"/><Relationship Id="rId9" Type="http://schemas.openxmlformats.org/officeDocument/2006/relationships/tags" Target="../tags/tag137.xml"/><Relationship Id="rId14"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notesSlide" Target="../notesSlides/notesSlide20.xml"/><Relationship Id="rId7" Type="http://schemas.openxmlformats.org/officeDocument/2006/relationships/image" Target="../media/image94.jpeg"/><Relationship Id="rId2" Type="http://schemas.openxmlformats.org/officeDocument/2006/relationships/slideLayout" Target="../slideLayouts/slideLayout1.xml"/><Relationship Id="rId1" Type="http://schemas.openxmlformats.org/officeDocument/2006/relationships/tags" Target="../tags/tag246.xml"/><Relationship Id="rId6" Type="http://schemas.openxmlformats.org/officeDocument/2006/relationships/image" Target="../media/image93.jpeg"/><Relationship Id="rId5" Type="http://schemas.openxmlformats.org/officeDocument/2006/relationships/image" Target="../media/image92.jpeg"/><Relationship Id="rId10" Type="http://schemas.openxmlformats.org/officeDocument/2006/relationships/image" Target="../media/image3.png"/><Relationship Id="rId4" Type="http://schemas.openxmlformats.org/officeDocument/2006/relationships/image" Target="../media/image52.jpeg"/><Relationship Id="rId9"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image" Target="../media/image7.jpeg"/><Relationship Id="rId5" Type="http://schemas.openxmlformats.org/officeDocument/2006/relationships/image" Target="../media/image52.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image" Target="../media/image7.jpeg"/><Relationship Id="rId5" Type="http://schemas.openxmlformats.org/officeDocument/2006/relationships/image" Target="../media/image96.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51.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tags" Target="../tags/tag254.xml"/><Relationship Id="rId7" Type="http://schemas.openxmlformats.org/officeDocument/2006/relationships/image" Target="../media/image97.jpeg"/><Relationship Id="rId2" Type="http://schemas.openxmlformats.org/officeDocument/2006/relationships/tags" Target="../tags/tag253.xml"/><Relationship Id="rId1" Type="http://schemas.openxmlformats.org/officeDocument/2006/relationships/tags" Target="../tags/tag252.xml"/><Relationship Id="rId6" Type="http://schemas.openxmlformats.org/officeDocument/2006/relationships/image" Target="../media/image96.jpeg"/><Relationship Id="rId5" Type="http://schemas.openxmlformats.org/officeDocument/2006/relationships/notesSlide" Target="../notesSlides/notesSlide24.xml"/><Relationship Id="rId4" Type="http://schemas.openxmlformats.org/officeDocument/2006/relationships/slideLayout" Target="../slideLayouts/slideLayout13.xml"/><Relationship Id="rId9"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tags" Target="../tags/tag262.xml"/><Relationship Id="rId13" Type="http://schemas.openxmlformats.org/officeDocument/2006/relationships/tags" Target="../tags/tag267.xml"/><Relationship Id="rId18" Type="http://schemas.openxmlformats.org/officeDocument/2006/relationships/tags" Target="../tags/tag272.xml"/><Relationship Id="rId26" Type="http://schemas.openxmlformats.org/officeDocument/2006/relationships/slideLayout" Target="../slideLayouts/slideLayout7.xml"/><Relationship Id="rId3" Type="http://schemas.openxmlformats.org/officeDocument/2006/relationships/tags" Target="../tags/tag257.xml"/><Relationship Id="rId21" Type="http://schemas.openxmlformats.org/officeDocument/2006/relationships/tags" Target="../tags/tag275.xml"/><Relationship Id="rId7" Type="http://schemas.openxmlformats.org/officeDocument/2006/relationships/tags" Target="../tags/tag261.xml"/><Relationship Id="rId12" Type="http://schemas.openxmlformats.org/officeDocument/2006/relationships/tags" Target="../tags/tag266.xml"/><Relationship Id="rId17" Type="http://schemas.openxmlformats.org/officeDocument/2006/relationships/tags" Target="../tags/tag271.xml"/><Relationship Id="rId25" Type="http://schemas.openxmlformats.org/officeDocument/2006/relationships/tags" Target="../tags/tag279.xml"/><Relationship Id="rId2" Type="http://schemas.openxmlformats.org/officeDocument/2006/relationships/tags" Target="../tags/tag256.xml"/><Relationship Id="rId16" Type="http://schemas.openxmlformats.org/officeDocument/2006/relationships/tags" Target="../tags/tag270.xml"/><Relationship Id="rId20" Type="http://schemas.openxmlformats.org/officeDocument/2006/relationships/tags" Target="../tags/tag274.xml"/><Relationship Id="rId29" Type="http://schemas.openxmlformats.org/officeDocument/2006/relationships/image" Target="../media/image7.jpeg"/><Relationship Id="rId1" Type="http://schemas.openxmlformats.org/officeDocument/2006/relationships/tags" Target="../tags/tag255.xml"/><Relationship Id="rId6" Type="http://schemas.openxmlformats.org/officeDocument/2006/relationships/tags" Target="../tags/tag260.xml"/><Relationship Id="rId11" Type="http://schemas.openxmlformats.org/officeDocument/2006/relationships/tags" Target="../tags/tag265.xml"/><Relationship Id="rId24" Type="http://schemas.openxmlformats.org/officeDocument/2006/relationships/tags" Target="../tags/tag278.xml"/><Relationship Id="rId5" Type="http://schemas.openxmlformats.org/officeDocument/2006/relationships/tags" Target="../tags/tag259.xml"/><Relationship Id="rId15" Type="http://schemas.openxmlformats.org/officeDocument/2006/relationships/tags" Target="../tags/tag269.xml"/><Relationship Id="rId23" Type="http://schemas.openxmlformats.org/officeDocument/2006/relationships/tags" Target="../tags/tag277.xml"/><Relationship Id="rId28" Type="http://schemas.openxmlformats.org/officeDocument/2006/relationships/image" Target="../media/image52.jpeg"/><Relationship Id="rId10" Type="http://schemas.openxmlformats.org/officeDocument/2006/relationships/tags" Target="../tags/tag264.xml"/><Relationship Id="rId19" Type="http://schemas.openxmlformats.org/officeDocument/2006/relationships/tags" Target="../tags/tag273.xml"/><Relationship Id="rId4" Type="http://schemas.openxmlformats.org/officeDocument/2006/relationships/tags" Target="../tags/tag258.xml"/><Relationship Id="rId9" Type="http://schemas.openxmlformats.org/officeDocument/2006/relationships/tags" Target="../tags/tag263.xml"/><Relationship Id="rId14" Type="http://schemas.openxmlformats.org/officeDocument/2006/relationships/tags" Target="../tags/tag268.xml"/><Relationship Id="rId22" Type="http://schemas.openxmlformats.org/officeDocument/2006/relationships/tags" Target="../tags/tag276.xml"/><Relationship Id="rId27" Type="http://schemas.openxmlformats.org/officeDocument/2006/relationships/notesSlide" Target="../notesSlides/notesSlide25.xml"/><Relationship Id="rId30"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80.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1.xml"/><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52.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3.png"/><Relationship Id="rId2" Type="http://schemas.openxmlformats.org/officeDocument/2006/relationships/tags" Target="../tags/tag143.xml"/><Relationship Id="rId1" Type="http://schemas.openxmlformats.org/officeDocument/2006/relationships/tags" Target="../tags/tag14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12.jpeg"/><Relationship Id="rId3" Type="http://schemas.openxmlformats.org/officeDocument/2006/relationships/tags" Target="../tags/tag146.xml"/><Relationship Id="rId7" Type="http://schemas.openxmlformats.org/officeDocument/2006/relationships/slideLayout" Target="../slideLayouts/slideLayout1.xml"/><Relationship Id="rId12" Type="http://schemas.openxmlformats.org/officeDocument/2006/relationships/image" Target="../media/image11.jpeg"/><Relationship Id="rId17" Type="http://schemas.openxmlformats.org/officeDocument/2006/relationships/image" Target="../media/image3.png"/><Relationship Id="rId2" Type="http://schemas.openxmlformats.org/officeDocument/2006/relationships/tags" Target="../tags/tag145.xml"/><Relationship Id="rId16" Type="http://schemas.openxmlformats.org/officeDocument/2006/relationships/image" Target="../media/image7.jpeg"/><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image" Target="../media/image10.jpeg"/><Relationship Id="rId5" Type="http://schemas.openxmlformats.org/officeDocument/2006/relationships/tags" Target="../tags/tag148.xml"/><Relationship Id="rId15" Type="http://schemas.openxmlformats.org/officeDocument/2006/relationships/image" Target="../media/image14.jpeg"/><Relationship Id="rId10" Type="http://schemas.openxmlformats.org/officeDocument/2006/relationships/image" Target="../media/image9.png"/><Relationship Id="rId4" Type="http://schemas.openxmlformats.org/officeDocument/2006/relationships/tags" Target="../tags/tag147.xml"/><Relationship Id="rId9" Type="http://schemas.openxmlformats.org/officeDocument/2006/relationships/image" Target="../media/image8.jpeg"/><Relationship Id="rId1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image" Target="../media/image15.jpeg"/><Relationship Id="rId3" Type="http://schemas.openxmlformats.org/officeDocument/2006/relationships/tags" Target="../tags/tag152.xml"/><Relationship Id="rId21" Type="http://schemas.openxmlformats.org/officeDocument/2006/relationships/image" Target="../media/image18.jpeg"/><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notesSlide" Target="../notesSlides/notesSlide5.xml"/><Relationship Id="rId25" Type="http://schemas.openxmlformats.org/officeDocument/2006/relationships/image" Target="../media/image3.png"/><Relationship Id="rId2" Type="http://schemas.openxmlformats.org/officeDocument/2006/relationships/tags" Target="../tags/tag151.xml"/><Relationship Id="rId16" Type="http://schemas.openxmlformats.org/officeDocument/2006/relationships/slideLayout" Target="../slideLayouts/slideLayout7.xml"/><Relationship Id="rId20" Type="http://schemas.openxmlformats.org/officeDocument/2006/relationships/image" Target="../media/image17.jpeg"/><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24" Type="http://schemas.openxmlformats.org/officeDocument/2006/relationships/image" Target="../media/image7.jpeg"/><Relationship Id="rId5" Type="http://schemas.openxmlformats.org/officeDocument/2006/relationships/tags" Target="../tags/tag154.xml"/><Relationship Id="rId15" Type="http://schemas.openxmlformats.org/officeDocument/2006/relationships/tags" Target="../tags/tag164.xml"/><Relationship Id="rId23" Type="http://schemas.openxmlformats.org/officeDocument/2006/relationships/image" Target="../media/image20.jpeg"/><Relationship Id="rId10" Type="http://schemas.openxmlformats.org/officeDocument/2006/relationships/tags" Target="../tags/tag159.xml"/><Relationship Id="rId19" Type="http://schemas.openxmlformats.org/officeDocument/2006/relationships/image" Target="../media/image16.jpeg"/><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 Id="rId22"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tags" Target="../tags/tag172.xml"/><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tags" Target="../tags/tag167.xml"/><Relationship Id="rId21" Type="http://schemas.openxmlformats.org/officeDocument/2006/relationships/image" Target="../media/image3.png"/><Relationship Id="rId7" Type="http://schemas.openxmlformats.org/officeDocument/2006/relationships/tags" Target="../tags/tag171.xml"/><Relationship Id="rId12" Type="http://schemas.openxmlformats.org/officeDocument/2006/relationships/image" Target="../media/image1.jpeg"/><Relationship Id="rId17" Type="http://schemas.openxmlformats.org/officeDocument/2006/relationships/image" Target="../media/image25.png"/><Relationship Id="rId2" Type="http://schemas.openxmlformats.org/officeDocument/2006/relationships/tags" Target="../tags/tag166.xml"/><Relationship Id="rId16" Type="http://schemas.openxmlformats.org/officeDocument/2006/relationships/image" Target="../media/image24.png"/><Relationship Id="rId20" Type="http://schemas.openxmlformats.org/officeDocument/2006/relationships/image" Target="../media/image7.jpeg"/><Relationship Id="rId1" Type="http://schemas.openxmlformats.org/officeDocument/2006/relationships/tags" Target="../tags/tag165.xml"/><Relationship Id="rId6" Type="http://schemas.openxmlformats.org/officeDocument/2006/relationships/tags" Target="../tags/tag170.xml"/><Relationship Id="rId11" Type="http://schemas.openxmlformats.org/officeDocument/2006/relationships/notesSlide" Target="../notesSlides/notesSlide6.xml"/><Relationship Id="rId5" Type="http://schemas.openxmlformats.org/officeDocument/2006/relationships/tags" Target="../tags/tag169.xml"/><Relationship Id="rId15" Type="http://schemas.openxmlformats.org/officeDocument/2006/relationships/image" Target="../media/image23.jpeg"/><Relationship Id="rId10" Type="http://schemas.openxmlformats.org/officeDocument/2006/relationships/slideLayout" Target="../slideLayouts/slideLayout1.xml"/><Relationship Id="rId19" Type="http://schemas.openxmlformats.org/officeDocument/2006/relationships/image" Target="../media/image27.png"/><Relationship Id="rId4" Type="http://schemas.openxmlformats.org/officeDocument/2006/relationships/tags" Target="../tags/tag168.xml"/><Relationship Id="rId9" Type="http://schemas.openxmlformats.org/officeDocument/2006/relationships/tags" Target="../tags/tag173.xml"/><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8" Type="http://schemas.openxmlformats.org/officeDocument/2006/relationships/tags" Target="../tags/tag181.xml"/><Relationship Id="rId13" Type="http://schemas.openxmlformats.org/officeDocument/2006/relationships/tags" Target="../tags/tag186.xml"/><Relationship Id="rId18" Type="http://schemas.openxmlformats.org/officeDocument/2006/relationships/image" Target="../media/image28.jpeg"/><Relationship Id="rId3" Type="http://schemas.openxmlformats.org/officeDocument/2006/relationships/tags" Target="../tags/tag176.xml"/><Relationship Id="rId21" Type="http://schemas.openxmlformats.org/officeDocument/2006/relationships/image" Target="../media/image31.jpeg"/><Relationship Id="rId7" Type="http://schemas.openxmlformats.org/officeDocument/2006/relationships/tags" Target="../tags/tag180.xml"/><Relationship Id="rId12" Type="http://schemas.openxmlformats.org/officeDocument/2006/relationships/tags" Target="../tags/tag185.xml"/><Relationship Id="rId17" Type="http://schemas.openxmlformats.org/officeDocument/2006/relationships/image" Target="../media/image1.jpeg"/><Relationship Id="rId2" Type="http://schemas.openxmlformats.org/officeDocument/2006/relationships/tags" Target="../tags/tag175.xml"/><Relationship Id="rId16" Type="http://schemas.openxmlformats.org/officeDocument/2006/relationships/notesSlide" Target="../notesSlides/notesSlide7.xml"/><Relationship Id="rId20" Type="http://schemas.openxmlformats.org/officeDocument/2006/relationships/image" Target="../media/image30.jpeg"/><Relationship Id="rId1" Type="http://schemas.openxmlformats.org/officeDocument/2006/relationships/tags" Target="../tags/tag174.xml"/><Relationship Id="rId6" Type="http://schemas.openxmlformats.org/officeDocument/2006/relationships/tags" Target="../tags/tag179.xml"/><Relationship Id="rId11" Type="http://schemas.openxmlformats.org/officeDocument/2006/relationships/tags" Target="../tags/tag184.xml"/><Relationship Id="rId24" Type="http://schemas.openxmlformats.org/officeDocument/2006/relationships/image" Target="../media/image3.png"/><Relationship Id="rId5" Type="http://schemas.openxmlformats.org/officeDocument/2006/relationships/tags" Target="../tags/tag178.xml"/><Relationship Id="rId15" Type="http://schemas.openxmlformats.org/officeDocument/2006/relationships/slideLayout" Target="../slideLayouts/slideLayout7.xml"/><Relationship Id="rId23" Type="http://schemas.openxmlformats.org/officeDocument/2006/relationships/image" Target="../media/image7.jpeg"/><Relationship Id="rId10" Type="http://schemas.openxmlformats.org/officeDocument/2006/relationships/tags" Target="../tags/tag183.xml"/><Relationship Id="rId19" Type="http://schemas.openxmlformats.org/officeDocument/2006/relationships/image" Target="../media/image29.jpeg"/><Relationship Id="rId4" Type="http://schemas.openxmlformats.org/officeDocument/2006/relationships/tags" Target="../tags/tag177.xml"/><Relationship Id="rId9" Type="http://schemas.openxmlformats.org/officeDocument/2006/relationships/tags" Target="../tags/tag182.xml"/><Relationship Id="rId14" Type="http://schemas.openxmlformats.org/officeDocument/2006/relationships/tags" Target="../tags/tag187.xml"/><Relationship Id="rId22" Type="http://schemas.openxmlformats.org/officeDocument/2006/relationships/image" Target="../media/image32.png"/></Relationships>
</file>

<file path=ppt/slides/_rels/slide8.xml.rels><?xml version="1.0" encoding="UTF-8" standalone="yes"?>
<Relationships xmlns="http://schemas.openxmlformats.org/package/2006/relationships"><Relationship Id="rId8" Type="http://schemas.openxmlformats.org/officeDocument/2006/relationships/tags" Target="../tags/tag195.xml"/><Relationship Id="rId13" Type="http://schemas.openxmlformats.org/officeDocument/2006/relationships/tags" Target="../tags/tag200.xml"/><Relationship Id="rId18" Type="http://schemas.openxmlformats.org/officeDocument/2006/relationships/notesSlide" Target="../notesSlides/notesSlide8.xml"/><Relationship Id="rId3" Type="http://schemas.openxmlformats.org/officeDocument/2006/relationships/tags" Target="../tags/tag190.xml"/><Relationship Id="rId21" Type="http://schemas.openxmlformats.org/officeDocument/2006/relationships/image" Target="../media/image34.jpeg"/><Relationship Id="rId7" Type="http://schemas.openxmlformats.org/officeDocument/2006/relationships/tags" Target="../tags/tag194.xml"/><Relationship Id="rId12" Type="http://schemas.openxmlformats.org/officeDocument/2006/relationships/tags" Target="../tags/tag199.xml"/><Relationship Id="rId17" Type="http://schemas.openxmlformats.org/officeDocument/2006/relationships/slideLayout" Target="../slideLayouts/slideLayout1.xml"/><Relationship Id="rId2" Type="http://schemas.openxmlformats.org/officeDocument/2006/relationships/tags" Target="../tags/tag189.xml"/><Relationship Id="rId16" Type="http://schemas.openxmlformats.org/officeDocument/2006/relationships/tags" Target="../tags/tag203.xml"/><Relationship Id="rId20" Type="http://schemas.openxmlformats.org/officeDocument/2006/relationships/image" Target="../media/image33.png"/><Relationship Id="rId1" Type="http://schemas.openxmlformats.org/officeDocument/2006/relationships/tags" Target="../tags/tag188.xml"/><Relationship Id="rId6" Type="http://schemas.openxmlformats.org/officeDocument/2006/relationships/tags" Target="../tags/tag193.xml"/><Relationship Id="rId11" Type="http://schemas.openxmlformats.org/officeDocument/2006/relationships/tags" Target="../tags/tag198.xml"/><Relationship Id="rId24" Type="http://schemas.openxmlformats.org/officeDocument/2006/relationships/image" Target="../media/image3.png"/><Relationship Id="rId5" Type="http://schemas.openxmlformats.org/officeDocument/2006/relationships/tags" Target="../tags/tag192.xml"/><Relationship Id="rId15" Type="http://schemas.openxmlformats.org/officeDocument/2006/relationships/tags" Target="../tags/tag202.xml"/><Relationship Id="rId23" Type="http://schemas.openxmlformats.org/officeDocument/2006/relationships/image" Target="../media/image35.jpeg"/><Relationship Id="rId10" Type="http://schemas.openxmlformats.org/officeDocument/2006/relationships/tags" Target="../tags/tag197.xml"/><Relationship Id="rId19" Type="http://schemas.openxmlformats.org/officeDocument/2006/relationships/image" Target="../media/image1.jpeg"/><Relationship Id="rId4" Type="http://schemas.openxmlformats.org/officeDocument/2006/relationships/tags" Target="../tags/tag191.xml"/><Relationship Id="rId9" Type="http://schemas.openxmlformats.org/officeDocument/2006/relationships/tags" Target="../tags/tag196.xml"/><Relationship Id="rId14" Type="http://schemas.openxmlformats.org/officeDocument/2006/relationships/tags" Target="../tags/tag201.xml"/><Relationship Id="rId22"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slideLayout" Target="../slideLayouts/slideLayout7.xml"/><Relationship Id="rId7" Type="http://schemas.openxmlformats.org/officeDocument/2006/relationships/image" Target="../media/image38.jpeg"/><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image" Target="../media/image37.jpeg"/><Relationship Id="rId11" Type="http://schemas.openxmlformats.org/officeDocument/2006/relationships/image" Target="../media/image3.png"/><Relationship Id="rId5" Type="http://schemas.openxmlformats.org/officeDocument/2006/relationships/image" Target="../media/image36.jpeg"/><Relationship Id="rId10" Type="http://schemas.openxmlformats.org/officeDocument/2006/relationships/image" Target="../media/image7.jpeg"/><Relationship Id="rId4" Type="http://schemas.openxmlformats.org/officeDocument/2006/relationships/notesSlide" Target="../notesSlides/notesSlide9.xml"/><Relationship Id="rId9" Type="http://schemas.openxmlformats.org/officeDocument/2006/relationships/image" Target="../media/image40.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标题 7"/>
          <p:cNvSpPr>
            <a:spLocks noGrp="1"/>
          </p:cNvSpPr>
          <p:nvPr>
            <p:ph type="title"/>
          </p:nvPr>
        </p:nvSpPr>
        <p:spPr/>
        <p:txBody>
          <a:bodyPr/>
          <a:lstStyle/>
          <a:p>
            <a:endParaRPr lang="zh-CN" altLang="en-US"/>
          </a:p>
        </p:txBody>
      </p:sp>
      <p:pic>
        <p:nvPicPr>
          <p:cNvPr id="6" name="图片 5" descr="97897879798"/>
          <p:cNvPicPr/>
          <p:nvPr/>
        </p:nvPicPr>
        <p:blipFill>
          <a:blip r:embed="rId6">
            <a:lum bright="6000"/>
          </a:blip>
          <a:srcRect/>
          <a:stretch>
            <a:fillRect/>
          </a:stretch>
        </p:blipFill>
        <p:spPr>
          <a:xfrm>
            <a:off x="0" y="0"/>
            <a:ext cx="9326880" cy="5720715"/>
          </a:xfrm>
          <a:prstGeom prst="rect">
            <a:avLst/>
          </a:prstGeom>
        </p:spPr>
      </p:pic>
      <p:pic>
        <p:nvPicPr>
          <p:cNvPr id="3" name="图片 2" descr="890890"/>
          <p:cNvPicPr>
            <a:picLocks noChangeAspect="1"/>
          </p:cNvPicPr>
          <p:nvPr/>
        </p:nvPicPr>
        <p:blipFill>
          <a:blip r:embed="rId7"/>
          <a:stretch>
            <a:fillRect/>
          </a:stretch>
        </p:blipFill>
        <p:spPr>
          <a:xfrm>
            <a:off x="1136715" y="951745"/>
            <a:ext cx="3266583" cy="2392643"/>
          </a:xfrm>
          <a:prstGeom prst="rect">
            <a:avLst/>
          </a:prstGeom>
        </p:spPr>
      </p:pic>
      <p:sp>
        <p:nvSpPr>
          <p:cNvPr id="12" name="文本框 11"/>
          <p:cNvSpPr txBox="1"/>
          <p:nvPr/>
        </p:nvSpPr>
        <p:spPr>
          <a:xfrm>
            <a:off x="2083065" y="1280284"/>
            <a:ext cx="889345" cy="1099185"/>
          </a:xfrm>
          <a:prstGeom prst="rect">
            <a:avLst/>
          </a:prstGeom>
          <a:noFill/>
        </p:spPr>
        <p:txBody>
          <a:bodyPr wrap="square" rtlCol="0">
            <a:spAutoFit/>
          </a:bodyPr>
          <a:lstStyle/>
          <a:p>
            <a:pPr algn="l">
              <a:spcBef>
                <a:spcPct val="0"/>
              </a:spcBef>
            </a:pPr>
            <a:r>
              <a:rPr lang="zh-CN" altLang="zh-CN" sz="6550" dirty="0">
                <a:ln w="15875"/>
                <a:gradFill>
                  <a:gsLst>
                    <a:gs pos="0">
                      <a:schemeClr val="accent1"/>
                    </a:gs>
                    <a:gs pos="100000">
                      <a:schemeClr val="accent6"/>
                    </a:gs>
                  </a:gsLst>
                  <a:lin ang="2700000" scaled="0"/>
                </a:gradFill>
                <a:effectLst/>
                <a:latin typeface="汉仪润圆-65简" panose="00020600040101010101" charset="-122"/>
                <a:ea typeface="汉仪润圆-65简" panose="00020600040101010101" charset="-122"/>
                <a:cs typeface="+mn-ea"/>
                <a:sym typeface="+mn-lt"/>
              </a:rPr>
              <a:t>桃</a:t>
            </a:r>
          </a:p>
        </p:txBody>
      </p:sp>
      <p:sp>
        <p:nvSpPr>
          <p:cNvPr id="13" name="文本框 12"/>
          <p:cNvSpPr txBox="1"/>
          <p:nvPr>
            <p:custDataLst>
              <p:tags r:id="rId1"/>
            </p:custDataLst>
          </p:nvPr>
        </p:nvSpPr>
        <p:spPr>
          <a:xfrm>
            <a:off x="2813338" y="1885384"/>
            <a:ext cx="985253" cy="956364"/>
          </a:xfrm>
          <a:prstGeom prst="rect">
            <a:avLst/>
          </a:prstGeom>
          <a:noFill/>
        </p:spPr>
        <p:txBody>
          <a:bodyPr wrap="square" rtlCol="0">
            <a:noAutofit/>
          </a:bodyPr>
          <a:lstStyle/>
          <a:p>
            <a:pPr algn="l">
              <a:spcBef>
                <a:spcPct val="0"/>
              </a:spcBef>
            </a:pPr>
            <a:r>
              <a:rPr lang="zh-CN" altLang="zh-CN" sz="6550" dirty="0">
                <a:ln w="15875"/>
                <a:gradFill>
                  <a:gsLst>
                    <a:gs pos="0">
                      <a:schemeClr val="accent1"/>
                    </a:gs>
                    <a:gs pos="100000">
                      <a:schemeClr val="accent6"/>
                    </a:gs>
                  </a:gsLst>
                  <a:lin ang="2700000" scaled="0"/>
                </a:gradFill>
                <a:effectLst/>
                <a:latin typeface="汉仪润圆-65简" panose="00020600040101010101" charset="-122"/>
                <a:ea typeface="汉仪润圆-65简" panose="00020600040101010101" charset="-122"/>
                <a:cs typeface="+mn-ea"/>
                <a:sym typeface="+mn-lt"/>
              </a:rPr>
              <a:t>园</a:t>
            </a:r>
          </a:p>
        </p:txBody>
      </p:sp>
      <p:sp>
        <p:nvSpPr>
          <p:cNvPr id="4" name="文本框 9"/>
          <p:cNvSpPr txBox="1"/>
          <p:nvPr>
            <p:custDataLst>
              <p:tags r:id="rId2"/>
            </p:custDataLst>
          </p:nvPr>
        </p:nvSpPr>
        <p:spPr>
          <a:xfrm>
            <a:off x="3640455" y="1518285"/>
            <a:ext cx="3691890" cy="1595120"/>
          </a:xfrm>
          <a:prstGeom prst="rect">
            <a:avLst/>
          </a:prstGeom>
          <a:solidFill>
            <a:schemeClr val="accent5">
              <a:lumMod val="20000"/>
              <a:lumOff val="80000"/>
            </a:schemeClr>
          </a:solidFill>
        </p:spPr>
        <p:txBody>
          <a:bodyPr wrap="square">
            <a:no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l" defTabSz="342900" fontAlgn="auto">
              <a:lnSpc>
                <a:spcPct val="150000"/>
              </a:lnSpc>
              <a:spcBef>
                <a:spcPts val="0"/>
              </a:spcBef>
              <a:spcAft>
                <a:spcPts val="0"/>
              </a:spcAft>
            </a:pPr>
            <a:r>
              <a:rPr lang="en-US" altLang="zh-CN" sz="2400" b="1" dirty="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2025</a:t>
            </a:r>
            <a:r>
              <a:rPr lang="zh-CN" altLang="en-US" sz="2400" b="1" dirty="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年上半年工作汇报</a:t>
            </a:r>
          </a:p>
          <a:p>
            <a:pPr algn="l" defTabSz="342900" fontAlgn="auto">
              <a:lnSpc>
                <a:spcPct val="150000"/>
              </a:lnSpc>
              <a:spcBef>
                <a:spcPts val="0"/>
              </a:spcBef>
              <a:spcAft>
                <a:spcPts val="0"/>
              </a:spcAft>
            </a:pPr>
            <a:r>
              <a:rPr lang="en-US" altLang="zh-CN" sz="2400" b="1" dirty="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      </a:t>
            </a:r>
            <a:r>
              <a:rPr lang="zh-CN" altLang="en-US" sz="2400" b="1" dirty="0">
                <a:solidFill>
                  <a:srgbClr val="FF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桃园食堂</a:t>
            </a:r>
          </a:p>
        </p:txBody>
      </p:sp>
      <p:sp>
        <p:nvSpPr>
          <p:cNvPr id="189" name="文本框 188"/>
          <p:cNvSpPr txBox="1"/>
          <p:nvPr/>
        </p:nvSpPr>
        <p:spPr>
          <a:xfrm>
            <a:off x="3798570" y="2641600"/>
            <a:ext cx="3322955" cy="471170"/>
          </a:xfrm>
          <a:prstGeom prst="rect">
            <a:avLst/>
          </a:prstGeom>
          <a:noFill/>
          <a:ln>
            <a:noFill/>
          </a:ln>
        </p:spPr>
        <p:txBody>
          <a:bodyPr wrap="square" rtlCol="0">
            <a:noAutofit/>
          </a:bodyPr>
          <a:lstStyle/>
          <a:p>
            <a:pPr algn="ctr">
              <a:lnSpc>
                <a:spcPct val="140000"/>
              </a:lnSpc>
            </a:pPr>
            <a:r>
              <a:rPr lang="zh-CN" altLang="en-US" sz="1200" dirty="0">
                <a:solidFill>
                  <a:schemeClr val="tx1"/>
                </a:solidFill>
                <a:effectLst/>
                <a:latin typeface="黑体" panose="02010609060101010101" charset="-122"/>
                <a:ea typeface="黑体" panose="02010609060101010101" charset="-122"/>
                <a:cs typeface="黑体" panose="02010609060101010101" charset="-122"/>
              </a:rPr>
              <a:t>汇报人：谭猛</a:t>
            </a:r>
            <a:r>
              <a:rPr lang="en-US" altLang="zh-CN" sz="1200" dirty="0">
                <a:solidFill>
                  <a:schemeClr val="tx1"/>
                </a:solidFill>
                <a:effectLst/>
                <a:latin typeface="黑体" panose="02010609060101010101" charset="-122"/>
                <a:ea typeface="黑体" panose="02010609060101010101" charset="-122"/>
                <a:cs typeface="黑体" panose="02010609060101010101" charset="-122"/>
              </a:rPr>
              <a:t>        </a:t>
            </a:r>
            <a:r>
              <a:rPr lang="zh-CN" altLang="en-US" sz="1200" dirty="0">
                <a:solidFill>
                  <a:schemeClr val="tx1"/>
                </a:solidFill>
                <a:effectLst/>
                <a:latin typeface="黑体" panose="02010609060101010101" charset="-122"/>
                <a:ea typeface="黑体" panose="02010609060101010101" charset="-122"/>
                <a:cs typeface="黑体" panose="02010609060101010101" charset="-122"/>
              </a:rPr>
              <a:t>时间：</a:t>
            </a:r>
            <a:r>
              <a:rPr lang="en-US" altLang="zh-CN" sz="1200" dirty="0">
                <a:solidFill>
                  <a:schemeClr val="tx1"/>
                </a:solidFill>
                <a:effectLst/>
                <a:latin typeface="黑体" panose="02010609060101010101" charset="-122"/>
                <a:ea typeface="黑体" panose="02010609060101010101" charset="-122"/>
                <a:cs typeface="黑体" panose="02010609060101010101" charset="-122"/>
              </a:rPr>
              <a:t>2025</a:t>
            </a:r>
            <a:r>
              <a:rPr lang="zh-CN" altLang="en-US" sz="1200" dirty="0">
                <a:solidFill>
                  <a:schemeClr val="tx1"/>
                </a:solidFill>
                <a:effectLst/>
                <a:latin typeface="黑体" panose="02010609060101010101" charset="-122"/>
                <a:ea typeface="黑体" panose="02010609060101010101" charset="-122"/>
                <a:cs typeface="黑体" panose="02010609060101010101" charset="-122"/>
              </a:rPr>
              <a:t>年</a:t>
            </a:r>
            <a:r>
              <a:rPr lang="en-US" altLang="zh-CN" sz="1200" dirty="0">
                <a:solidFill>
                  <a:schemeClr val="tx1"/>
                </a:solidFill>
                <a:effectLst/>
                <a:latin typeface="黑体" panose="02010609060101010101" charset="-122"/>
                <a:ea typeface="黑体" panose="02010609060101010101" charset="-122"/>
                <a:cs typeface="黑体" panose="02010609060101010101" charset="-122"/>
              </a:rPr>
              <a:t>06</a:t>
            </a:r>
            <a:r>
              <a:rPr lang="zh-CN" altLang="en-US" sz="1200" dirty="0">
                <a:solidFill>
                  <a:schemeClr val="tx1"/>
                </a:solidFill>
                <a:effectLst/>
                <a:latin typeface="黑体" panose="02010609060101010101" charset="-122"/>
                <a:ea typeface="黑体" panose="02010609060101010101" charset="-122"/>
                <a:cs typeface="黑体" panose="02010609060101010101" charset="-122"/>
              </a:rPr>
              <a:t>月</a:t>
            </a:r>
            <a:r>
              <a:rPr lang="en-US" altLang="zh-CN" sz="1200" dirty="0">
                <a:solidFill>
                  <a:schemeClr val="tx1"/>
                </a:solidFill>
                <a:effectLst/>
                <a:latin typeface="黑体" panose="02010609060101010101" charset="-122"/>
                <a:ea typeface="黑体" panose="02010609060101010101" charset="-122"/>
                <a:cs typeface="黑体" panose="02010609060101010101" charset="-122"/>
              </a:rPr>
              <a:t>04</a:t>
            </a:r>
            <a:r>
              <a:rPr lang="zh-CN" altLang="en-US" sz="1200" dirty="0">
                <a:solidFill>
                  <a:schemeClr val="tx1"/>
                </a:solidFill>
                <a:effectLst/>
                <a:latin typeface="黑体" panose="02010609060101010101" charset="-122"/>
                <a:ea typeface="黑体" panose="02010609060101010101" charset="-122"/>
                <a:cs typeface="黑体" panose="02010609060101010101" charset="-122"/>
              </a:rPr>
              <a:t>日</a:t>
            </a:r>
          </a:p>
        </p:txBody>
      </p:sp>
      <p:cxnSp>
        <p:nvCxnSpPr>
          <p:cNvPr id="5" name="直接连接符 4"/>
          <p:cNvCxnSpPr/>
          <p:nvPr/>
        </p:nvCxnSpPr>
        <p:spPr>
          <a:xfrm flipV="1">
            <a:off x="3780197" y="2615657"/>
            <a:ext cx="3480435" cy="7620"/>
          </a:xfrm>
          <a:prstGeom prst="line">
            <a:avLst/>
          </a:prstGeom>
          <a:ln>
            <a:solidFill>
              <a:srgbClr val="569293"/>
            </a:solidFill>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4181828" y="2344115"/>
            <a:ext cx="221470" cy="216077"/>
          </a:xfrm>
          <a:prstGeom prst="ellipse">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95"/>
          </a:p>
        </p:txBody>
      </p:sp>
      <p:pic>
        <p:nvPicPr>
          <p:cNvPr id="19" name="图片 18" descr="华餐logo黑体字"/>
          <p:cNvPicPr>
            <a:picLocks noChangeAspect="1"/>
          </p:cNvPicPr>
          <p:nvPr>
            <p:custDataLst>
              <p:tags r:id="rId3"/>
            </p:custDataLst>
          </p:nvPr>
        </p:nvPicPr>
        <p:blipFill>
          <a:blip r:embed="rId8"/>
          <a:stretch>
            <a:fillRect/>
          </a:stretch>
        </p:blipFill>
        <p:spPr>
          <a:xfrm>
            <a:off x="7530954" y="79412"/>
            <a:ext cx="1152000" cy="576000"/>
          </a:xfrm>
          <a:prstGeom prst="rect">
            <a:avLst/>
          </a:prstGeom>
        </p:spPr>
      </p:pic>
      <p:pic>
        <p:nvPicPr>
          <p:cNvPr id="2" name="图片 1" descr="微信图片_20241127172716"/>
          <p:cNvPicPr>
            <a:picLocks noChangeAspect="1"/>
          </p:cNvPicPr>
          <p:nvPr/>
        </p:nvPicPr>
        <p:blipFill>
          <a:blip r:embed="rId9"/>
          <a:stretch>
            <a:fillRect/>
          </a:stretch>
        </p:blipFill>
        <p:spPr>
          <a:xfrm>
            <a:off x="86014" y="234"/>
            <a:ext cx="655083" cy="655083"/>
          </a:xfrm>
          <a:prstGeom prst="rect">
            <a:avLst/>
          </a:prstGeom>
        </p:spPr>
      </p:pic>
    </p:spTree>
  </p:cSld>
  <p:clrMapOvr>
    <a:masterClrMapping/>
  </p:clrMapOvr>
  <p:transition spd="slow">
    <p:wipe/>
  </p:transition>
  <p:timing>
    <p:tnLst>
      <p:par>
        <p:cTn id="1" dur="indefinite" restart="never" nodeType="tmRoot"/>
      </p:par>
    </p:tnLst>
    <p:bldLst>
      <p:bldP spid="12" grpId="0"/>
      <p:bldP spid="13" grpId="0"/>
      <p:bldP spid="4" grpId="0"/>
      <p:bldP spid="189"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p:txBody>
          <a:bodyPr/>
          <a:lstStyle/>
          <a:p>
            <a:endParaRPr lang="zh-CN" altLang="en-US"/>
          </a:p>
        </p:txBody>
      </p:sp>
      <p:sp>
        <p:nvSpPr>
          <p:cNvPr id="8" name="副标题 7"/>
          <p:cNvSpPr>
            <a:spLocks noGrp="1"/>
          </p:cNvSpPr>
          <p:nvPr>
            <p:ph type="subTitle" idx="1"/>
          </p:nvPr>
        </p:nvSpPr>
        <p:spPr/>
        <p:txBody>
          <a:bodyPr/>
          <a:lstStyle/>
          <a:p>
            <a:endParaRPr lang="zh-CN" altLang="en-US"/>
          </a:p>
        </p:txBody>
      </p:sp>
      <p:pic>
        <p:nvPicPr>
          <p:cNvPr id="2" name="图片 1" descr="97897879798"/>
          <p:cNvPicPr/>
          <p:nvPr/>
        </p:nvPicPr>
        <p:blipFill>
          <a:blip r:embed="rId4">
            <a:lum bright="6000"/>
          </a:blip>
          <a:srcRect/>
          <a:stretch>
            <a:fillRect/>
          </a:stretch>
        </p:blipFill>
        <p:spPr>
          <a:xfrm>
            <a:off x="0" y="0"/>
            <a:ext cx="9326880" cy="5720715"/>
          </a:xfrm>
          <a:prstGeom prst="rect">
            <a:avLst/>
          </a:prstGeom>
        </p:spPr>
      </p:pic>
      <p:sp>
        <p:nvSpPr>
          <p:cNvPr id="30731" name="TextBox 13"/>
          <p:cNvSpPr txBox="1">
            <a:spLocks noChangeArrowheads="1"/>
          </p:cNvSpPr>
          <p:nvPr/>
        </p:nvSpPr>
        <p:spPr bwMode="auto">
          <a:xfrm>
            <a:off x="1942865" y="2068531"/>
            <a:ext cx="180000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970" b="1">
                <a:solidFill>
                  <a:schemeClr val="bg1"/>
                </a:solidFill>
                <a:latin typeface="+mn-ea"/>
                <a:ea typeface="+mn-ea"/>
                <a:sym typeface="汉仪君黑-45简" panose="020B0604020202020204" charset="-122"/>
              </a:rPr>
              <a:t>输入内容</a:t>
            </a:r>
          </a:p>
        </p:txBody>
      </p:sp>
      <p:sp>
        <p:nvSpPr>
          <p:cNvPr id="30734" name="矩形 42"/>
          <p:cNvSpPr>
            <a:spLocks noChangeArrowheads="1"/>
          </p:cNvSpPr>
          <p:nvPr/>
        </p:nvSpPr>
        <p:spPr bwMode="auto">
          <a:xfrm>
            <a:off x="991235" y="4067810"/>
            <a:ext cx="4570095" cy="1210310"/>
          </a:xfrm>
          <a:prstGeom prst="rect">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p>
            <a:pPr algn="l">
              <a:lnSpc>
                <a:spcPct val="120000"/>
              </a:lnSpc>
            </a:pPr>
            <a:r>
              <a:rPr lang="zh-CN" altLang="en-US" sz="1200" dirty="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rPr>
              <a:t>公司品控监管部门，每月联合食堂管理组食品安全员对食堂不低于</a:t>
            </a:r>
            <a:r>
              <a:rPr lang="en-US" altLang="zh-CN" sz="1200" dirty="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rPr>
              <a:t>2</a:t>
            </a:r>
            <a:r>
              <a:rPr lang="zh-CN" altLang="en-US" sz="1200" dirty="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rPr>
              <a:t>次全面监督检查，重点检查食品安全落实情况，食材采购储存情况，加工制作过程规范情况，环境卫生消毒情况等，对检查中发现的问题及时进行整改，并追踪整改落实情况，半年来开展全面监督检查</a:t>
            </a:r>
            <a:r>
              <a:rPr lang="en-US" altLang="zh-CN" sz="1200" dirty="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rPr>
              <a:t>9</a:t>
            </a:r>
            <a:r>
              <a:rPr lang="zh-CN" altLang="en-US" sz="1200" dirty="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rPr>
              <a:t>次，自查</a:t>
            </a:r>
            <a:r>
              <a:rPr lang="en-US" altLang="zh-CN" sz="1200" dirty="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rPr>
              <a:t>16</a:t>
            </a:r>
            <a:r>
              <a:rPr lang="zh-CN" altLang="en-US" sz="1200" dirty="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rPr>
              <a:t>次，发现问题已全部及时完成整改。</a:t>
            </a:r>
          </a:p>
        </p:txBody>
      </p:sp>
      <p:sp>
        <p:nvSpPr>
          <p:cNvPr id="30737" name="TextBox 13"/>
          <p:cNvSpPr txBox="1">
            <a:spLocks noChangeArrowheads="1"/>
          </p:cNvSpPr>
          <p:nvPr/>
        </p:nvSpPr>
        <p:spPr bwMode="auto">
          <a:xfrm>
            <a:off x="5751195" y="4065270"/>
            <a:ext cx="2900045" cy="1213485"/>
          </a:xfrm>
          <a:prstGeom prst="rect">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sz="1200" dirty="0">
                <a:solidFill>
                  <a:schemeClr val="tx1"/>
                </a:solidFill>
                <a:latin typeface="黑体" panose="02010609060101010101" charset="-122"/>
                <a:ea typeface="黑体" panose="02010609060101010101" charset="-122"/>
                <a:sym typeface="汉仪君黑-45简" panose="020B0604020202020204" charset="-122"/>
              </a:rPr>
              <a:t>积极配合学校总务处，卫生监督部门的监督检查，对检查中提出的问题高度重视，认真制定整改措施，及时进行整改，并按时提交书面整改报告，通过接受外部监督，不断完善食堂食品安全管理工作，提升食堂管理水平。</a:t>
            </a:r>
          </a:p>
        </p:txBody>
      </p:sp>
      <p:sp>
        <p:nvSpPr>
          <p:cNvPr id="20" name="文本框 19"/>
          <p:cNvSpPr txBox="1"/>
          <p:nvPr/>
        </p:nvSpPr>
        <p:spPr>
          <a:xfrm>
            <a:off x="1423670" y="448310"/>
            <a:ext cx="2318385" cy="565785"/>
          </a:xfrm>
          <a:prstGeom prst="rect">
            <a:avLst/>
          </a:prstGeom>
          <a:noFill/>
        </p:spPr>
        <p:txBody>
          <a:bodyPr wrap="square" rtlCol="0">
            <a:noAutofit/>
            <a:scene3d>
              <a:camera prst="orthographicFront"/>
              <a:lightRig rig="threePt" dir="t"/>
            </a:scene3d>
            <a:sp3d contourW="12700"/>
          </a:bodyPr>
          <a:lstStyle/>
          <a:p>
            <a:r>
              <a:rPr lang="en-US" altLang="zh-CN" sz="1600" dirty="0">
                <a:solidFill>
                  <a:schemeClr val="tx1"/>
                </a:solidFill>
                <a:latin typeface="黑体" panose="02010609060101010101" charset="-122"/>
                <a:ea typeface="黑体" panose="02010609060101010101" charset="-122"/>
                <a:cs typeface="+mn-ea"/>
                <a:sym typeface="+mn-lt"/>
              </a:rPr>
              <a:t>4.</a:t>
            </a:r>
            <a:r>
              <a:rPr lang="zh-CN" altLang="en-US" sz="1600" dirty="0">
                <a:solidFill>
                  <a:schemeClr val="tx1"/>
                </a:solidFill>
                <a:latin typeface="黑体" panose="02010609060101010101" charset="-122"/>
                <a:ea typeface="黑体" panose="02010609060101010101" charset="-122"/>
                <a:cs typeface="+mn-ea"/>
                <a:sym typeface="+mn-lt"/>
              </a:rPr>
              <a:t>监督检查与问题整改</a:t>
            </a:r>
          </a:p>
        </p:txBody>
      </p:sp>
      <p:pic>
        <p:nvPicPr>
          <p:cNvPr id="3" name="图片 2" descr="微信图片_20250521161759"/>
          <p:cNvPicPr>
            <a:picLocks noChangeAspect="1"/>
          </p:cNvPicPr>
          <p:nvPr/>
        </p:nvPicPr>
        <p:blipFill>
          <a:blip r:embed="rId5"/>
          <a:stretch>
            <a:fillRect/>
          </a:stretch>
        </p:blipFill>
        <p:spPr>
          <a:xfrm>
            <a:off x="3017520" y="1213485"/>
            <a:ext cx="1800225" cy="2660650"/>
          </a:xfrm>
          <a:prstGeom prst="roundRect">
            <a:avLst/>
          </a:prstGeom>
        </p:spPr>
      </p:pic>
      <p:pic>
        <p:nvPicPr>
          <p:cNvPr id="5" name="图片 4" descr="微信图片_20250521162405"/>
          <p:cNvPicPr>
            <a:picLocks noChangeAspect="1"/>
          </p:cNvPicPr>
          <p:nvPr/>
        </p:nvPicPr>
        <p:blipFill>
          <a:blip r:embed="rId6"/>
          <a:stretch>
            <a:fillRect/>
          </a:stretch>
        </p:blipFill>
        <p:spPr>
          <a:xfrm>
            <a:off x="4934513" y="1177890"/>
            <a:ext cx="1800000" cy="2666666"/>
          </a:xfrm>
          <a:prstGeom prst="roundRect">
            <a:avLst/>
          </a:prstGeom>
        </p:spPr>
      </p:pic>
      <p:pic>
        <p:nvPicPr>
          <p:cNvPr id="6" name="图片 5" descr="13392203908387775"/>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6851342" y="1202249"/>
            <a:ext cx="1800000" cy="2666666"/>
          </a:xfrm>
          <a:prstGeom prst="roundRect">
            <a:avLst/>
          </a:prstGeom>
        </p:spPr>
      </p:pic>
      <p:pic>
        <p:nvPicPr>
          <p:cNvPr id="7" name="图片 6" descr="图片1"/>
          <p:cNvPicPr>
            <a:picLocks noChangeAspect="1"/>
          </p:cNvPicPr>
          <p:nvPr/>
        </p:nvPicPr>
        <p:blipFill>
          <a:blip r:embed="rId8"/>
          <a:stretch>
            <a:fillRect/>
          </a:stretch>
        </p:blipFill>
        <p:spPr>
          <a:xfrm>
            <a:off x="1100970" y="1207735"/>
            <a:ext cx="1800000" cy="2666666"/>
          </a:xfrm>
          <a:prstGeom prst="roundRect">
            <a:avLst/>
          </a:prstGeom>
        </p:spPr>
      </p:pic>
      <p:pic>
        <p:nvPicPr>
          <p:cNvPr id="11" name="图片 10" descr="微信图片_20241127172716"/>
          <p:cNvPicPr/>
          <p:nvPr/>
        </p:nvPicPr>
        <p:blipFill>
          <a:blip r:embed="rId9"/>
          <a:stretch>
            <a:fillRect/>
          </a:stretch>
        </p:blipFill>
        <p:spPr>
          <a:xfrm>
            <a:off x="118747" y="195480"/>
            <a:ext cx="982625" cy="982625"/>
          </a:xfrm>
          <a:prstGeom prst="rect">
            <a:avLst/>
          </a:prstGeom>
        </p:spPr>
      </p:pic>
      <p:pic>
        <p:nvPicPr>
          <p:cNvPr id="19" name="图片 18" descr="华餐logo黑体字"/>
          <p:cNvPicPr>
            <a:picLocks noChangeAspect="1"/>
          </p:cNvPicPr>
          <p:nvPr>
            <p:custDataLst>
              <p:tags r:id="rId1"/>
            </p:custDataLst>
          </p:nvPr>
        </p:nvPicPr>
        <p:blipFill>
          <a:blip r:embed="rId10"/>
          <a:stretch>
            <a:fillRect/>
          </a:stretch>
        </p:blipFill>
        <p:spPr>
          <a:xfrm>
            <a:off x="7990059" y="79412"/>
            <a:ext cx="1152000" cy="576000"/>
          </a:xfrm>
          <a:prstGeom prst="rect">
            <a:avLst/>
          </a:prstGeom>
        </p:spPr>
      </p:pic>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p:txBody>
          <a:bodyPr/>
          <a:lstStyle/>
          <a:p>
            <a:endParaRPr lang="zh-CN" altLang="en-US"/>
          </a:p>
        </p:txBody>
      </p:sp>
      <p:sp>
        <p:nvSpPr>
          <p:cNvPr id="7" name="副标题 6"/>
          <p:cNvSpPr>
            <a:spLocks noGrp="1"/>
          </p:cNvSpPr>
          <p:nvPr>
            <p:ph type="subTitle" idx="1"/>
          </p:nvPr>
        </p:nvSpPr>
        <p:spPr/>
        <p:txBody>
          <a:bodyPr/>
          <a:lstStyle/>
          <a:p>
            <a:endParaRPr lang="zh-CN" altLang="en-US"/>
          </a:p>
        </p:txBody>
      </p:sp>
      <p:pic>
        <p:nvPicPr>
          <p:cNvPr id="3" name="图片 2" descr="97897879798"/>
          <p:cNvPicPr/>
          <p:nvPr/>
        </p:nvPicPr>
        <p:blipFill>
          <a:blip r:embed="rId4">
            <a:lum bright="6000"/>
          </a:blip>
          <a:srcRect/>
          <a:stretch>
            <a:fillRect/>
          </a:stretch>
        </p:blipFill>
        <p:spPr>
          <a:xfrm>
            <a:off x="0" y="0"/>
            <a:ext cx="9326880" cy="5720715"/>
          </a:xfrm>
          <a:prstGeom prst="rect">
            <a:avLst/>
          </a:prstGeom>
        </p:spPr>
      </p:pic>
      <p:sp>
        <p:nvSpPr>
          <p:cNvPr id="30731" name="TextBox 13"/>
          <p:cNvSpPr txBox="1">
            <a:spLocks noChangeAspect="1" noChangeArrowheads="1"/>
          </p:cNvSpPr>
          <p:nvPr/>
        </p:nvSpPr>
        <p:spPr bwMode="auto">
          <a:xfrm>
            <a:off x="1942865" y="2068531"/>
            <a:ext cx="180000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en-US" altLang="zh-CN" sz="970" b="1">
                <a:solidFill>
                  <a:schemeClr val="bg1"/>
                </a:solidFill>
                <a:latin typeface="+mn-ea"/>
                <a:ea typeface="+mn-ea"/>
                <a:sym typeface="汉仪君黑-45简" panose="020B0604020202020204" charset="-122"/>
              </a:rPr>
              <a:t>输入内容</a:t>
            </a:r>
          </a:p>
        </p:txBody>
      </p:sp>
      <p:sp>
        <p:nvSpPr>
          <p:cNvPr id="30734" name="矩形 42"/>
          <p:cNvSpPr>
            <a:spLocks noChangeAspect="1" noChangeArrowheads="1"/>
          </p:cNvSpPr>
          <p:nvPr/>
        </p:nvSpPr>
        <p:spPr bwMode="auto">
          <a:xfrm>
            <a:off x="1697515" y="3477655"/>
            <a:ext cx="1800000"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p>
            <a:pPr algn="l">
              <a:lnSpc>
                <a:spcPct val="120000"/>
              </a:lnSpc>
            </a:pPr>
            <a:endParaRPr lang="zh-CN" altLang="en-US" sz="850" dirty="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endParaRPr>
          </a:p>
        </p:txBody>
      </p:sp>
      <p:sp>
        <p:nvSpPr>
          <p:cNvPr id="20" name="文本框 19"/>
          <p:cNvSpPr txBox="1">
            <a:spLocks noChangeAspect="1"/>
          </p:cNvSpPr>
          <p:nvPr/>
        </p:nvSpPr>
        <p:spPr>
          <a:xfrm>
            <a:off x="1466916" y="613749"/>
            <a:ext cx="1800000" cy="368300"/>
          </a:xfrm>
          <a:prstGeom prst="rect">
            <a:avLst/>
          </a:prstGeom>
          <a:noFill/>
        </p:spPr>
        <p:txBody>
          <a:bodyPr wrap="square" rtlCol="0">
            <a:spAutoFit/>
            <a:scene3d>
              <a:camera prst="orthographicFront"/>
              <a:lightRig rig="threePt" dir="t"/>
            </a:scene3d>
            <a:sp3d contourW="12700"/>
          </a:bodyPr>
          <a:lstStyle/>
          <a:p>
            <a:r>
              <a:rPr lang="zh-CN" altLang="en-US" dirty="0">
                <a:solidFill>
                  <a:schemeClr val="tx1"/>
                </a:solidFill>
                <a:latin typeface="黑体" panose="02010609060101010101" charset="-122"/>
                <a:ea typeface="黑体" panose="02010609060101010101" charset="-122"/>
                <a:cs typeface="+mn-ea"/>
                <a:sym typeface="+mn-lt"/>
              </a:rPr>
              <a:t>接待检查工作</a:t>
            </a:r>
          </a:p>
        </p:txBody>
      </p:sp>
      <p:pic>
        <p:nvPicPr>
          <p:cNvPr id="2" name="图片 1" descr="13392203660018907"/>
          <p:cNvPicPr>
            <a:picLocks noChangeAspect="1"/>
          </p:cNvPicPr>
          <p:nvPr/>
        </p:nvPicPr>
        <p:blipFill>
          <a:blip r:embed="rId5"/>
          <a:stretch>
            <a:fillRect/>
          </a:stretch>
        </p:blipFill>
        <p:spPr>
          <a:xfrm>
            <a:off x="1124745" y="1188050"/>
            <a:ext cx="1800000" cy="1800000"/>
          </a:xfrm>
          <a:prstGeom prst="roundRect">
            <a:avLst/>
          </a:prstGeom>
        </p:spPr>
      </p:pic>
      <p:pic>
        <p:nvPicPr>
          <p:cNvPr id="4" name="图片 3" descr="13392203760508679"/>
          <p:cNvPicPr>
            <a:picLocks noChangeAspect="1"/>
          </p:cNvPicPr>
          <p:nvPr/>
        </p:nvPicPr>
        <p:blipFill>
          <a:blip r:embed="rId6"/>
          <a:stretch>
            <a:fillRect/>
          </a:stretch>
        </p:blipFill>
        <p:spPr>
          <a:xfrm>
            <a:off x="3035381" y="1188050"/>
            <a:ext cx="1800000" cy="1800000"/>
          </a:xfrm>
          <a:prstGeom prst="roundRect">
            <a:avLst/>
          </a:prstGeom>
        </p:spPr>
      </p:pic>
      <p:pic>
        <p:nvPicPr>
          <p:cNvPr id="8" name="图片 7" descr="13392203831477334"/>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5007226" y="1188050"/>
            <a:ext cx="1800000" cy="1800225"/>
          </a:xfrm>
          <a:prstGeom prst="roundRect">
            <a:avLst/>
          </a:prstGeom>
        </p:spPr>
      </p:pic>
      <p:pic>
        <p:nvPicPr>
          <p:cNvPr id="10" name="图片 9" descr="13392203869861300"/>
          <p:cNvPicPr>
            <a:picLocks noChangeAspect="1"/>
          </p:cNvPicPr>
          <p:nvPr/>
        </p:nvPicPr>
        <p:blipFill>
          <a:blip r:embed="rId8"/>
          <a:stretch>
            <a:fillRect/>
          </a:stretch>
        </p:blipFill>
        <p:spPr>
          <a:xfrm>
            <a:off x="6979070" y="1188050"/>
            <a:ext cx="1800000" cy="1800000"/>
          </a:xfrm>
          <a:prstGeom prst="roundRect">
            <a:avLst/>
          </a:prstGeom>
        </p:spPr>
      </p:pic>
      <p:pic>
        <p:nvPicPr>
          <p:cNvPr id="11" name="图片 10" descr="13392203540938005"/>
          <p:cNvPicPr>
            <a:picLocks noChangeAspect="1"/>
          </p:cNvPicPr>
          <p:nvPr/>
        </p:nvPicPr>
        <p:blipFill>
          <a:blip r:embed="rId9"/>
          <a:stretch>
            <a:fillRect/>
          </a:stretch>
        </p:blipFill>
        <p:spPr>
          <a:xfrm>
            <a:off x="1124745" y="3079301"/>
            <a:ext cx="1800000" cy="1800000"/>
          </a:xfrm>
          <a:prstGeom prst="roundRect">
            <a:avLst/>
          </a:prstGeom>
        </p:spPr>
      </p:pic>
      <p:pic>
        <p:nvPicPr>
          <p:cNvPr id="12" name="图片 11" descr="13392203923572728"/>
          <p:cNvPicPr>
            <a:picLocks noChangeAspect="1"/>
          </p:cNvPicPr>
          <p:nvPr/>
        </p:nvPicPr>
        <p:blipFill>
          <a:blip r:embed="rId10"/>
          <a:stretch>
            <a:fillRect/>
          </a:stretch>
        </p:blipFill>
        <p:spPr>
          <a:xfrm>
            <a:off x="3090626" y="3079301"/>
            <a:ext cx="1800000" cy="1800000"/>
          </a:xfrm>
          <a:prstGeom prst="roundRect">
            <a:avLst/>
          </a:prstGeom>
        </p:spPr>
      </p:pic>
      <p:pic>
        <p:nvPicPr>
          <p:cNvPr id="13" name="图片 12" descr="13392203697578038"/>
          <p:cNvPicPr>
            <a:picLocks noChangeAspect="1"/>
          </p:cNvPicPr>
          <p:nvPr/>
        </p:nvPicPr>
        <p:blipFill>
          <a:blip r:embed="rId11"/>
          <a:stretch>
            <a:fillRect/>
          </a:stretch>
        </p:blipFill>
        <p:spPr>
          <a:xfrm>
            <a:off x="5006976" y="3079301"/>
            <a:ext cx="1800000" cy="1800000"/>
          </a:xfrm>
          <a:prstGeom prst="roundRect">
            <a:avLst/>
          </a:prstGeom>
        </p:spPr>
      </p:pic>
      <p:sp>
        <p:nvSpPr>
          <p:cNvPr id="14" name="文本框 13"/>
          <p:cNvSpPr txBox="1">
            <a:spLocks noChangeAspect="1"/>
          </p:cNvSpPr>
          <p:nvPr/>
        </p:nvSpPr>
        <p:spPr>
          <a:xfrm>
            <a:off x="6979100" y="3146611"/>
            <a:ext cx="1800000" cy="1800000"/>
          </a:xfrm>
          <a:prstGeom prst="rect">
            <a:avLst/>
          </a:prstGeom>
          <a:solidFill>
            <a:schemeClr val="accent5">
              <a:lumMod val="40000"/>
              <a:lumOff val="60000"/>
            </a:schemeClr>
          </a:solidFill>
        </p:spPr>
        <p:txBody>
          <a:bodyPr wrap="square" rtlCol="0">
            <a:noAutofit/>
          </a:bodyPr>
          <a:lstStyle/>
          <a:p>
            <a:r>
              <a:rPr lang="zh-CN" altLang="en-US" sz="1200">
                <a:latin typeface="黑体" panose="02010609060101010101" charset="-122"/>
                <a:ea typeface="黑体" panose="02010609060101010101" charset="-122"/>
              </a:rPr>
              <a:t>接待</a:t>
            </a:r>
            <a:r>
              <a:rPr lang="zh-CN" altLang="en-US" sz="1200">
                <a:latin typeface="黑体" panose="02010609060101010101" charset="-122"/>
                <a:ea typeface="黑体" panose="02010609060101010101" charset="-122"/>
                <a:sym typeface="+mn-ea"/>
              </a:rPr>
              <a:t>十余家</a:t>
            </a:r>
            <a:r>
              <a:rPr lang="zh-CN" altLang="en-US" sz="1200">
                <a:latin typeface="黑体" panose="02010609060101010101" charset="-122"/>
                <a:ea typeface="黑体" panose="02010609060101010101" charset="-122"/>
              </a:rPr>
              <a:t>其他高校领导参观检查工作</a:t>
            </a:r>
          </a:p>
          <a:p>
            <a:r>
              <a:rPr lang="zh-CN" altLang="en-US" sz="1200">
                <a:latin typeface="黑体" panose="02010609060101010101" charset="-122"/>
                <a:ea typeface="黑体" panose="02010609060101010101" charset="-122"/>
              </a:rPr>
              <a:t>接待政府职能部门监管检查</a:t>
            </a:r>
          </a:p>
          <a:p>
            <a:r>
              <a:rPr lang="zh-CN" altLang="en-US" sz="1200">
                <a:latin typeface="黑体" panose="02010609060101010101" charset="-122"/>
                <a:ea typeface="黑体" panose="02010609060101010101" charset="-122"/>
              </a:rPr>
              <a:t>每月组织听取学生权益代表意见反馈</a:t>
            </a:r>
          </a:p>
          <a:p>
            <a:r>
              <a:rPr lang="zh-CN" altLang="en-US" sz="1200">
                <a:latin typeface="黑体" panose="02010609060101010101" charset="-122"/>
                <a:ea typeface="黑体" panose="02010609060101010101" charset="-122"/>
              </a:rPr>
              <a:t>每天接受学生监管团队走进后场检查</a:t>
            </a:r>
          </a:p>
          <a:p>
            <a:endParaRPr lang="zh-CN" altLang="en-US" sz="1095"/>
          </a:p>
          <a:p>
            <a:endParaRPr lang="zh-CN" altLang="en-US" sz="1095"/>
          </a:p>
        </p:txBody>
      </p:sp>
      <p:pic>
        <p:nvPicPr>
          <p:cNvPr id="15" name="图片 14" descr="微信图片_20241127172716"/>
          <p:cNvPicPr/>
          <p:nvPr/>
        </p:nvPicPr>
        <p:blipFill>
          <a:blip r:embed="rId12"/>
          <a:stretch>
            <a:fillRect/>
          </a:stretch>
        </p:blipFill>
        <p:spPr>
          <a:xfrm>
            <a:off x="198122" y="234850"/>
            <a:ext cx="982625" cy="982625"/>
          </a:xfrm>
          <a:prstGeom prst="rect">
            <a:avLst/>
          </a:prstGeom>
        </p:spPr>
      </p:pic>
      <p:pic>
        <p:nvPicPr>
          <p:cNvPr id="19" name="图片 18" descr="华餐logo黑体字"/>
          <p:cNvPicPr>
            <a:picLocks noChangeAspect="1"/>
          </p:cNvPicPr>
          <p:nvPr>
            <p:custDataLst>
              <p:tags r:id="rId1"/>
            </p:custDataLst>
          </p:nvPr>
        </p:nvPicPr>
        <p:blipFill>
          <a:blip r:embed="rId13"/>
          <a:stretch>
            <a:fillRect/>
          </a:stretch>
        </p:blipFill>
        <p:spPr>
          <a:xfrm>
            <a:off x="7990059" y="79412"/>
            <a:ext cx="1152000" cy="576000"/>
          </a:xfrm>
          <a:prstGeom prst="rect">
            <a:avLst/>
          </a:prstGeom>
        </p:spPr>
      </p:pic>
    </p:spTree>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97897879798"/>
          <p:cNvPicPr>
            <a:picLocks noChangeAspect="1"/>
          </p:cNvPicPr>
          <p:nvPr/>
        </p:nvPicPr>
        <p:blipFill>
          <a:blip r:embed="rId5">
            <a:lum bright="6000"/>
          </a:blip>
          <a:stretch>
            <a:fillRect/>
          </a:stretch>
        </p:blipFill>
        <p:spPr>
          <a:xfrm>
            <a:off x="0" y="635"/>
            <a:ext cx="9291320" cy="5719445"/>
          </a:xfrm>
          <a:prstGeom prst="rect">
            <a:avLst/>
          </a:prstGeom>
        </p:spPr>
      </p:pic>
      <p:sp>
        <p:nvSpPr>
          <p:cNvPr id="17" name="文本框 16"/>
          <p:cNvSpPr txBox="1"/>
          <p:nvPr/>
        </p:nvSpPr>
        <p:spPr>
          <a:xfrm>
            <a:off x="3313282" y="1943544"/>
            <a:ext cx="2773571" cy="534035"/>
          </a:xfrm>
          <a:prstGeom prst="rect">
            <a:avLst/>
          </a:prstGeom>
          <a:noFill/>
        </p:spPr>
        <p:txBody>
          <a:bodyPr wrap="square" rtlCol="0">
            <a:spAutoFit/>
          </a:bodyPr>
          <a:lstStyle/>
          <a:p>
            <a:pPr algn="ctr">
              <a:lnSpc>
                <a:spcPct val="120000"/>
              </a:lnSpc>
            </a:pPr>
            <a:r>
              <a:rPr lang="zh-CN" altLang="en-US" sz="2400" b="1" noProof="0" dirty="0">
                <a:ln>
                  <a:noFill/>
                </a:ln>
                <a:solidFill>
                  <a:srgbClr val="FF0000"/>
                </a:solidFill>
                <a:effectLst/>
                <a:uLnTx/>
                <a:uFillTx/>
                <a:latin typeface="黑体" panose="02010609060101010101" charset="-122"/>
                <a:ea typeface="黑体" panose="02010609060101010101" charset="-122"/>
                <a:cs typeface="汉仪君黑-45简" panose="020B0604020202020204" charset="-122"/>
                <a:sym typeface="汉仪君黑-45简" panose="020B0604020202020204" charset="-122"/>
              </a:rPr>
              <a:t>重点工作汇报</a:t>
            </a:r>
          </a:p>
        </p:txBody>
      </p:sp>
      <p:grpSp>
        <p:nvGrpSpPr>
          <p:cNvPr id="26" name="组合 25"/>
          <p:cNvGrpSpPr/>
          <p:nvPr/>
        </p:nvGrpSpPr>
        <p:grpSpPr>
          <a:xfrm>
            <a:off x="3991122" y="1301089"/>
            <a:ext cx="1280641" cy="704852"/>
            <a:chOff x="8256482" y="4149974"/>
            <a:chExt cx="2711476" cy="1162050"/>
          </a:xfrm>
        </p:grpSpPr>
        <p:sp>
          <p:nvSpPr>
            <p:cNvPr id="23" name="矩形: 圆角 22"/>
            <p:cNvSpPr/>
            <p:nvPr/>
          </p:nvSpPr>
          <p:spPr>
            <a:xfrm>
              <a:off x="8853429" y="4149974"/>
              <a:ext cx="1508679" cy="1162050"/>
            </a:xfrm>
            <a:prstGeom prst="ellipse">
              <a:avLst/>
            </a:prstGeom>
            <a:solidFill>
              <a:srgbClr val="51B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95"/>
            </a:p>
          </p:txBody>
        </p:sp>
        <p:sp>
          <p:nvSpPr>
            <p:cNvPr id="24" name="文本框 23"/>
            <p:cNvSpPr txBox="1"/>
            <p:nvPr/>
          </p:nvSpPr>
          <p:spPr>
            <a:xfrm>
              <a:off x="8256482" y="4350634"/>
              <a:ext cx="2711476" cy="860542"/>
            </a:xfrm>
            <a:prstGeom prst="rect">
              <a:avLst/>
            </a:prstGeom>
            <a:noFill/>
          </p:spPr>
          <p:txBody>
            <a:bodyPr wrap="square" rtlCol="0">
              <a:spAutoFit/>
            </a:bodyPr>
            <a:lstStyle/>
            <a:p>
              <a:pPr algn="ctr"/>
              <a:r>
                <a:rPr lang="en-US" sz="2800" dirty="0">
                  <a:solidFill>
                    <a:schemeClr val="bg1"/>
                  </a:solidFill>
                  <a:latin typeface="黑体" panose="02010609060101010101" charset="-122"/>
                  <a:ea typeface="黑体" panose="02010609060101010101" charset="-122"/>
                </a:rPr>
                <a:t>02</a:t>
              </a:r>
            </a:p>
          </p:txBody>
        </p:sp>
      </p:grpSp>
      <p:sp>
        <p:nvSpPr>
          <p:cNvPr id="4" name="文本框 9"/>
          <p:cNvSpPr txBox="1"/>
          <p:nvPr>
            <p:custDataLst>
              <p:tags r:id="rId1"/>
            </p:custDataLst>
          </p:nvPr>
        </p:nvSpPr>
        <p:spPr>
          <a:xfrm>
            <a:off x="2362200" y="2471420"/>
            <a:ext cx="5184140" cy="684530"/>
          </a:xfrm>
          <a:prstGeom prst="rect">
            <a:avLst/>
          </a:prstGeom>
          <a:solidFill>
            <a:schemeClr val="accent5">
              <a:lumMod val="20000"/>
              <a:lumOff val="80000"/>
            </a:schemeClr>
          </a:solidFill>
        </p:spPr>
        <p:txBody>
          <a:bodyPr wrap="square" anchor="ctr" anchorCtr="0">
            <a:no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just" defTabSz="342900" fontAlgn="auto">
              <a:spcBef>
                <a:spcPts val="0"/>
              </a:spcBef>
              <a:spcAft>
                <a:spcPts val="0"/>
              </a:spcAft>
            </a:pPr>
            <a:r>
              <a:rPr lang="en-US" altLang="zh-CN" sz="18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1.</a:t>
            </a:r>
            <a:r>
              <a:rPr lang="zh-CN" altLang="en-US" sz="18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安全知识</a:t>
            </a:r>
            <a:r>
              <a:rPr lang="zh-CN" sz="18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科普宣传</a:t>
            </a:r>
            <a:r>
              <a:rPr lang="en-US" altLang="zh-CN" sz="18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          2.</a:t>
            </a:r>
            <a:r>
              <a:rPr lang="zh-CN" altLang="en-US" sz="18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节日主题活动</a:t>
            </a:r>
          </a:p>
          <a:p>
            <a:pPr algn="just" defTabSz="342900" fontAlgn="auto">
              <a:spcBef>
                <a:spcPts val="0"/>
              </a:spcBef>
              <a:spcAft>
                <a:spcPts val="0"/>
              </a:spcAft>
            </a:pPr>
            <a:r>
              <a:rPr lang="en-US" altLang="zh-CN" sz="18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3.</a:t>
            </a:r>
            <a:r>
              <a:rPr lang="zh-CN" sz="18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光盘抽奖活动</a:t>
            </a:r>
            <a:r>
              <a:rPr lang="en-US" altLang="zh-CN" sz="18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              4.</a:t>
            </a:r>
            <a:r>
              <a:rPr lang="zh-CN" altLang="en-US" sz="1800"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师生共建互动</a:t>
            </a:r>
          </a:p>
        </p:txBody>
      </p:sp>
      <p:pic>
        <p:nvPicPr>
          <p:cNvPr id="12" name="图片 11" descr="微信图片_20241127172716"/>
          <p:cNvPicPr/>
          <p:nvPr/>
        </p:nvPicPr>
        <p:blipFill>
          <a:blip r:embed="rId6"/>
          <a:stretch>
            <a:fillRect/>
          </a:stretch>
        </p:blipFill>
        <p:spPr>
          <a:xfrm>
            <a:off x="55882" y="535"/>
            <a:ext cx="982625" cy="982625"/>
          </a:xfrm>
          <a:prstGeom prst="rect">
            <a:avLst/>
          </a:prstGeom>
        </p:spPr>
      </p:pic>
      <p:pic>
        <p:nvPicPr>
          <p:cNvPr id="19" name="图片 18" descr="华餐logo黑体字"/>
          <p:cNvPicPr>
            <a:picLocks noChangeAspect="1"/>
          </p:cNvPicPr>
          <p:nvPr>
            <p:custDataLst>
              <p:tags r:id="rId2"/>
            </p:custDataLst>
          </p:nvPr>
        </p:nvPicPr>
        <p:blipFill>
          <a:blip r:embed="rId7"/>
          <a:stretch>
            <a:fillRect/>
          </a:stretch>
        </p:blipFill>
        <p:spPr>
          <a:xfrm>
            <a:off x="7990059" y="79412"/>
            <a:ext cx="1152000" cy="576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bldLst>
      <p:bldP spid="17"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8"/>
          <p:cNvSpPr>
            <a:spLocks noGrp="1"/>
          </p:cNvSpPr>
          <p:nvPr>
            <p:ph type="ctrTitle"/>
          </p:nvPr>
        </p:nvSpPr>
        <p:spPr/>
        <p:txBody>
          <a:bodyPr/>
          <a:lstStyle/>
          <a:p>
            <a:endParaRPr lang="zh-CN" altLang="en-US"/>
          </a:p>
        </p:txBody>
      </p:sp>
      <p:sp>
        <p:nvSpPr>
          <p:cNvPr id="10" name="副标题 9"/>
          <p:cNvSpPr>
            <a:spLocks noGrp="1"/>
          </p:cNvSpPr>
          <p:nvPr>
            <p:ph type="subTitle" idx="1"/>
          </p:nvPr>
        </p:nvSpPr>
        <p:spPr/>
        <p:txBody>
          <a:bodyPr/>
          <a:lstStyle/>
          <a:p>
            <a:endParaRPr lang="zh-CN" altLang="en-US"/>
          </a:p>
        </p:txBody>
      </p:sp>
      <p:pic>
        <p:nvPicPr>
          <p:cNvPr id="8" name="图片 7" descr="97897879798"/>
          <p:cNvPicPr>
            <a:picLocks noChangeAspect="1"/>
          </p:cNvPicPr>
          <p:nvPr/>
        </p:nvPicPr>
        <p:blipFill>
          <a:blip r:embed="rId16">
            <a:lum bright="6000"/>
          </a:blip>
          <a:stretch>
            <a:fillRect/>
          </a:stretch>
        </p:blipFill>
        <p:spPr>
          <a:xfrm>
            <a:off x="0" y="635"/>
            <a:ext cx="9291320" cy="5719445"/>
          </a:xfrm>
          <a:prstGeom prst="rect">
            <a:avLst/>
          </a:prstGeom>
        </p:spPr>
      </p:pic>
      <p:sp>
        <p:nvSpPr>
          <p:cNvPr id="16390" name="Oval 22"/>
          <p:cNvSpPr>
            <a:spLocks noChangeArrowheads="1"/>
          </p:cNvSpPr>
          <p:nvPr>
            <p:custDataLst>
              <p:tags r:id="rId1"/>
            </p:custDataLst>
          </p:nvPr>
        </p:nvSpPr>
        <p:spPr bwMode="auto">
          <a:xfrm>
            <a:off x="1119207" y="3529184"/>
            <a:ext cx="431766" cy="431768"/>
          </a:xfrm>
          <a:prstGeom prst="ellipse">
            <a:avLst/>
          </a:prstGeom>
          <a:solidFill>
            <a:srgbClr val="51B3B0"/>
          </a:solidFill>
          <a:ln>
            <a:noFill/>
          </a:ln>
        </p:spPr>
        <p:txBody>
          <a:bodyPr anchor="ctr"/>
          <a:lstStyle/>
          <a:p>
            <a:pPr algn="ctr" eaLnBrk="1" hangingPunct="1"/>
            <a:endParaRPr lang="en-AU" altLang="en-US" sz="970">
              <a:solidFill>
                <a:srgbClr val="FFFFFF"/>
              </a:solidFill>
              <a:latin typeface="+mn-ea"/>
              <a:sym typeface="汉仪君黑-45简" panose="020B0604020202020204" charset="-122"/>
            </a:endParaRPr>
          </a:p>
        </p:txBody>
      </p:sp>
      <p:sp>
        <p:nvSpPr>
          <p:cNvPr id="16391" name="Oval 33"/>
          <p:cNvSpPr>
            <a:spLocks noChangeArrowheads="1"/>
          </p:cNvSpPr>
          <p:nvPr>
            <p:custDataLst>
              <p:tags r:id="rId2"/>
            </p:custDataLst>
          </p:nvPr>
        </p:nvSpPr>
        <p:spPr bwMode="auto">
          <a:xfrm>
            <a:off x="3465255" y="3529184"/>
            <a:ext cx="431768" cy="431768"/>
          </a:xfrm>
          <a:prstGeom prst="ellipse">
            <a:avLst/>
          </a:prstGeom>
          <a:solidFill>
            <a:srgbClr val="51B3B0"/>
          </a:solidFill>
          <a:ln>
            <a:noFill/>
          </a:ln>
        </p:spPr>
        <p:txBody>
          <a:bodyPr anchor="ctr"/>
          <a:lstStyle/>
          <a:p>
            <a:pPr algn="ctr" eaLnBrk="1" hangingPunct="1"/>
            <a:endParaRPr lang="en-US" altLang="zh-CN" sz="970">
              <a:solidFill>
                <a:srgbClr val="FFFFFF"/>
              </a:solidFill>
              <a:latin typeface="+mn-ea"/>
              <a:sym typeface="汉仪君黑-45简" panose="020B0604020202020204" charset="-122"/>
            </a:endParaRPr>
          </a:p>
        </p:txBody>
      </p:sp>
      <p:sp>
        <p:nvSpPr>
          <p:cNvPr id="16392" name="Oval 36"/>
          <p:cNvSpPr>
            <a:spLocks noChangeArrowheads="1"/>
          </p:cNvSpPr>
          <p:nvPr>
            <p:custDataLst>
              <p:tags r:id="rId3"/>
            </p:custDataLst>
          </p:nvPr>
        </p:nvSpPr>
        <p:spPr bwMode="auto">
          <a:xfrm>
            <a:off x="5812473" y="3529184"/>
            <a:ext cx="431768" cy="431768"/>
          </a:xfrm>
          <a:prstGeom prst="ellipse">
            <a:avLst/>
          </a:prstGeom>
          <a:solidFill>
            <a:srgbClr val="51B3B0"/>
          </a:solidFill>
          <a:ln>
            <a:noFill/>
          </a:ln>
        </p:spPr>
        <p:txBody>
          <a:bodyPr anchor="ctr"/>
          <a:lstStyle/>
          <a:p>
            <a:pPr algn="ctr" eaLnBrk="1" hangingPunct="1"/>
            <a:endParaRPr lang="en-US" altLang="zh-CN" sz="970">
              <a:solidFill>
                <a:srgbClr val="FFFFFF"/>
              </a:solidFill>
              <a:latin typeface="+mn-ea"/>
              <a:sym typeface="汉仪君黑-45简" panose="020B0604020202020204" charset="-122"/>
            </a:endParaRPr>
          </a:p>
        </p:txBody>
      </p:sp>
      <p:sp>
        <p:nvSpPr>
          <p:cNvPr id="16393" name="TextBox 15"/>
          <p:cNvSpPr txBox="1">
            <a:spLocks noChangeArrowheads="1"/>
          </p:cNvSpPr>
          <p:nvPr>
            <p:custDataLst>
              <p:tags r:id="rId4"/>
            </p:custDataLst>
          </p:nvPr>
        </p:nvSpPr>
        <p:spPr bwMode="auto">
          <a:xfrm>
            <a:off x="1016203" y="3608839"/>
            <a:ext cx="53011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095" b="1">
                <a:solidFill>
                  <a:srgbClr val="FFFFFF"/>
                </a:solidFill>
                <a:latin typeface="+mn-ea"/>
                <a:ea typeface="+mn-ea"/>
                <a:sym typeface="汉仪君黑-45简" panose="020B0604020202020204" charset="-122"/>
              </a:rPr>
              <a:t>01</a:t>
            </a:r>
          </a:p>
        </p:txBody>
      </p:sp>
      <p:sp>
        <p:nvSpPr>
          <p:cNvPr id="16394" name="TextBox 15"/>
          <p:cNvSpPr txBox="1">
            <a:spLocks noChangeArrowheads="1"/>
          </p:cNvSpPr>
          <p:nvPr>
            <p:custDataLst>
              <p:tags r:id="rId5"/>
            </p:custDataLst>
          </p:nvPr>
        </p:nvSpPr>
        <p:spPr bwMode="auto">
          <a:xfrm>
            <a:off x="3346527" y="3608839"/>
            <a:ext cx="545543"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095" b="1" dirty="0">
                <a:solidFill>
                  <a:srgbClr val="FFFFFF"/>
                </a:solidFill>
                <a:latin typeface="+mn-ea"/>
                <a:ea typeface="+mn-ea"/>
                <a:sym typeface="汉仪君黑-45简" panose="020B0604020202020204" charset="-122"/>
              </a:rPr>
              <a:t>02</a:t>
            </a:r>
          </a:p>
        </p:txBody>
      </p:sp>
      <p:sp>
        <p:nvSpPr>
          <p:cNvPr id="16395" name="TextBox 15"/>
          <p:cNvSpPr txBox="1">
            <a:spLocks noChangeArrowheads="1"/>
          </p:cNvSpPr>
          <p:nvPr>
            <p:custDataLst>
              <p:tags r:id="rId6"/>
            </p:custDataLst>
          </p:nvPr>
        </p:nvSpPr>
        <p:spPr bwMode="auto">
          <a:xfrm>
            <a:off x="5626696" y="3608839"/>
            <a:ext cx="61267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r>
              <a:rPr lang="en-US" altLang="zh-CN" sz="1095" b="1">
                <a:solidFill>
                  <a:srgbClr val="FFFFFF"/>
                </a:solidFill>
                <a:latin typeface="黑体" panose="02010609060101010101" charset="-122"/>
                <a:ea typeface="黑体" panose="02010609060101010101" charset="-122"/>
                <a:sym typeface="汉仪君黑-45简" panose="020B0604020202020204" charset="-122"/>
              </a:rPr>
              <a:t>03</a:t>
            </a:r>
          </a:p>
        </p:txBody>
      </p:sp>
      <p:sp>
        <p:nvSpPr>
          <p:cNvPr id="16400" name="矩形 16"/>
          <p:cNvSpPr>
            <a:spLocks noChangeArrowheads="1"/>
          </p:cNvSpPr>
          <p:nvPr>
            <p:custDataLst>
              <p:tags r:id="rId7"/>
            </p:custDataLst>
          </p:nvPr>
        </p:nvSpPr>
        <p:spPr bwMode="auto">
          <a:xfrm>
            <a:off x="1090279" y="4058700"/>
            <a:ext cx="2219210" cy="903605"/>
          </a:xfrm>
          <a:prstGeom prst="rect">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40000"/>
              </a:lnSpc>
            </a:pPr>
            <a:r>
              <a:rPr lang="zh-CN" altLang="en-US" sz="1400" dirty="0">
                <a:solidFill>
                  <a:schemeClr val="tx1"/>
                </a:solidFill>
                <a:latin typeface="黑体" panose="02010609060101010101" charset="-122"/>
                <a:ea typeface="黑体" panose="02010609060101010101" charset="-122"/>
                <a:sym typeface="汉仪君黑-45简" panose="020B0604020202020204" charset="-122"/>
              </a:rPr>
              <a:t>依托电子大屏，高频次播放消防安全知识及火灾应急逃生知识</a:t>
            </a:r>
          </a:p>
        </p:txBody>
      </p:sp>
      <p:sp>
        <p:nvSpPr>
          <p:cNvPr id="16401" name="TextBox 13"/>
          <p:cNvSpPr txBox="1">
            <a:spLocks noChangeArrowheads="1"/>
          </p:cNvSpPr>
          <p:nvPr>
            <p:custDataLst>
              <p:tags r:id="rId8"/>
            </p:custDataLst>
          </p:nvPr>
        </p:nvSpPr>
        <p:spPr bwMode="auto">
          <a:xfrm>
            <a:off x="1554182" y="3616822"/>
            <a:ext cx="1723554"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sz="1400" b="1">
                <a:solidFill>
                  <a:srgbClr val="445469"/>
                </a:solidFill>
                <a:latin typeface="黑体" panose="02010609060101010101" charset="-122"/>
                <a:ea typeface="黑体" panose="02010609060101010101" charset="-122"/>
                <a:sym typeface="汉仪君黑-45简" panose="020B0604020202020204" charset="-122"/>
              </a:rPr>
              <a:t>消防安全知识</a:t>
            </a:r>
          </a:p>
        </p:txBody>
      </p:sp>
      <p:sp>
        <p:nvSpPr>
          <p:cNvPr id="16402" name="矩形 18"/>
          <p:cNvSpPr>
            <a:spLocks noChangeArrowheads="1"/>
          </p:cNvSpPr>
          <p:nvPr>
            <p:custDataLst>
              <p:tags r:id="rId9"/>
            </p:custDataLst>
          </p:nvPr>
        </p:nvSpPr>
        <p:spPr bwMode="auto">
          <a:xfrm>
            <a:off x="3489325" y="4058920"/>
            <a:ext cx="2399030" cy="903605"/>
          </a:xfrm>
          <a:prstGeom prst="rect">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algn="l">
              <a:lnSpc>
                <a:spcPct val="140000"/>
              </a:lnSpc>
            </a:pPr>
            <a:r>
              <a:rPr lang="zh-CN" altLang="en-US" sz="1400" dirty="0">
                <a:solidFill>
                  <a:schemeClr val="tx1"/>
                </a:solidFill>
                <a:latin typeface="黑体" panose="02010609060101010101" charset="-122"/>
                <a:ea typeface="黑体" panose="02010609060101010101" charset="-122"/>
                <a:sym typeface="汉仪君黑-45简" panose="020B0604020202020204" charset="-122"/>
              </a:rPr>
              <a:t>食品安全及诺如病毒防控指南</a:t>
            </a:r>
          </a:p>
        </p:txBody>
      </p:sp>
      <p:sp>
        <p:nvSpPr>
          <p:cNvPr id="16403" name="TextBox 13"/>
          <p:cNvSpPr txBox="1">
            <a:spLocks noChangeArrowheads="1"/>
          </p:cNvSpPr>
          <p:nvPr>
            <p:custDataLst>
              <p:tags r:id="rId10"/>
            </p:custDataLst>
          </p:nvPr>
        </p:nvSpPr>
        <p:spPr bwMode="auto">
          <a:xfrm>
            <a:off x="4003501" y="3654384"/>
            <a:ext cx="1723556" cy="215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sz="1400" b="1">
                <a:solidFill>
                  <a:srgbClr val="445469"/>
                </a:solidFill>
                <a:latin typeface="黑体" panose="02010609060101010101" charset="-122"/>
                <a:ea typeface="黑体" panose="02010609060101010101" charset="-122"/>
                <a:sym typeface="汉仪君黑-45简" panose="020B0604020202020204" charset="-122"/>
              </a:rPr>
              <a:t>诺如病毒防控</a:t>
            </a:r>
          </a:p>
        </p:txBody>
      </p:sp>
      <p:sp>
        <p:nvSpPr>
          <p:cNvPr id="16404" name="矩形 20"/>
          <p:cNvSpPr>
            <a:spLocks noChangeArrowheads="1"/>
          </p:cNvSpPr>
          <p:nvPr>
            <p:custDataLst>
              <p:tags r:id="rId11"/>
            </p:custDataLst>
          </p:nvPr>
        </p:nvSpPr>
        <p:spPr bwMode="auto">
          <a:xfrm>
            <a:off x="5966460" y="4058920"/>
            <a:ext cx="2217420" cy="903605"/>
          </a:xfrm>
          <a:prstGeom prst="rect">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algn="l">
              <a:lnSpc>
                <a:spcPct val="140000"/>
              </a:lnSpc>
            </a:pPr>
            <a:r>
              <a:rPr lang="zh-CN" altLang="en-US" sz="1400" dirty="0">
                <a:solidFill>
                  <a:schemeClr val="tx1"/>
                </a:solidFill>
                <a:latin typeface="黑体" panose="02010609060101010101" charset="-122"/>
                <a:ea typeface="黑体" panose="02010609060101010101" charset="-122"/>
                <a:sym typeface="汉仪君黑-45简" panose="020B0604020202020204" charset="-122"/>
              </a:rPr>
              <a:t>开展两次光盘行动倡议，给师生发放免费餐券及饮品</a:t>
            </a:r>
          </a:p>
        </p:txBody>
      </p:sp>
      <p:sp>
        <p:nvSpPr>
          <p:cNvPr id="16405" name="TextBox 13"/>
          <p:cNvSpPr txBox="1">
            <a:spLocks noChangeArrowheads="1"/>
          </p:cNvSpPr>
          <p:nvPr>
            <p:custDataLst>
              <p:tags r:id="rId12"/>
            </p:custDataLst>
          </p:nvPr>
        </p:nvSpPr>
        <p:spPr bwMode="auto">
          <a:xfrm>
            <a:off x="6347399" y="3641248"/>
            <a:ext cx="1722280" cy="2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eaLnBrk="1" hangingPunct="1">
              <a:spcBef>
                <a:spcPct val="20000"/>
              </a:spcBef>
            </a:pPr>
            <a:r>
              <a:rPr lang="zh-CN" altLang="en-US" sz="1400" b="1">
                <a:solidFill>
                  <a:srgbClr val="445469"/>
                </a:solidFill>
                <a:latin typeface="黑体" panose="02010609060101010101" charset="-122"/>
                <a:ea typeface="黑体" panose="02010609060101010101" charset="-122"/>
                <a:sym typeface="汉仪君黑-45简" panose="020B0604020202020204" charset="-122"/>
              </a:rPr>
              <a:t>光盘行动倡议</a:t>
            </a:r>
          </a:p>
        </p:txBody>
      </p:sp>
      <p:sp>
        <p:nvSpPr>
          <p:cNvPr id="20" name="文本框 19"/>
          <p:cNvSpPr txBox="1"/>
          <p:nvPr/>
        </p:nvSpPr>
        <p:spPr>
          <a:xfrm>
            <a:off x="1363980" y="544195"/>
            <a:ext cx="2124710" cy="337185"/>
          </a:xfrm>
          <a:prstGeom prst="rect">
            <a:avLst/>
          </a:prstGeom>
          <a:noFill/>
        </p:spPr>
        <p:txBody>
          <a:bodyPr wrap="square" rtlCol="0">
            <a:spAutoFit/>
            <a:scene3d>
              <a:camera prst="orthographicFront"/>
              <a:lightRig rig="threePt" dir="t"/>
            </a:scene3d>
            <a:sp3d contourW="12700"/>
          </a:bodyPr>
          <a:lstStyle/>
          <a:p>
            <a:r>
              <a:rPr lang="en-US" altLang="zh-CN" sz="1600" dirty="0">
                <a:solidFill>
                  <a:schemeClr val="tx1"/>
                </a:solidFill>
                <a:latin typeface="黑体" panose="02010609060101010101" charset="-122"/>
                <a:ea typeface="黑体" panose="02010609060101010101" charset="-122"/>
                <a:cs typeface="+mn-ea"/>
                <a:sym typeface="+mn-lt"/>
              </a:rPr>
              <a:t>1.</a:t>
            </a:r>
            <a:r>
              <a:rPr lang="zh-CN" altLang="en-US" sz="1600" dirty="0">
                <a:solidFill>
                  <a:schemeClr val="tx1"/>
                </a:solidFill>
                <a:latin typeface="黑体" panose="02010609060101010101" charset="-122"/>
                <a:ea typeface="黑体" panose="02010609060101010101" charset="-122"/>
                <a:cs typeface="+mn-ea"/>
                <a:sym typeface="+mn-lt"/>
              </a:rPr>
              <a:t>安全知识科普宣传</a:t>
            </a:r>
          </a:p>
        </p:txBody>
      </p:sp>
      <p:pic>
        <p:nvPicPr>
          <p:cNvPr id="2" name="图片 1" descr="图片4"/>
          <p:cNvPicPr/>
          <p:nvPr/>
        </p:nvPicPr>
        <p:blipFill>
          <a:blip r:embed="rId17"/>
          <a:stretch>
            <a:fillRect/>
          </a:stretch>
        </p:blipFill>
        <p:spPr>
          <a:xfrm>
            <a:off x="1132906" y="1348820"/>
            <a:ext cx="1080000" cy="1800000"/>
          </a:xfrm>
          <a:prstGeom prst="rect">
            <a:avLst/>
          </a:prstGeom>
        </p:spPr>
      </p:pic>
      <p:pic>
        <p:nvPicPr>
          <p:cNvPr id="3" name="图片 2" descr="图片3"/>
          <p:cNvPicPr>
            <a:picLocks noChangeAspect="1"/>
          </p:cNvPicPr>
          <p:nvPr/>
        </p:nvPicPr>
        <p:blipFill>
          <a:blip r:embed="rId18" cstate="screen">
            <a:extLst>
              <a:ext uri="{28A0092B-C50C-407E-A947-70E740481C1C}">
                <a14:useLocalDpi xmlns:a14="http://schemas.microsoft.com/office/drawing/2010/main"/>
              </a:ext>
            </a:extLst>
          </a:blip>
          <a:srcRect b="2640"/>
          <a:stretch>
            <a:fillRect/>
          </a:stretch>
        </p:blipFill>
        <p:spPr>
          <a:xfrm>
            <a:off x="2266176" y="1336755"/>
            <a:ext cx="1080000" cy="1800000"/>
          </a:xfrm>
          <a:prstGeom prst="rect">
            <a:avLst/>
          </a:prstGeom>
        </p:spPr>
      </p:pic>
      <p:pic>
        <p:nvPicPr>
          <p:cNvPr id="4" name="图片 3" descr="图片5"/>
          <p:cNvPicPr>
            <a:picLocks noChangeAspect="1"/>
          </p:cNvPicPr>
          <p:nvPr/>
        </p:nvPicPr>
        <p:blipFill>
          <a:blip r:embed="rId19"/>
          <a:stretch>
            <a:fillRect/>
          </a:stretch>
        </p:blipFill>
        <p:spPr>
          <a:xfrm>
            <a:off x="3685747" y="1336504"/>
            <a:ext cx="1800000" cy="1800000"/>
          </a:xfrm>
          <a:prstGeom prst="rect">
            <a:avLst/>
          </a:prstGeom>
        </p:spPr>
      </p:pic>
      <p:pic>
        <p:nvPicPr>
          <p:cNvPr id="5" name="图片 4" descr="13392203939764644"/>
          <p:cNvPicPr>
            <a:picLocks noChangeAspect="1"/>
          </p:cNvPicPr>
          <p:nvPr/>
        </p:nvPicPr>
        <p:blipFill>
          <a:blip r:embed="rId20"/>
          <a:stretch>
            <a:fillRect/>
          </a:stretch>
        </p:blipFill>
        <p:spPr>
          <a:xfrm>
            <a:off x="5712858" y="1335735"/>
            <a:ext cx="900000" cy="1800000"/>
          </a:xfrm>
          <a:prstGeom prst="roundRect">
            <a:avLst/>
          </a:prstGeom>
        </p:spPr>
      </p:pic>
      <p:pic>
        <p:nvPicPr>
          <p:cNvPr id="7" name="图片 6" descr="13392203707701228"/>
          <p:cNvPicPr>
            <a:picLocks noChangeAspect="1"/>
          </p:cNvPicPr>
          <p:nvPr/>
        </p:nvPicPr>
        <p:blipFill>
          <a:blip r:embed="rId21"/>
          <a:stretch>
            <a:fillRect/>
          </a:stretch>
        </p:blipFill>
        <p:spPr>
          <a:xfrm>
            <a:off x="6586412" y="1335234"/>
            <a:ext cx="900000" cy="1800000"/>
          </a:xfrm>
          <a:prstGeom prst="roundRect">
            <a:avLst/>
          </a:prstGeom>
        </p:spPr>
      </p:pic>
      <p:pic>
        <p:nvPicPr>
          <p:cNvPr id="12" name="图片 11" descr="微信图片_20241127172716"/>
          <p:cNvPicPr/>
          <p:nvPr/>
        </p:nvPicPr>
        <p:blipFill>
          <a:blip r:embed="rId22"/>
          <a:stretch>
            <a:fillRect/>
          </a:stretch>
        </p:blipFill>
        <p:spPr>
          <a:xfrm>
            <a:off x="150497" y="210720"/>
            <a:ext cx="982625" cy="982625"/>
          </a:xfrm>
          <a:prstGeom prst="rect">
            <a:avLst/>
          </a:prstGeom>
        </p:spPr>
      </p:pic>
      <p:pic>
        <p:nvPicPr>
          <p:cNvPr id="19" name="图片 18" descr="华餐logo黑体字"/>
          <p:cNvPicPr>
            <a:picLocks noChangeAspect="1"/>
          </p:cNvPicPr>
          <p:nvPr>
            <p:custDataLst>
              <p:tags r:id="rId13"/>
            </p:custDataLst>
          </p:nvPr>
        </p:nvPicPr>
        <p:blipFill>
          <a:blip r:embed="rId23"/>
          <a:stretch>
            <a:fillRect/>
          </a:stretch>
        </p:blipFill>
        <p:spPr>
          <a:xfrm>
            <a:off x="7990059" y="79412"/>
            <a:ext cx="1152000" cy="576000"/>
          </a:xfrm>
          <a:prstGeom prst="rect">
            <a:avLst/>
          </a:prstGeom>
        </p:spPr>
      </p:pic>
    </p:spTree>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endParaRPr lang="zh-CN" altLang="en-US"/>
          </a:p>
        </p:txBody>
      </p:sp>
      <p:sp>
        <p:nvSpPr>
          <p:cNvPr id="3" name="副标题 2"/>
          <p:cNvSpPr>
            <a:spLocks noGrp="1"/>
          </p:cNvSpPr>
          <p:nvPr>
            <p:ph type="subTitle" idx="1"/>
          </p:nvPr>
        </p:nvSpPr>
        <p:spPr/>
        <p:txBody>
          <a:bodyPr/>
          <a:lstStyle/>
          <a:p>
            <a:endParaRPr lang="zh-CN" altLang="en-US"/>
          </a:p>
        </p:txBody>
      </p:sp>
      <p:sp>
        <p:nvSpPr>
          <p:cNvPr id="20" name="文本框 19"/>
          <p:cNvSpPr txBox="1">
            <a:spLocks noChangeAspect="1"/>
          </p:cNvSpPr>
          <p:nvPr/>
        </p:nvSpPr>
        <p:spPr>
          <a:xfrm>
            <a:off x="1372235" y="520700"/>
            <a:ext cx="2240280" cy="362585"/>
          </a:xfrm>
          <a:prstGeom prst="rect">
            <a:avLst/>
          </a:prstGeom>
          <a:noFill/>
        </p:spPr>
        <p:txBody>
          <a:bodyPr wrap="square" rtlCol="0">
            <a:noAutofit/>
            <a:scene3d>
              <a:camera prst="orthographicFront"/>
              <a:lightRig rig="threePt" dir="t"/>
            </a:scene3d>
            <a:sp3d contourW="12700"/>
          </a:bodyPr>
          <a:lstStyle/>
          <a:p>
            <a:r>
              <a:rPr lang="en-US" altLang="zh-CN" sz="1600" dirty="0">
                <a:solidFill>
                  <a:schemeClr val="tx1"/>
                </a:solidFill>
                <a:latin typeface="黑体" panose="02010609060101010101" charset="-122"/>
                <a:ea typeface="黑体" panose="02010609060101010101" charset="-122"/>
                <a:cs typeface="+mn-ea"/>
                <a:sym typeface="+mn-lt"/>
              </a:rPr>
              <a:t>2.</a:t>
            </a:r>
            <a:r>
              <a:rPr lang="zh-CN" altLang="en-US" sz="1600" dirty="0">
                <a:solidFill>
                  <a:schemeClr val="tx1"/>
                </a:solidFill>
                <a:latin typeface="黑体" panose="02010609060101010101" charset="-122"/>
                <a:ea typeface="黑体" panose="02010609060101010101" charset="-122"/>
                <a:cs typeface="+mn-ea"/>
                <a:sym typeface="+mn-lt"/>
              </a:rPr>
              <a:t>节日主题活动</a:t>
            </a:r>
          </a:p>
        </p:txBody>
      </p:sp>
      <p:cxnSp>
        <p:nvCxnSpPr>
          <p:cNvPr id="33" name="直接连接符 32"/>
          <p:cNvCxnSpPr>
            <a:cxnSpLocks noChangeAspect="1"/>
          </p:cNvCxnSpPr>
          <p:nvPr>
            <p:custDataLst>
              <p:tags r:id="rId1"/>
            </p:custDataLst>
          </p:nvPr>
        </p:nvCxnSpPr>
        <p:spPr>
          <a:xfrm>
            <a:off x="1795347" y="2773574"/>
            <a:ext cx="144780" cy="181610"/>
          </a:xfrm>
          <a:prstGeom prst="line">
            <a:avLst/>
          </a:prstGeom>
          <a:ln>
            <a:solidFill>
              <a:srgbClr val="51B3B0"/>
            </a:solidFill>
            <a:prstDash val="dash"/>
          </a:ln>
        </p:spPr>
        <p:style>
          <a:lnRef idx="1">
            <a:schemeClr val="accent1"/>
          </a:lnRef>
          <a:fillRef idx="0">
            <a:schemeClr val="accent1"/>
          </a:fillRef>
          <a:effectRef idx="0">
            <a:schemeClr val="accent1"/>
          </a:effectRef>
          <a:fontRef idx="minor">
            <a:schemeClr val="tx1"/>
          </a:fontRef>
        </p:style>
      </p:cxnSp>
      <p:pic>
        <p:nvPicPr>
          <p:cNvPr id="8" name="图片 7" descr="13392204015417462"/>
          <p:cNvPicPr>
            <a:picLocks noChangeAspect="1"/>
          </p:cNvPicPr>
          <p:nvPr/>
        </p:nvPicPr>
        <p:blipFill>
          <a:blip r:embed="rId5"/>
          <a:stretch>
            <a:fillRect/>
          </a:stretch>
        </p:blipFill>
        <p:spPr>
          <a:xfrm>
            <a:off x="2488155" y="1169635"/>
            <a:ext cx="1440000" cy="1800000"/>
          </a:xfrm>
          <a:prstGeom prst="bracketPair">
            <a:avLst/>
          </a:prstGeom>
        </p:spPr>
      </p:pic>
      <p:pic>
        <p:nvPicPr>
          <p:cNvPr id="9" name="图片 8" descr="微信图片_20250522124220"/>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824005" y="1169635"/>
            <a:ext cx="1440000" cy="1800000"/>
          </a:xfrm>
          <a:prstGeom prst="roundRect">
            <a:avLst/>
          </a:prstGeom>
        </p:spPr>
      </p:pic>
      <p:pic>
        <p:nvPicPr>
          <p:cNvPr id="10" name="图片 9" descr="微信图片_20250522124229"/>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4081821" y="1169635"/>
            <a:ext cx="1440000" cy="1800000"/>
          </a:xfrm>
          <a:prstGeom prst="roundRect">
            <a:avLst/>
          </a:prstGeom>
        </p:spPr>
      </p:pic>
      <p:pic>
        <p:nvPicPr>
          <p:cNvPr id="11" name="图片 10" descr="微信图片_20250522124237"/>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a:xfrm>
            <a:off x="5675486" y="1122645"/>
            <a:ext cx="1440000" cy="1800000"/>
          </a:xfrm>
          <a:prstGeom prst="roundRect">
            <a:avLst/>
          </a:prstGeom>
        </p:spPr>
      </p:pic>
      <p:pic>
        <p:nvPicPr>
          <p:cNvPr id="12" name="图片 11" descr="微信图片_20250522124242"/>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7340272" y="1096610"/>
            <a:ext cx="1440000" cy="1800000"/>
          </a:xfrm>
          <a:prstGeom prst="roundRect">
            <a:avLst/>
          </a:prstGeom>
        </p:spPr>
      </p:pic>
      <p:pic>
        <p:nvPicPr>
          <p:cNvPr id="13" name="图片 12" descr="微信图片_20250522124308"/>
          <p:cNvPicPr>
            <a:picLocks noChangeAspect="1"/>
          </p:cNvPicPr>
          <p:nvPr/>
        </p:nvPicPr>
        <p:blipFill>
          <a:blip r:embed="rId10" cstate="screen">
            <a:extLst>
              <a:ext uri="{28A0092B-C50C-407E-A947-70E740481C1C}">
                <a14:useLocalDpi xmlns:a14="http://schemas.microsoft.com/office/drawing/2010/main"/>
              </a:ext>
            </a:extLst>
          </a:blip>
          <a:srcRect/>
          <a:stretch>
            <a:fillRect/>
          </a:stretch>
        </p:blipFill>
        <p:spPr>
          <a:xfrm>
            <a:off x="1164835" y="3036162"/>
            <a:ext cx="1440000" cy="1800000"/>
          </a:xfrm>
          <a:prstGeom prst="roundRect">
            <a:avLst/>
          </a:prstGeom>
        </p:spPr>
      </p:pic>
      <p:pic>
        <p:nvPicPr>
          <p:cNvPr id="15" name="图片 14" descr="微信图片_20250522125608"/>
          <p:cNvPicPr>
            <a:picLocks noChangeAspect="1"/>
          </p:cNvPicPr>
          <p:nvPr/>
        </p:nvPicPr>
        <p:blipFill>
          <a:blip r:embed="rId11"/>
          <a:stretch>
            <a:fillRect/>
          </a:stretch>
        </p:blipFill>
        <p:spPr>
          <a:xfrm>
            <a:off x="2752296" y="3057752"/>
            <a:ext cx="1440000" cy="1800000"/>
          </a:xfrm>
          <a:prstGeom prst="roundRect">
            <a:avLst/>
          </a:prstGeom>
        </p:spPr>
      </p:pic>
      <p:sp>
        <p:nvSpPr>
          <p:cNvPr id="18" name="文本框 17"/>
          <p:cNvSpPr txBox="1">
            <a:spLocks noChangeAspect="1"/>
          </p:cNvSpPr>
          <p:nvPr/>
        </p:nvSpPr>
        <p:spPr>
          <a:xfrm>
            <a:off x="6197600" y="3060065"/>
            <a:ext cx="1440000" cy="1800000"/>
          </a:xfrm>
          <a:prstGeom prst="rect">
            <a:avLst/>
          </a:prstGeom>
          <a:solidFill>
            <a:schemeClr val="accent5">
              <a:lumMod val="20000"/>
              <a:lumOff val="80000"/>
            </a:schemeClr>
          </a:solidFill>
        </p:spPr>
        <p:txBody>
          <a:bodyPr wrap="square" rtlCol="0">
            <a:noAutofit/>
          </a:bodyPr>
          <a:lstStyle/>
          <a:p>
            <a:pPr algn="l">
              <a:lnSpc>
                <a:spcPct val="170000"/>
              </a:lnSpc>
            </a:pPr>
            <a:r>
              <a:rPr lang="zh-CN" altLang="en-US" sz="1200">
                <a:latin typeface="黑体" panose="02010609060101010101" charset="-122"/>
                <a:ea typeface="黑体" panose="02010609060101010101" charset="-122"/>
                <a:cs typeface="黑体" panose="02010609060101010101" charset="-122"/>
              </a:rPr>
              <a:t>美食品鉴抽奖不停</a:t>
            </a:r>
          </a:p>
          <a:p>
            <a:pPr algn="l">
              <a:lnSpc>
                <a:spcPct val="170000"/>
              </a:lnSpc>
            </a:pPr>
            <a:r>
              <a:rPr lang="zh-CN" altLang="en-US" sz="1200">
                <a:latin typeface="黑体" panose="02010609060101010101" charset="-122"/>
                <a:ea typeface="黑体" panose="02010609060101010101" charset="-122"/>
                <a:cs typeface="黑体" panose="02010609060101010101" charset="-122"/>
              </a:rPr>
              <a:t>预计发放价值</a:t>
            </a:r>
            <a:r>
              <a:rPr lang="en-US" altLang="zh-CN" sz="1200">
                <a:latin typeface="黑体" panose="02010609060101010101" charset="-122"/>
                <a:ea typeface="黑体" panose="02010609060101010101" charset="-122"/>
                <a:cs typeface="黑体" panose="02010609060101010101" charset="-122"/>
              </a:rPr>
              <a:t>3</a:t>
            </a:r>
            <a:r>
              <a:rPr lang="zh-CN" altLang="en-US" sz="1200">
                <a:latin typeface="黑体" panose="02010609060101010101" charset="-122"/>
                <a:ea typeface="黑体" panose="02010609060101010101" charset="-122"/>
                <a:cs typeface="黑体" panose="02010609060101010101" charset="-122"/>
              </a:rPr>
              <a:t>万元美食，</a:t>
            </a:r>
            <a:r>
              <a:rPr lang="en-US" altLang="zh-CN" sz="1200">
                <a:latin typeface="黑体" panose="02010609060101010101" charset="-122"/>
                <a:ea typeface="黑体" panose="02010609060101010101" charset="-122"/>
                <a:cs typeface="黑体" panose="02010609060101010101" charset="-122"/>
              </a:rPr>
              <a:t>1</a:t>
            </a:r>
            <a:r>
              <a:rPr lang="zh-CN" altLang="en-US" sz="1200">
                <a:latin typeface="黑体" panose="02010609060101010101" charset="-122"/>
                <a:ea typeface="黑体" panose="02010609060101010101" charset="-122"/>
                <a:cs typeface="黑体" panose="02010609060101010101" charset="-122"/>
              </a:rPr>
              <a:t>万元餐券礼品</a:t>
            </a:r>
          </a:p>
        </p:txBody>
      </p:sp>
      <p:pic>
        <p:nvPicPr>
          <p:cNvPr id="5" name="图片 4" descr="微信图片_20250523120046"/>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339590" y="3035935"/>
            <a:ext cx="1440000" cy="1800000"/>
          </a:xfrm>
          <a:prstGeom prst="roundRect">
            <a:avLst/>
          </a:prstGeom>
        </p:spPr>
      </p:pic>
      <p:pic>
        <p:nvPicPr>
          <p:cNvPr id="7" name="图片 6" descr="微信图片_20241127172716"/>
          <p:cNvPicPr/>
          <p:nvPr/>
        </p:nvPicPr>
        <p:blipFill>
          <a:blip r:embed="rId13"/>
          <a:stretch>
            <a:fillRect/>
          </a:stretch>
        </p:blipFill>
        <p:spPr>
          <a:xfrm>
            <a:off x="2" y="535"/>
            <a:ext cx="982625" cy="982625"/>
          </a:xfrm>
          <a:prstGeom prst="rect">
            <a:avLst/>
          </a:prstGeom>
        </p:spPr>
      </p:pic>
      <p:pic>
        <p:nvPicPr>
          <p:cNvPr id="19" name="图片 18" descr="华餐logo黑体字"/>
          <p:cNvPicPr>
            <a:picLocks noChangeAspect="1"/>
          </p:cNvPicPr>
          <p:nvPr>
            <p:custDataLst>
              <p:tags r:id="rId2"/>
            </p:custDataLst>
          </p:nvPr>
        </p:nvPicPr>
        <p:blipFill>
          <a:blip r:embed="rId14"/>
          <a:stretch>
            <a:fillRect/>
          </a:stretch>
        </p:blipFill>
        <p:spPr>
          <a:xfrm>
            <a:off x="7637634" y="203872"/>
            <a:ext cx="1152000" cy="576000"/>
          </a:xfrm>
          <a:prstGeom prst="rect">
            <a:avLst/>
          </a:prstGeom>
        </p:spPr>
      </p:pic>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endParaRPr lang="zh-CN" altLang="en-US"/>
          </a:p>
        </p:txBody>
      </p:sp>
      <p:sp>
        <p:nvSpPr>
          <p:cNvPr id="4" name="副标题 3"/>
          <p:cNvSpPr>
            <a:spLocks noGrp="1"/>
          </p:cNvSpPr>
          <p:nvPr>
            <p:ph type="subTitle" idx="1"/>
          </p:nvPr>
        </p:nvSpPr>
        <p:spPr/>
        <p:txBody>
          <a:bodyPr/>
          <a:lstStyle/>
          <a:p>
            <a:endParaRPr lang="zh-CN" altLang="en-US"/>
          </a:p>
        </p:txBody>
      </p:sp>
      <p:pic>
        <p:nvPicPr>
          <p:cNvPr id="6" name="图片 5" descr="97897879798"/>
          <p:cNvPicPr>
            <a:picLocks noChangeAspect="1"/>
          </p:cNvPicPr>
          <p:nvPr/>
        </p:nvPicPr>
        <p:blipFill>
          <a:blip r:embed="rId4">
            <a:lum bright="6000"/>
          </a:blip>
          <a:stretch>
            <a:fillRect/>
          </a:stretch>
        </p:blipFill>
        <p:spPr>
          <a:xfrm>
            <a:off x="0" y="635"/>
            <a:ext cx="9291320" cy="5719445"/>
          </a:xfrm>
          <a:prstGeom prst="rect">
            <a:avLst/>
          </a:prstGeom>
        </p:spPr>
      </p:pic>
      <p:sp>
        <p:nvSpPr>
          <p:cNvPr id="20" name="文本框 19"/>
          <p:cNvSpPr txBox="1"/>
          <p:nvPr/>
        </p:nvSpPr>
        <p:spPr>
          <a:xfrm>
            <a:off x="1155700" y="165735"/>
            <a:ext cx="2369185" cy="368300"/>
          </a:xfrm>
          <a:prstGeom prst="rect">
            <a:avLst/>
          </a:prstGeom>
          <a:noFill/>
        </p:spPr>
        <p:txBody>
          <a:bodyPr wrap="square" rtlCol="0">
            <a:spAutoFit/>
            <a:scene3d>
              <a:camera prst="orthographicFront"/>
              <a:lightRig rig="threePt" dir="t"/>
            </a:scene3d>
            <a:sp3d contourW="12700"/>
          </a:bodyPr>
          <a:lstStyle/>
          <a:p>
            <a:r>
              <a:rPr lang="zh-CN" altLang="en-US" sz="1600" dirty="0">
                <a:solidFill>
                  <a:schemeClr val="tx1"/>
                </a:solidFill>
                <a:latin typeface="黑体" panose="02010609060101010101" charset="-122"/>
                <a:ea typeface="黑体" panose="02010609060101010101" charset="-122"/>
                <a:cs typeface="+mn-ea"/>
                <a:sym typeface="+mn-lt"/>
              </a:rPr>
              <a:t>农副产品</a:t>
            </a:r>
            <a:r>
              <a:rPr lang="zh-CN" altLang="en-US" dirty="0">
                <a:solidFill>
                  <a:schemeClr val="tx1"/>
                </a:solidFill>
                <a:latin typeface="黑体" panose="02010609060101010101" charset="-122"/>
                <a:ea typeface="黑体" panose="02010609060101010101" charset="-122"/>
                <a:cs typeface="+mn-ea"/>
                <a:sym typeface="+mn-lt"/>
              </a:rPr>
              <a:t>校园</a:t>
            </a:r>
            <a:r>
              <a:rPr lang="zh-CN" altLang="en-US" sz="1600" dirty="0">
                <a:solidFill>
                  <a:schemeClr val="tx1"/>
                </a:solidFill>
                <a:latin typeface="黑体" panose="02010609060101010101" charset="-122"/>
                <a:ea typeface="黑体" panose="02010609060101010101" charset="-122"/>
                <a:cs typeface="+mn-ea"/>
                <a:sym typeface="+mn-lt"/>
              </a:rPr>
              <a:t>惠卖活动</a:t>
            </a:r>
          </a:p>
        </p:txBody>
      </p:sp>
      <p:sp>
        <p:nvSpPr>
          <p:cNvPr id="7" name="文本框 6"/>
          <p:cNvSpPr txBox="1"/>
          <p:nvPr/>
        </p:nvSpPr>
        <p:spPr>
          <a:xfrm>
            <a:off x="981710" y="3650615"/>
            <a:ext cx="6783705" cy="1176020"/>
          </a:xfrm>
          <a:prstGeom prst="rect">
            <a:avLst/>
          </a:prstGeom>
          <a:solidFill>
            <a:schemeClr val="accent5">
              <a:lumMod val="20000"/>
              <a:lumOff val="80000"/>
            </a:schemeClr>
          </a:solidFill>
        </p:spPr>
        <p:txBody>
          <a:bodyPr wrap="square" rtlCol="0">
            <a:noAutofit/>
          </a:bodyPr>
          <a:lstStyle/>
          <a:p>
            <a:pPr algn="l"/>
            <a:r>
              <a:rPr lang="zh-CN" sz="1400">
                <a:latin typeface="黑体" panose="02010609060101010101" charset="-122"/>
                <a:ea typeface="黑体" panose="02010609060101010101" charset="-122"/>
                <a:cs typeface="黑体" panose="02010609060101010101" charset="-122"/>
              </a:rPr>
              <a:t>协助后勤党工委</a:t>
            </a:r>
            <a:r>
              <a:rPr lang="zh-CN" altLang="en-US" sz="1400">
                <a:latin typeface="黑体" panose="02010609060101010101" charset="-122"/>
                <a:ea typeface="黑体" panose="02010609060101010101" charset="-122"/>
                <a:cs typeface="黑体" panose="02010609060101010101" charset="-122"/>
                <a:sym typeface="+mn-ea"/>
              </a:rPr>
              <a:t>、</a:t>
            </a:r>
            <a:r>
              <a:rPr lang="zh-CN" sz="1400">
                <a:latin typeface="黑体" panose="02010609060101010101" charset="-122"/>
                <a:ea typeface="黑体" panose="02010609060101010101" charset="-122"/>
                <a:cs typeface="黑体" panose="02010609060101010101" charset="-122"/>
              </a:rPr>
              <a:t>总务处在桃园门口广场举办</a:t>
            </a:r>
            <a:r>
              <a:rPr lang="en-US" altLang="zh-CN" sz="1400">
                <a:latin typeface="黑体" panose="02010609060101010101" charset="-122"/>
                <a:ea typeface="黑体" panose="02010609060101010101" charset="-122"/>
                <a:cs typeface="黑体" panose="02010609060101010101" charset="-122"/>
              </a:rPr>
              <a:t>”</a:t>
            </a:r>
            <a:r>
              <a:rPr lang="zh-CN" altLang="en-US" sz="1400">
                <a:latin typeface="黑体" panose="02010609060101010101" charset="-122"/>
                <a:ea typeface="黑体" panose="02010609060101010101" charset="-122"/>
                <a:cs typeface="黑体" panose="02010609060101010101" charset="-122"/>
              </a:rPr>
              <a:t>春日之约＊惠馈师生”农副产品校园惠卖活动，</a:t>
            </a:r>
          </a:p>
          <a:p>
            <a:pPr algn="l"/>
            <a:r>
              <a:rPr lang="zh-CN" altLang="en-US" sz="1400">
                <a:latin typeface="黑体" panose="02010609060101010101" charset="-122"/>
                <a:ea typeface="黑体" panose="02010609060101010101" charset="-122"/>
                <a:cs typeface="黑体" panose="02010609060101010101" charset="-122"/>
              </a:rPr>
              <a:t>学校食堂优质伙食原料供应商提供米面粮油</a:t>
            </a:r>
            <a:r>
              <a:rPr lang="zh-CN" altLang="en-US" sz="1400">
                <a:latin typeface="黑体" panose="02010609060101010101" charset="-122"/>
                <a:ea typeface="黑体" panose="02010609060101010101" charset="-122"/>
                <a:cs typeface="黑体" panose="02010609060101010101" charset="-122"/>
                <a:sym typeface="+mn-ea"/>
              </a:rPr>
              <a:t>、</a:t>
            </a:r>
            <a:r>
              <a:rPr lang="zh-CN" altLang="en-US" sz="1400">
                <a:latin typeface="黑体" panose="02010609060101010101" charset="-122"/>
                <a:ea typeface="黑体" panose="02010609060101010101" charset="-122"/>
                <a:cs typeface="黑体" panose="02010609060101010101" charset="-122"/>
              </a:rPr>
              <a:t>杂粮</a:t>
            </a:r>
            <a:r>
              <a:rPr lang="en-US" altLang="zh-CN" sz="1400">
                <a:latin typeface="黑体" panose="02010609060101010101" charset="-122"/>
                <a:ea typeface="黑体" panose="02010609060101010101" charset="-122"/>
                <a:cs typeface="黑体" panose="02010609060101010101" charset="-122"/>
              </a:rPr>
              <a:t> </a:t>
            </a:r>
            <a:r>
              <a:rPr lang="zh-CN" altLang="en-US" sz="1400">
                <a:latin typeface="黑体" panose="02010609060101010101" charset="-122"/>
                <a:ea typeface="黑体" panose="02010609060101010101" charset="-122"/>
                <a:cs typeface="黑体" panose="02010609060101010101" charset="-122"/>
                <a:sym typeface="+mn-ea"/>
              </a:rPr>
              <a:t>、鸡蛋、蔬菜等特色农产品，以低于市场的优惠价格现场售卖。</a:t>
            </a:r>
          </a:p>
        </p:txBody>
      </p:sp>
      <p:pic>
        <p:nvPicPr>
          <p:cNvPr id="2" name="图片 1" descr="微信图片_20250522100801"/>
          <p:cNvPicPr>
            <a:picLocks noChangeAspect="1"/>
          </p:cNvPicPr>
          <p:nvPr/>
        </p:nvPicPr>
        <p:blipFill>
          <a:blip r:embed="rId5"/>
          <a:stretch>
            <a:fillRect/>
          </a:stretch>
        </p:blipFill>
        <p:spPr>
          <a:xfrm>
            <a:off x="578551" y="1587704"/>
            <a:ext cx="1800000" cy="1800000"/>
          </a:xfrm>
          <a:prstGeom prst="ellipse">
            <a:avLst/>
          </a:prstGeom>
        </p:spPr>
      </p:pic>
      <p:pic>
        <p:nvPicPr>
          <p:cNvPr id="8" name="图片 7" descr="微信图片_20250522100815"/>
          <p:cNvPicPr>
            <a:picLocks noChangeAspect="1"/>
          </p:cNvPicPr>
          <p:nvPr/>
        </p:nvPicPr>
        <p:blipFill>
          <a:blip r:embed="rId6"/>
          <a:stretch>
            <a:fillRect/>
          </a:stretch>
        </p:blipFill>
        <p:spPr>
          <a:xfrm>
            <a:off x="2481348" y="1587704"/>
            <a:ext cx="1800000" cy="1800000"/>
          </a:xfrm>
          <a:prstGeom prst="ellipse">
            <a:avLst/>
          </a:prstGeom>
        </p:spPr>
      </p:pic>
      <p:pic>
        <p:nvPicPr>
          <p:cNvPr id="9" name="图片 8" descr="微信图片_20250522100811"/>
          <p:cNvPicPr>
            <a:picLocks noChangeAspect="1"/>
          </p:cNvPicPr>
          <p:nvPr/>
        </p:nvPicPr>
        <p:blipFill>
          <a:blip r:embed="rId7"/>
          <a:stretch>
            <a:fillRect/>
          </a:stretch>
        </p:blipFill>
        <p:spPr>
          <a:xfrm>
            <a:off x="4384144" y="1685494"/>
            <a:ext cx="1800000" cy="1800000"/>
          </a:xfrm>
          <a:prstGeom prst="ellipse">
            <a:avLst/>
          </a:prstGeom>
        </p:spPr>
      </p:pic>
      <p:pic>
        <p:nvPicPr>
          <p:cNvPr id="10" name="图片 9" descr="微信图片_20250522100806"/>
          <p:cNvPicPr>
            <a:picLocks noChangeAspect="1"/>
          </p:cNvPicPr>
          <p:nvPr/>
        </p:nvPicPr>
        <p:blipFill>
          <a:blip r:embed="rId8"/>
          <a:stretch>
            <a:fillRect/>
          </a:stretch>
        </p:blipFill>
        <p:spPr>
          <a:xfrm>
            <a:off x="6286941" y="1685494"/>
            <a:ext cx="1800000" cy="1800000"/>
          </a:xfrm>
          <a:prstGeom prst="ellipse">
            <a:avLst/>
          </a:prstGeom>
        </p:spPr>
      </p:pic>
      <p:pic>
        <p:nvPicPr>
          <p:cNvPr id="12" name="图片 11" descr="微信图片_20241127172716"/>
          <p:cNvPicPr/>
          <p:nvPr/>
        </p:nvPicPr>
        <p:blipFill>
          <a:blip r:embed="rId9"/>
          <a:stretch>
            <a:fillRect/>
          </a:stretch>
        </p:blipFill>
        <p:spPr>
          <a:xfrm>
            <a:off x="2" y="535"/>
            <a:ext cx="982625" cy="982625"/>
          </a:xfrm>
          <a:prstGeom prst="rect">
            <a:avLst/>
          </a:prstGeom>
        </p:spPr>
      </p:pic>
      <p:pic>
        <p:nvPicPr>
          <p:cNvPr id="19" name="图片 18" descr="华餐logo黑体字"/>
          <p:cNvPicPr>
            <a:picLocks noChangeAspect="1"/>
          </p:cNvPicPr>
          <p:nvPr>
            <p:custDataLst>
              <p:tags r:id="rId1"/>
            </p:custDataLst>
          </p:nvPr>
        </p:nvPicPr>
        <p:blipFill>
          <a:blip r:embed="rId10"/>
          <a:stretch>
            <a:fillRect/>
          </a:stretch>
        </p:blipFill>
        <p:spPr>
          <a:xfrm>
            <a:off x="7904334" y="108622"/>
            <a:ext cx="1152000" cy="576000"/>
          </a:xfrm>
          <a:prstGeom prst="rect">
            <a:avLst/>
          </a:prstGeom>
        </p:spPr>
      </p:pic>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endParaRPr lang="zh-CN" altLang="en-US"/>
          </a:p>
        </p:txBody>
      </p:sp>
      <p:sp>
        <p:nvSpPr>
          <p:cNvPr id="4" name="副标题 3"/>
          <p:cNvSpPr>
            <a:spLocks noGrp="1"/>
          </p:cNvSpPr>
          <p:nvPr>
            <p:ph type="subTitle" idx="1"/>
          </p:nvPr>
        </p:nvSpPr>
        <p:spPr/>
        <p:txBody>
          <a:bodyPr/>
          <a:lstStyle/>
          <a:p>
            <a:endParaRPr lang="zh-CN" altLang="en-US"/>
          </a:p>
        </p:txBody>
      </p:sp>
      <p:sp>
        <p:nvSpPr>
          <p:cNvPr id="20" name="文本框 19"/>
          <p:cNvSpPr txBox="1"/>
          <p:nvPr/>
        </p:nvSpPr>
        <p:spPr>
          <a:xfrm>
            <a:off x="1290320" y="542290"/>
            <a:ext cx="1805940" cy="337185"/>
          </a:xfrm>
          <a:prstGeom prst="rect">
            <a:avLst/>
          </a:prstGeom>
          <a:noFill/>
        </p:spPr>
        <p:txBody>
          <a:bodyPr wrap="square" rtlCol="0">
            <a:spAutoFit/>
            <a:scene3d>
              <a:camera prst="orthographicFront"/>
              <a:lightRig rig="threePt" dir="t"/>
            </a:scene3d>
            <a:sp3d contourW="12700"/>
          </a:bodyPr>
          <a:lstStyle/>
          <a:p>
            <a:r>
              <a:rPr lang="zh-CN" altLang="en-US" sz="1600" dirty="0">
                <a:solidFill>
                  <a:schemeClr val="tx1"/>
                </a:solidFill>
                <a:latin typeface="黑体" panose="02010609060101010101" charset="-122"/>
                <a:ea typeface="黑体" panose="02010609060101010101" charset="-122"/>
                <a:cs typeface="+mn-ea"/>
                <a:sym typeface="+mn-lt"/>
              </a:rPr>
              <a:t>红五月主题活动</a:t>
            </a:r>
          </a:p>
        </p:txBody>
      </p:sp>
      <p:pic>
        <p:nvPicPr>
          <p:cNvPr id="2" name="图片 1" descr="微信图片_20250521181324"/>
          <p:cNvPicPr>
            <a:picLocks noChangeAspect="1"/>
          </p:cNvPicPr>
          <p:nvPr/>
        </p:nvPicPr>
        <p:blipFill>
          <a:blip r:embed="rId4"/>
          <a:stretch>
            <a:fillRect/>
          </a:stretch>
        </p:blipFill>
        <p:spPr>
          <a:xfrm>
            <a:off x="878840" y="1138555"/>
            <a:ext cx="7329805" cy="3747770"/>
          </a:xfrm>
          <a:prstGeom prst="bevel">
            <a:avLst/>
          </a:prstGeom>
        </p:spPr>
      </p:pic>
      <p:pic>
        <p:nvPicPr>
          <p:cNvPr id="12" name="图片 11" descr="微信图片_20241127172716"/>
          <p:cNvPicPr/>
          <p:nvPr/>
        </p:nvPicPr>
        <p:blipFill>
          <a:blip r:embed="rId5"/>
          <a:stretch>
            <a:fillRect/>
          </a:stretch>
        </p:blipFill>
        <p:spPr>
          <a:xfrm>
            <a:off x="237492" y="155475"/>
            <a:ext cx="982625" cy="982625"/>
          </a:xfrm>
          <a:prstGeom prst="rect">
            <a:avLst/>
          </a:prstGeom>
        </p:spPr>
      </p:pic>
      <p:pic>
        <p:nvPicPr>
          <p:cNvPr id="19" name="图片 18" descr="华餐logo黑体字"/>
          <p:cNvPicPr>
            <a:picLocks noChangeAspect="1"/>
          </p:cNvPicPr>
          <p:nvPr>
            <p:custDataLst>
              <p:tags r:id="rId1"/>
            </p:custDataLst>
          </p:nvPr>
        </p:nvPicPr>
        <p:blipFill>
          <a:blip r:embed="rId6"/>
          <a:stretch>
            <a:fillRect/>
          </a:stretch>
        </p:blipFill>
        <p:spPr>
          <a:xfrm>
            <a:off x="7904334" y="108622"/>
            <a:ext cx="1152000" cy="576000"/>
          </a:xfrm>
          <a:prstGeom prst="rect">
            <a:avLst/>
          </a:prstGeom>
        </p:spPr>
      </p:pic>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ctrTitle"/>
          </p:nvPr>
        </p:nvSpPr>
        <p:spPr/>
        <p:txBody>
          <a:bodyPr/>
          <a:lstStyle/>
          <a:p>
            <a:endParaRPr lang="zh-CN" altLang="en-US"/>
          </a:p>
        </p:txBody>
      </p:sp>
      <p:sp>
        <p:nvSpPr>
          <p:cNvPr id="12" name="副标题 11"/>
          <p:cNvSpPr>
            <a:spLocks noGrp="1"/>
          </p:cNvSpPr>
          <p:nvPr>
            <p:ph type="subTitle" idx="1"/>
          </p:nvPr>
        </p:nvSpPr>
        <p:spPr/>
        <p:txBody>
          <a:bodyPr/>
          <a:lstStyle/>
          <a:p>
            <a:endParaRPr lang="zh-CN" altLang="en-US"/>
          </a:p>
        </p:txBody>
      </p:sp>
      <p:pic>
        <p:nvPicPr>
          <p:cNvPr id="9" name="图片 8" descr="97897879798"/>
          <p:cNvPicPr>
            <a:picLocks noChangeAspect="1"/>
          </p:cNvPicPr>
          <p:nvPr/>
        </p:nvPicPr>
        <p:blipFill>
          <a:blip r:embed="rId3">
            <a:lum bright="6000"/>
          </a:blip>
          <a:stretch>
            <a:fillRect/>
          </a:stretch>
        </p:blipFill>
        <p:spPr>
          <a:xfrm>
            <a:off x="0" y="635"/>
            <a:ext cx="9291320" cy="5719445"/>
          </a:xfrm>
          <a:prstGeom prst="rect">
            <a:avLst/>
          </a:prstGeom>
        </p:spPr>
      </p:pic>
      <p:sp>
        <p:nvSpPr>
          <p:cNvPr id="20" name="文本框 19"/>
          <p:cNvSpPr txBox="1"/>
          <p:nvPr/>
        </p:nvSpPr>
        <p:spPr>
          <a:xfrm>
            <a:off x="1473835" y="500380"/>
            <a:ext cx="1935480" cy="337185"/>
          </a:xfrm>
          <a:prstGeom prst="rect">
            <a:avLst/>
          </a:prstGeom>
          <a:noFill/>
        </p:spPr>
        <p:txBody>
          <a:bodyPr wrap="square" rtlCol="0">
            <a:spAutoFit/>
            <a:scene3d>
              <a:camera prst="orthographicFront"/>
              <a:lightRig rig="threePt" dir="t"/>
            </a:scene3d>
            <a:sp3d contourW="12700"/>
          </a:bodyPr>
          <a:lstStyle/>
          <a:p>
            <a:r>
              <a:rPr lang="zh-CN" altLang="en-US" sz="1600" dirty="0">
                <a:solidFill>
                  <a:schemeClr val="tx1"/>
                </a:solidFill>
                <a:latin typeface="黑体" panose="02010609060101010101" charset="-122"/>
                <a:ea typeface="黑体" panose="02010609060101010101" charset="-122"/>
                <a:cs typeface="+mn-ea"/>
                <a:sym typeface="+mn-lt"/>
              </a:rPr>
              <a:t>红五月主题活动</a:t>
            </a:r>
          </a:p>
        </p:txBody>
      </p:sp>
      <p:pic>
        <p:nvPicPr>
          <p:cNvPr id="3" name="图片 2" descr="微信图片_20250521181342"/>
          <p:cNvPicPr>
            <a:picLocks noChangeAspect="1"/>
          </p:cNvPicPr>
          <p:nvPr/>
        </p:nvPicPr>
        <p:blipFill>
          <a:blip r:embed="rId4"/>
          <a:stretch>
            <a:fillRect/>
          </a:stretch>
        </p:blipFill>
        <p:spPr>
          <a:xfrm>
            <a:off x="496511" y="1431515"/>
            <a:ext cx="1800000" cy="1800000"/>
          </a:xfrm>
          <a:prstGeom prst="ellipse">
            <a:avLst/>
          </a:prstGeom>
        </p:spPr>
      </p:pic>
      <p:pic>
        <p:nvPicPr>
          <p:cNvPr id="4" name="图片 3" descr="微信图片_20250521181354"/>
          <p:cNvPicPr>
            <a:picLocks noChangeAspect="1"/>
          </p:cNvPicPr>
          <p:nvPr/>
        </p:nvPicPr>
        <p:blipFill>
          <a:blip r:embed="rId5"/>
          <a:stretch>
            <a:fillRect/>
          </a:stretch>
        </p:blipFill>
        <p:spPr>
          <a:xfrm>
            <a:off x="3671777" y="3176415"/>
            <a:ext cx="1800000" cy="1800000"/>
          </a:xfrm>
          <a:prstGeom prst="ellipse">
            <a:avLst/>
          </a:prstGeom>
        </p:spPr>
      </p:pic>
      <p:pic>
        <p:nvPicPr>
          <p:cNvPr id="5" name="图片 4" descr="微信图片_20250521181337"/>
          <p:cNvPicPr>
            <a:picLocks noChangeAspect="1"/>
          </p:cNvPicPr>
          <p:nvPr/>
        </p:nvPicPr>
        <p:blipFill>
          <a:blip r:embed="rId6"/>
          <a:stretch>
            <a:fillRect/>
          </a:stretch>
        </p:blipFill>
        <p:spPr>
          <a:xfrm>
            <a:off x="4425680" y="1431515"/>
            <a:ext cx="1800000" cy="1800000"/>
          </a:xfrm>
          <a:prstGeom prst="ellipse">
            <a:avLst/>
          </a:prstGeom>
        </p:spPr>
      </p:pic>
      <p:pic>
        <p:nvPicPr>
          <p:cNvPr id="6" name="图片 5" descr="微信图片_20250521183453"/>
          <p:cNvPicPr>
            <a:picLocks noChangeAspect="1"/>
          </p:cNvPicPr>
          <p:nvPr/>
        </p:nvPicPr>
        <p:blipFill>
          <a:blip r:embed="rId7"/>
          <a:stretch>
            <a:fillRect/>
          </a:stretch>
        </p:blipFill>
        <p:spPr>
          <a:xfrm>
            <a:off x="6389946" y="1376270"/>
            <a:ext cx="1800000" cy="1800000"/>
          </a:xfrm>
          <a:prstGeom prst="ellipse">
            <a:avLst/>
          </a:prstGeom>
        </p:spPr>
      </p:pic>
      <p:sp>
        <p:nvSpPr>
          <p:cNvPr id="7" name="文本框 6"/>
          <p:cNvSpPr txBox="1"/>
          <p:nvPr/>
        </p:nvSpPr>
        <p:spPr>
          <a:xfrm>
            <a:off x="5857680" y="3090565"/>
            <a:ext cx="1804497" cy="885109"/>
          </a:xfrm>
          <a:prstGeom prst="rect">
            <a:avLst/>
          </a:prstGeom>
          <a:noFill/>
        </p:spPr>
        <p:txBody>
          <a:bodyPr wrap="square" rtlCol="0" anchor="ctr" anchorCtr="0">
            <a:noAutofit/>
          </a:bodyPr>
          <a:lstStyle/>
          <a:p>
            <a:pPr algn="l">
              <a:lnSpc>
                <a:spcPct val="90000"/>
              </a:lnSpc>
            </a:pPr>
            <a:endParaRPr lang="en-US" altLang="zh-CN" sz="1095">
              <a:latin typeface="黑体" panose="02010609060101010101" charset="-122"/>
              <a:ea typeface="黑体" panose="02010609060101010101" charset="-122"/>
              <a:cs typeface="黑体" panose="02010609060101010101" charset="-122"/>
            </a:endParaRPr>
          </a:p>
        </p:txBody>
      </p:sp>
      <p:pic>
        <p:nvPicPr>
          <p:cNvPr id="2" name="图片 1" descr="微信图片_20250522141623"/>
          <p:cNvPicPr>
            <a:picLocks noChangeAspect="1"/>
          </p:cNvPicPr>
          <p:nvPr/>
        </p:nvPicPr>
        <p:blipFill>
          <a:blip r:embed="rId8"/>
          <a:stretch>
            <a:fillRect/>
          </a:stretch>
        </p:blipFill>
        <p:spPr>
          <a:xfrm>
            <a:off x="1541099" y="3279285"/>
            <a:ext cx="1800000" cy="1800000"/>
          </a:xfrm>
          <a:prstGeom prst="ellipse">
            <a:avLst/>
          </a:prstGeom>
        </p:spPr>
      </p:pic>
      <p:pic>
        <p:nvPicPr>
          <p:cNvPr id="8" name="图片 7" descr="微信图片_20250522141931"/>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a:xfrm>
            <a:off x="2461413" y="1431515"/>
            <a:ext cx="1800000" cy="1800000"/>
          </a:xfrm>
          <a:prstGeom prst="ellipse">
            <a:avLst/>
          </a:prstGeom>
        </p:spPr>
      </p:pic>
      <p:sp>
        <p:nvSpPr>
          <p:cNvPr id="11" name="椭圆 10"/>
          <p:cNvSpPr/>
          <p:nvPr/>
        </p:nvSpPr>
        <p:spPr>
          <a:xfrm>
            <a:off x="5999480" y="3573145"/>
            <a:ext cx="2190115" cy="1314450"/>
          </a:xfrm>
          <a:prstGeom prst="ellipse">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l">
              <a:lnSpc>
                <a:spcPct val="90000"/>
              </a:lnSpc>
            </a:pPr>
            <a:r>
              <a:rPr lang="zh-CN" altLang="en-US" sz="1400">
                <a:solidFill>
                  <a:schemeClr val="tx1"/>
                </a:solidFill>
                <a:latin typeface="黑体" panose="02010609060101010101" charset="-122"/>
                <a:ea typeface="黑体" panose="02010609060101010101" charset="-122"/>
                <a:cs typeface="黑体" panose="02010609060101010101" charset="-122"/>
                <a:sym typeface="+mn-ea"/>
              </a:rPr>
              <a:t>活动共计发放</a:t>
            </a:r>
            <a:endParaRPr lang="zh-CN" altLang="en-US" sz="1400">
              <a:solidFill>
                <a:schemeClr val="tx1"/>
              </a:solidFill>
              <a:latin typeface="黑体" panose="02010609060101010101" charset="-122"/>
              <a:ea typeface="黑体" panose="02010609060101010101" charset="-122"/>
              <a:cs typeface="黑体" panose="02010609060101010101" charset="-122"/>
            </a:endParaRPr>
          </a:p>
          <a:p>
            <a:pPr algn="l">
              <a:lnSpc>
                <a:spcPct val="90000"/>
              </a:lnSpc>
            </a:pPr>
            <a:r>
              <a:rPr lang="zh-CN" altLang="en-US" sz="1400">
                <a:solidFill>
                  <a:schemeClr val="tx1"/>
                </a:solidFill>
                <a:latin typeface="黑体" panose="02010609060101010101" charset="-122"/>
                <a:ea typeface="黑体" panose="02010609060101010101" charset="-122"/>
                <a:cs typeface="黑体" panose="02010609060101010101" charset="-122"/>
                <a:sym typeface="+mn-ea"/>
              </a:rPr>
              <a:t>餐券</a:t>
            </a:r>
            <a:r>
              <a:rPr lang="en-US" altLang="zh-CN" sz="1400">
                <a:solidFill>
                  <a:schemeClr val="tx1"/>
                </a:solidFill>
                <a:latin typeface="黑体" panose="02010609060101010101" charset="-122"/>
                <a:ea typeface="黑体" panose="02010609060101010101" charset="-122"/>
                <a:cs typeface="黑体" panose="02010609060101010101" charset="-122"/>
                <a:sym typeface="+mn-ea"/>
              </a:rPr>
              <a:t>10000</a:t>
            </a:r>
            <a:r>
              <a:rPr lang="zh-CN" altLang="en-US" sz="1400">
                <a:solidFill>
                  <a:schemeClr val="tx1"/>
                </a:solidFill>
                <a:latin typeface="黑体" panose="02010609060101010101" charset="-122"/>
                <a:ea typeface="黑体" panose="02010609060101010101" charset="-122"/>
                <a:cs typeface="黑体" panose="02010609060101010101" charset="-122"/>
                <a:sym typeface="+mn-ea"/>
              </a:rPr>
              <a:t>元</a:t>
            </a:r>
          </a:p>
          <a:p>
            <a:pPr algn="l">
              <a:lnSpc>
                <a:spcPct val="90000"/>
              </a:lnSpc>
            </a:pPr>
            <a:r>
              <a:rPr lang="zh-CN" altLang="en-US" sz="1400">
                <a:solidFill>
                  <a:schemeClr val="tx1"/>
                </a:solidFill>
                <a:latin typeface="黑体" panose="02010609060101010101" charset="-122"/>
                <a:ea typeface="黑体" panose="02010609060101010101" charset="-122"/>
                <a:cs typeface="黑体" panose="02010609060101010101" charset="-122"/>
                <a:sym typeface="+mn-ea"/>
              </a:rPr>
              <a:t>鸡中翅</a:t>
            </a:r>
            <a:r>
              <a:rPr lang="en-US" altLang="zh-CN" sz="1400">
                <a:solidFill>
                  <a:schemeClr val="tx1"/>
                </a:solidFill>
                <a:latin typeface="黑体" panose="02010609060101010101" charset="-122"/>
                <a:ea typeface="黑体" panose="02010609060101010101" charset="-122"/>
                <a:cs typeface="黑体" panose="02010609060101010101" charset="-122"/>
                <a:sym typeface="+mn-ea"/>
              </a:rPr>
              <a:t> 9120</a:t>
            </a:r>
            <a:r>
              <a:rPr lang="zh-CN" altLang="en-US" sz="1400">
                <a:solidFill>
                  <a:schemeClr val="tx1"/>
                </a:solidFill>
                <a:latin typeface="黑体" panose="02010609060101010101" charset="-122"/>
                <a:ea typeface="黑体" panose="02010609060101010101" charset="-122"/>
                <a:cs typeface="黑体" panose="02010609060101010101" charset="-122"/>
                <a:sym typeface="+mn-ea"/>
              </a:rPr>
              <a:t>元</a:t>
            </a:r>
          </a:p>
          <a:p>
            <a:pPr algn="l">
              <a:lnSpc>
                <a:spcPct val="90000"/>
              </a:lnSpc>
            </a:pPr>
            <a:r>
              <a:rPr lang="zh-CN" altLang="en-US" sz="1400">
                <a:solidFill>
                  <a:schemeClr val="tx1"/>
                </a:solidFill>
                <a:latin typeface="黑体" panose="02010609060101010101" charset="-122"/>
                <a:ea typeface="黑体" panose="02010609060101010101" charset="-122"/>
                <a:cs typeface="黑体" panose="02010609060101010101" charset="-122"/>
                <a:sym typeface="+mn-ea"/>
              </a:rPr>
              <a:t>小龙虾</a:t>
            </a:r>
            <a:r>
              <a:rPr lang="en-US" altLang="zh-CN" sz="1400">
                <a:solidFill>
                  <a:schemeClr val="tx1"/>
                </a:solidFill>
                <a:latin typeface="黑体" panose="02010609060101010101" charset="-122"/>
                <a:ea typeface="黑体" panose="02010609060101010101" charset="-122"/>
                <a:cs typeface="黑体" panose="02010609060101010101" charset="-122"/>
                <a:sym typeface="+mn-ea"/>
              </a:rPr>
              <a:t> 21800</a:t>
            </a:r>
            <a:r>
              <a:rPr lang="zh-CN" altLang="en-US" sz="1400">
                <a:solidFill>
                  <a:schemeClr val="tx1"/>
                </a:solidFill>
                <a:latin typeface="黑体" panose="02010609060101010101" charset="-122"/>
                <a:ea typeface="黑体" panose="02010609060101010101" charset="-122"/>
                <a:cs typeface="黑体" panose="02010609060101010101" charset="-122"/>
                <a:sym typeface="+mn-ea"/>
              </a:rPr>
              <a:t>元</a:t>
            </a:r>
            <a:endParaRPr lang="zh-CN" altLang="en-US" sz="1400">
              <a:solidFill>
                <a:schemeClr val="tx1"/>
              </a:solidFill>
              <a:latin typeface="黑体" panose="02010609060101010101" charset="-122"/>
              <a:ea typeface="黑体" panose="02010609060101010101" charset="-122"/>
              <a:cs typeface="黑体" panose="02010609060101010101" charset="-122"/>
            </a:endParaRPr>
          </a:p>
          <a:p>
            <a:pPr algn="l">
              <a:lnSpc>
                <a:spcPct val="90000"/>
              </a:lnSpc>
            </a:pPr>
            <a:r>
              <a:rPr lang="en-US" altLang="zh-CN" sz="1095">
                <a:latin typeface="黑体" panose="02010609060101010101" charset="-122"/>
                <a:ea typeface="黑体" panose="02010609060101010101" charset="-122"/>
                <a:cs typeface="黑体" panose="02010609060101010101" charset="-122"/>
                <a:sym typeface="+mn-ea"/>
              </a:rPr>
              <a:t> 10000</a:t>
            </a:r>
            <a:r>
              <a:rPr lang="zh-CN" altLang="en-US" sz="1095">
                <a:latin typeface="黑体" panose="02010609060101010101" charset="-122"/>
                <a:ea typeface="黑体" panose="02010609060101010101" charset="-122"/>
                <a:cs typeface="黑体" panose="02010609060101010101" charset="-122"/>
                <a:sym typeface="+mn-ea"/>
              </a:rPr>
              <a:t>元</a:t>
            </a:r>
            <a:r>
              <a:rPr lang="en-US" altLang="zh-CN" sz="1095">
                <a:latin typeface="黑体" panose="02010609060101010101" charset="-122"/>
                <a:ea typeface="黑体" panose="02010609060101010101" charset="-122"/>
                <a:cs typeface="黑体" panose="02010609060101010101" charset="-122"/>
                <a:sym typeface="+mn-ea"/>
              </a:rPr>
              <a:t> </a:t>
            </a:r>
            <a:endParaRPr lang="zh-CN" altLang="en-US" sz="1095"/>
          </a:p>
        </p:txBody>
      </p:sp>
      <p:pic>
        <p:nvPicPr>
          <p:cNvPr id="14" name="图片 13" descr="微信图片_20241127172716"/>
          <p:cNvPicPr/>
          <p:nvPr/>
        </p:nvPicPr>
        <p:blipFill>
          <a:blip r:embed="rId10"/>
          <a:stretch>
            <a:fillRect/>
          </a:stretch>
        </p:blipFill>
        <p:spPr>
          <a:xfrm>
            <a:off x="221617" y="234850"/>
            <a:ext cx="982625" cy="982625"/>
          </a:xfrm>
          <a:prstGeom prst="rect">
            <a:avLst/>
          </a:prstGeom>
        </p:spPr>
      </p:pic>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形状 24"/>
          <p:cNvSpPr/>
          <p:nvPr>
            <p:custDataLst>
              <p:tags r:id="rId1"/>
            </p:custDataLst>
          </p:nvPr>
        </p:nvSpPr>
        <p:spPr>
          <a:xfrm>
            <a:off x="198120" y="1249680"/>
            <a:ext cx="4431030" cy="4236085"/>
          </a:xfrm>
          <a:prstGeom prst="rect">
            <a:avLst/>
          </a:prstGeom>
          <a:noFill/>
          <a:ln>
            <a:solidFill>
              <a:srgbClr val="51B3B0">
                <a:alpha val="56000"/>
              </a:srgbClr>
            </a:solidFill>
          </a:ln>
          <a:effectLst/>
          <a:extLst>
            <a:ext uri="{909E8E84-426E-40DD-AFC4-6F175D3DCCD1}">
              <a14:hiddenFill xmlns:a14="http://schemas.microsoft.com/office/drawing/2010/main">
                <a:solidFill>
                  <a:srgbClr val="FFFCF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61" tIns="27730" rIns="55461" bIns="27730" numCol="1" spcCol="0" rtlCol="0" fromWordArt="0" anchor="ctr" anchorCtr="0" forceAA="0" compatLnSpc="1">
            <a:noAutofit/>
          </a:bodyPr>
          <a:lstStyle/>
          <a:p>
            <a:pPr algn="ctr"/>
            <a:endParaRPr lang="zh-CN" altLang="en-US" sz="1095">
              <a:cs typeface="+mn-ea"/>
            </a:endParaRPr>
          </a:p>
        </p:txBody>
      </p:sp>
      <p:sp>
        <p:nvSpPr>
          <p:cNvPr id="37" name="矩形 36"/>
          <p:cNvSpPr/>
          <p:nvPr>
            <p:custDataLst>
              <p:tags r:id="rId2"/>
            </p:custDataLst>
          </p:nvPr>
        </p:nvSpPr>
        <p:spPr>
          <a:xfrm>
            <a:off x="3067161" y="3524261"/>
            <a:ext cx="1355395" cy="666721"/>
          </a:xfrm>
          <a:prstGeom prst="rect">
            <a:avLst/>
          </a:prstGeom>
          <a:noFill/>
        </p:spPr>
        <p:txBody>
          <a:bodyPr wrap="square" lIns="0" tIns="0" rIns="0" bIns="0" rtlCol="0">
            <a:noAutofit/>
          </a:bodyPr>
          <a:lstStyle/>
          <a:p>
            <a:pPr algn="just" hangingPunct="0">
              <a:lnSpc>
                <a:spcPct val="150000"/>
              </a:lnSpc>
            </a:pPr>
            <a:endParaRPr lang="zh-CN" altLang="en-US" sz="97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38" name="文本框 37"/>
          <p:cNvSpPr txBox="1"/>
          <p:nvPr>
            <p:custDataLst>
              <p:tags r:id="rId3"/>
            </p:custDataLst>
          </p:nvPr>
        </p:nvSpPr>
        <p:spPr>
          <a:xfrm>
            <a:off x="2552700" y="4772025"/>
            <a:ext cx="1699895" cy="520700"/>
          </a:xfrm>
          <a:prstGeom prst="rect">
            <a:avLst/>
          </a:prstGeom>
          <a:solidFill>
            <a:schemeClr val="accent5">
              <a:lumMod val="40000"/>
              <a:lumOff val="60000"/>
            </a:schemeClr>
          </a:solidFill>
        </p:spPr>
        <p:txBody>
          <a:bodyPr vert="horz" wrap="none" rtlCol="0">
            <a:noAutofit/>
          </a:bodyPr>
          <a:lstStyle/>
          <a:p>
            <a:pPr algn="just"/>
            <a:r>
              <a:rPr lang="zh-CN" altLang="en-US" sz="1400" dirty="0">
                <a:solidFill>
                  <a:schemeClr val="tx1"/>
                </a:solidFill>
                <a:latin typeface="黑体" panose="02010609060101010101" charset="-122"/>
                <a:ea typeface="黑体" panose="02010609060101010101" charset="-122"/>
                <a:sym typeface="+mn-ea"/>
              </a:rPr>
              <a:t>温课迎考抽奖活动</a:t>
            </a:r>
          </a:p>
        </p:txBody>
      </p:sp>
      <p:sp>
        <p:nvSpPr>
          <p:cNvPr id="6" name="任意多边形: 形状 31"/>
          <p:cNvSpPr/>
          <p:nvPr>
            <p:custDataLst>
              <p:tags r:id="rId4"/>
            </p:custDataLst>
          </p:nvPr>
        </p:nvSpPr>
        <p:spPr>
          <a:xfrm>
            <a:off x="4387121" y="2182346"/>
            <a:ext cx="500330" cy="500330"/>
          </a:xfrm>
          <a:custGeom>
            <a:avLst/>
            <a:gdLst>
              <a:gd name="connsiteX0" fmla="*/ 742580 w 1485161"/>
              <a:gd name="connsiteY0" fmla="*/ 0 h 1485160"/>
              <a:gd name="connsiteX1" fmla="*/ 822266 w 1485161"/>
              <a:gd name="connsiteY1" fmla="*/ 8033 h 1485160"/>
              <a:gd name="connsiteX2" fmla="*/ 1129946 w 1485161"/>
              <a:gd name="connsiteY2" fmla="*/ 315712 h 1485160"/>
              <a:gd name="connsiteX3" fmla="*/ 1133562 w 1485161"/>
              <a:gd name="connsiteY3" fmla="*/ 351597 h 1485160"/>
              <a:gd name="connsiteX4" fmla="*/ 1169448 w 1485161"/>
              <a:gd name="connsiteY4" fmla="*/ 355215 h 1485160"/>
              <a:gd name="connsiteX5" fmla="*/ 1485161 w 1485161"/>
              <a:gd name="connsiteY5" fmla="*/ 742580 h 1485160"/>
              <a:gd name="connsiteX6" fmla="*/ 1485159 w 1485161"/>
              <a:gd name="connsiteY6" fmla="*/ 742580 h 1485160"/>
              <a:gd name="connsiteX7" fmla="*/ 1169447 w 1485161"/>
              <a:gd name="connsiteY7" fmla="*/ 1129946 h 1485160"/>
              <a:gd name="connsiteX8" fmla="*/ 1133562 w 1485161"/>
              <a:gd name="connsiteY8" fmla="*/ 1133563 h 1485160"/>
              <a:gd name="connsiteX9" fmla="*/ 1129946 w 1485161"/>
              <a:gd name="connsiteY9" fmla="*/ 1169448 h 1485160"/>
              <a:gd name="connsiteX10" fmla="*/ 742579 w 1485161"/>
              <a:gd name="connsiteY10" fmla="*/ 1485160 h 1485160"/>
              <a:gd name="connsiteX11" fmla="*/ 742579 w 1485161"/>
              <a:gd name="connsiteY11" fmla="*/ 1485159 h 1485160"/>
              <a:gd name="connsiteX12" fmla="*/ 355214 w 1485161"/>
              <a:gd name="connsiteY12" fmla="*/ 1169447 h 1485160"/>
              <a:gd name="connsiteX13" fmla="*/ 351596 w 1485161"/>
              <a:gd name="connsiteY13" fmla="*/ 1133562 h 1485160"/>
              <a:gd name="connsiteX14" fmla="*/ 315712 w 1485161"/>
              <a:gd name="connsiteY14" fmla="*/ 1129946 h 1485160"/>
              <a:gd name="connsiteX15" fmla="*/ 8034 w 1485161"/>
              <a:gd name="connsiteY15" fmla="*/ 822266 h 1485160"/>
              <a:gd name="connsiteX16" fmla="*/ 0 w 1485161"/>
              <a:gd name="connsiteY16" fmla="*/ 742580 h 1485160"/>
              <a:gd name="connsiteX17" fmla="*/ 8034 w 1485161"/>
              <a:gd name="connsiteY17" fmla="*/ 662893 h 1485160"/>
              <a:gd name="connsiteX18" fmla="*/ 315712 w 1485161"/>
              <a:gd name="connsiteY18" fmla="*/ 355215 h 1485160"/>
              <a:gd name="connsiteX19" fmla="*/ 351597 w 1485161"/>
              <a:gd name="connsiteY19" fmla="*/ 351597 h 1485160"/>
              <a:gd name="connsiteX20" fmla="*/ 355215 w 1485161"/>
              <a:gd name="connsiteY20" fmla="*/ 315712 h 1485160"/>
              <a:gd name="connsiteX21" fmla="*/ 662893 w 1485161"/>
              <a:gd name="connsiteY21" fmla="*/ 8033 h 14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5161" h="1485160">
                <a:moveTo>
                  <a:pt x="742580" y="0"/>
                </a:moveTo>
                <a:lnTo>
                  <a:pt x="822266" y="8033"/>
                </a:lnTo>
                <a:cubicBezTo>
                  <a:pt x="976703" y="39635"/>
                  <a:pt x="1098343" y="161275"/>
                  <a:pt x="1129946" y="315712"/>
                </a:cubicBezTo>
                <a:lnTo>
                  <a:pt x="1133562" y="351597"/>
                </a:lnTo>
                <a:lnTo>
                  <a:pt x="1169448" y="355215"/>
                </a:lnTo>
                <a:cubicBezTo>
                  <a:pt x="1349624" y="392084"/>
                  <a:pt x="1485161" y="551505"/>
                  <a:pt x="1485161" y="742580"/>
                </a:cubicBezTo>
                <a:lnTo>
                  <a:pt x="1485159" y="742580"/>
                </a:lnTo>
                <a:cubicBezTo>
                  <a:pt x="1485159" y="933657"/>
                  <a:pt x="1349624" y="1093077"/>
                  <a:pt x="1169447" y="1129946"/>
                </a:cubicBezTo>
                <a:lnTo>
                  <a:pt x="1133562" y="1133563"/>
                </a:lnTo>
                <a:lnTo>
                  <a:pt x="1129946" y="1169448"/>
                </a:lnTo>
                <a:cubicBezTo>
                  <a:pt x="1093076" y="1349624"/>
                  <a:pt x="933656" y="1485160"/>
                  <a:pt x="742579" y="1485160"/>
                </a:cubicBezTo>
                <a:lnTo>
                  <a:pt x="742579" y="1485159"/>
                </a:lnTo>
                <a:cubicBezTo>
                  <a:pt x="551503" y="1485159"/>
                  <a:pt x="392083" y="1349624"/>
                  <a:pt x="355214" y="1169447"/>
                </a:cubicBezTo>
                <a:lnTo>
                  <a:pt x="351596" y="1133562"/>
                </a:lnTo>
                <a:lnTo>
                  <a:pt x="315712" y="1129946"/>
                </a:lnTo>
                <a:cubicBezTo>
                  <a:pt x="161275" y="1098343"/>
                  <a:pt x="39636" y="976703"/>
                  <a:pt x="8034" y="822266"/>
                </a:cubicBezTo>
                <a:lnTo>
                  <a:pt x="0" y="742580"/>
                </a:lnTo>
                <a:lnTo>
                  <a:pt x="8034" y="662893"/>
                </a:lnTo>
                <a:cubicBezTo>
                  <a:pt x="39636" y="508456"/>
                  <a:pt x="161275" y="386817"/>
                  <a:pt x="315712" y="355215"/>
                </a:cubicBezTo>
                <a:lnTo>
                  <a:pt x="351597" y="351597"/>
                </a:lnTo>
                <a:lnTo>
                  <a:pt x="355215" y="315712"/>
                </a:lnTo>
                <a:cubicBezTo>
                  <a:pt x="386817" y="161275"/>
                  <a:pt x="508456" y="39635"/>
                  <a:pt x="662893" y="8033"/>
                </a:cubicBezTo>
                <a:close/>
              </a:path>
            </a:pathLst>
          </a:custGeom>
          <a:solidFill>
            <a:srgbClr val="51B3B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55" dirty="0">
              <a:solidFill>
                <a:schemeClr val="tx1">
                  <a:lumMod val="65000"/>
                  <a:lumOff val="35000"/>
                </a:schemeClr>
              </a:solidFill>
              <a:latin typeface="汉仪君黑-45简" panose="020B0604020202020204" charset="-122"/>
              <a:ea typeface="汉仪君黑-45简" panose="020B0604020202020204" charset="-122"/>
            </a:endParaRPr>
          </a:p>
        </p:txBody>
      </p:sp>
      <p:sp>
        <p:nvSpPr>
          <p:cNvPr id="11" name="任意多边形: 形状 38"/>
          <p:cNvSpPr/>
          <p:nvPr>
            <p:custDataLst>
              <p:tags r:id="rId5"/>
            </p:custDataLst>
          </p:nvPr>
        </p:nvSpPr>
        <p:spPr>
          <a:xfrm>
            <a:off x="4427949" y="3320508"/>
            <a:ext cx="488389" cy="500330"/>
          </a:xfrm>
          <a:custGeom>
            <a:avLst/>
            <a:gdLst>
              <a:gd name="connsiteX0" fmla="*/ 742580 w 1485161"/>
              <a:gd name="connsiteY0" fmla="*/ 0 h 1485160"/>
              <a:gd name="connsiteX1" fmla="*/ 822266 w 1485161"/>
              <a:gd name="connsiteY1" fmla="*/ 8033 h 1485160"/>
              <a:gd name="connsiteX2" fmla="*/ 1129946 w 1485161"/>
              <a:gd name="connsiteY2" fmla="*/ 315712 h 1485160"/>
              <a:gd name="connsiteX3" fmla="*/ 1133562 w 1485161"/>
              <a:gd name="connsiteY3" fmla="*/ 351597 h 1485160"/>
              <a:gd name="connsiteX4" fmla="*/ 1169448 w 1485161"/>
              <a:gd name="connsiteY4" fmla="*/ 355215 h 1485160"/>
              <a:gd name="connsiteX5" fmla="*/ 1485161 w 1485161"/>
              <a:gd name="connsiteY5" fmla="*/ 742580 h 1485160"/>
              <a:gd name="connsiteX6" fmla="*/ 1485159 w 1485161"/>
              <a:gd name="connsiteY6" fmla="*/ 742580 h 1485160"/>
              <a:gd name="connsiteX7" fmla="*/ 1169447 w 1485161"/>
              <a:gd name="connsiteY7" fmla="*/ 1129946 h 1485160"/>
              <a:gd name="connsiteX8" fmla="*/ 1133562 w 1485161"/>
              <a:gd name="connsiteY8" fmla="*/ 1133563 h 1485160"/>
              <a:gd name="connsiteX9" fmla="*/ 1129946 w 1485161"/>
              <a:gd name="connsiteY9" fmla="*/ 1169448 h 1485160"/>
              <a:gd name="connsiteX10" fmla="*/ 742579 w 1485161"/>
              <a:gd name="connsiteY10" fmla="*/ 1485160 h 1485160"/>
              <a:gd name="connsiteX11" fmla="*/ 742579 w 1485161"/>
              <a:gd name="connsiteY11" fmla="*/ 1485159 h 1485160"/>
              <a:gd name="connsiteX12" fmla="*/ 355214 w 1485161"/>
              <a:gd name="connsiteY12" fmla="*/ 1169447 h 1485160"/>
              <a:gd name="connsiteX13" fmla="*/ 351596 w 1485161"/>
              <a:gd name="connsiteY13" fmla="*/ 1133562 h 1485160"/>
              <a:gd name="connsiteX14" fmla="*/ 315712 w 1485161"/>
              <a:gd name="connsiteY14" fmla="*/ 1129946 h 1485160"/>
              <a:gd name="connsiteX15" fmla="*/ 8034 w 1485161"/>
              <a:gd name="connsiteY15" fmla="*/ 822266 h 1485160"/>
              <a:gd name="connsiteX16" fmla="*/ 0 w 1485161"/>
              <a:gd name="connsiteY16" fmla="*/ 742580 h 1485160"/>
              <a:gd name="connsiteX17" fmla="*/ 8034 w 1485161"/>
              <a:gd name="connsiteY17" fmla="*/ 662893 h 1485160"/>
              <a:gd name="connsiteX18" fmla="*/ 315712 w 1485161"/>
              <a:gd name="connsiteY18" fmla="*/ 355215 h 1485160"/>
              <a:gd name="connsiteX19" fmla="*/ 351597 w 1485161"/>
              <a:gd name="connsiteY19" fmla="*/ 351597 h 1485160"/>
              <a:gd name="connsiteX20" fmla="*/ 355215 w 1485161"/>
              <a:gd name="connsiteY20" fmla="*/ 315712 h 1485160"/>
              <a:gd name="connsiteX21" fmla="*/ 662893 w 1485161"/>
              <a:gd name="connsiteY21" fmla="*/ 8033 h 14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5161" h="1485160">
                <a:moveTo>
                  <a:pt x="742580" y="0"/>
                </a:moveTo>
                <a:lnTo>
                  <a:pt x="822266" y="8033"/>
                </a:lnTo>
                <a:cubicBezTo>
                  <a:pt x="976703" y="39635"/>
                  <a:pt x="1098343" y="161275"/>
                  <a:pt x="1129946" y="315712"/>
                </a:cubicBezTo>
                <a:lnTo>
                  <a:pt x="1133562" y="351597"/>
                </a:lnTo>
                <a:lnTo>
                  <a:pt x="1169448" y="355215"/>
                </a:lnTo>
                <a:cubicBezTo>
                  <a:pt x="1349624" y="392084"/>
                  <a:pt x="1485161" y="551505"/>
                  <a:pt x="1485161" y="742580"/>
                </a:cubicBezTo>
                <a:lnTo>
                  <a:pt x="1485159" y="742580"/>
                </a:lnTo>
                <a:cubicBezTo>
                  <a:pt x="1485159" y="933657"/>
                  <a:pt x="1349624" y="1093077"/>
                  <a:pt x="1169447" y="1129946"/>
                </a:cubicBezTo>
                <a:lnTo>
                  <a:pt x="1133562" y="1133563"/>
                </a:lnTo>
                <a:lnTo>
                  <a:pt x="1129946" y="1169448"/>
                </a:lnTo>
                <a:cubicBezTo>
                  <a:pt x="1093076" y="1349624"/>
                  <a:pt x="933656" y="1485160"/>
                  <a:pt x="742579" y="1485160"/>
                </a:cubicBezTo>
                <a:lnTo>
                  <a:pt x="742579" y="1485159"/>
                </a:lnTo>
                <a:cubicBezTo>
                  <a:pt x="551503" y="1485159"/>
                  <a:pt x="392083" y="1349624"/>
                  <a:pt x="355214" y="1169447"/>
                </a:cubicBezTo>
                <a:lnTo>
                  <a:pt x="351596" y="1133562"/>
                </a:lnTo>
                <a:lnTo>
                  <a:pt x="315712" y="1129946"/>
                </a:lnTo>
                <a:cubicBezTo>
                  <a:pt x="161275" y="1098343"/>
                  <a:pt x="39636" y="976703"/>
                  <a:pt x="8034" y="822266"/>
                </a:cubicBezTo>
                <a:lnTo>
                  <a:pt x="0" y="742580"/>
                </a:lnTo>
                <a:lnTo>
                  <a:pt x="8034" y="662893"/>
                </a:lnTo>
                <a:cubicBezTo>
                  <a:pt x="39636" y="508456"/>
                  <a:pt x="161275" y="386817"/>
                  <a:pt x="315712" y="355215"/>
                </a:cubicBezTo>
                <a:lnTo>
                  <a:pt x="351597" y="351597"/>
                </a:lnTo>
                <a:lnTo>
                  <a:pt x="355215" y="315712"/>
                </a:lnTo>
                <a:cubicBezTo>
                  <a:pt x="386817" y="161275"/>
                  <a:pt x="508456" y="39635"/>
                  <a:pt x="662893" y="8033"/>
                </a:cubicBezTo>
                <a:close/>
              </a:path>
            </a:pathLst>
          </a:custGeom>
          <a:solidFill>
            <a:srgbClr val="51B3B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55" dirty="0">
              <a:solidFill>
                <a:schemeClr val="tx1">
                  <a:lumMod val="65000"/>
                  <a:lumOff val="35000"/>
                </a:schemeClr>
              </a:solidFill>
              <a:latin typeface="汉仪君黑-45简" panose="020B0604020202020204" charset="-122"/>
              <a:ea typeface="汉仪君黑-45简" panose="020B0604020202020204" charset="-122"/>
            </a:endParaRPr>
          </a:p>
        </p:txBody>
      </p:sp>
      <p:pic>
        <p:nvPicPr>
          <p:cNvPr id="20" name="图片 19" descr="999986_12"/>
          <p:cNvPicPr>
            <a:picLocks noChangeAspect="1"/>
          </p:cNvPicPr>
          <p:nvPr>
            <p:custDataLst>
              <p:tags r:id="rId6"/>
            </p:custDataLst>
          </p:nvPr>
        </p:nvPicPr>
        <p:blipFill>
          <a:blip r:embed="rId12"/>
          <a:stretch>
            <a:fillRect/>
          </a:stretch>
        </p:blipFill>
        <p:spPr>
          <a:xfrm>
            <a:off x="4367864" y="2182346"/>
            <a:ext cx="508802" cy="561571"/>
          </a:xfrm>
          <a:prstGeom prst="rect">
            <a:avLst/>
          </a:prstGeom>
        </p:spPr>
      </p:pic>
      <p:pic>
        <p:nvPicPr>
          <p:cNvPr id="21" name="图片 20" descr="999986_20"/>
          <p:cNvPicPr>
            <a:picLocks noChangeAspect="1"/>
          </p:cNvPicPr>
          <p:nvPr>
            <p:custDataLst>
              <p:tags r:id="rId7"/>
            </p:custDataLst>
          </p:nvPr>
        </p:nvPicPr>
        <p:blipFill>
          <a:blip r:embed="rId13"/>
          <a:srcRect/>
          <a:stretch>
            <a:fillRect/>
          </a:stretch>
        </p:blipFill>
        <p:spPr>
          <a:xfrm>
            <a:off x="4486879" y="3360951"/>
            <a:ext cx="392869" cy="402497"/>
          </a:xfrm>
          <a:prstGeom prst="rect">
            <a:avLst/>
          </a:prstGeom>
        </p:spPr>
      </p:pic>
      <p:sp>
        <p:nvSpPr>
          <p:cNvPr id="22" name="文本框 21"/>
          <p:cNvSpPr txBox="1"/>
          <p:nvPr/>
        </p:nvSpPr>
        <p:spPr>
          <a:xfrm>
            <a:off x="1399540" y="600075"/>
            <a:ext cx="1829435" cy="368300"/>
          </a:xfrm>
          <a:prstGeom prst="rect">
            <a:avLst/>
          </a:prstGeom>
          <a:noFill/>
        </p:spPr>
        <p:txBody>
          <a:bodyPr wrap="square" rtlCol="0">
            <a:spAutoFit/>
            <a:scene3d>
              <a:camera prst="orthographicFront"/>
              <a:lightRig rig="threePt" dir="t"/>
            </a:scene3d>
            <a:sp3d contourW="12700"/>
          </a:bodyPr>
          <a:lstStyle/>
          <a:p>
            <a:r>
              <a:rPr lang="en-US" altLang="zh-CN" sz="1600" dirty="0">
                <a:solidFill>
                  <a:schemeClr val="tx1"/>
                </a:solidFill>
                <a:latin typeface="黑体" panose="02010609060101010101" charset="-122"/>
                <a:ea typeface="黑体" panose="02010609060101010101" charset="-122"/>
                <a:cs typeface="+mn-ea"/>
                <a:sym typeface="+mn-lt"/>
              </a:rPr>
              <a:t>3.</a:t>
            </a:r>
            <a:r>
              <a:rPr lang="zh-CN" altLang="en-US" sz="1600" dirty="0">
                <a:solidFill>
                  <a:schemeClr val="tx1"/>
                </a:solidFill>
                <a:latin typeface="黑体" panose="02010609060101010101" charset="-122"/>
                <a:ea typeface="黑体" panose="02010609060101010101" charset="-122"/>
                <a:cs typeface="+mn-ea"/>
                <a:sym typeface="+mn-lt"/>
              </a:rPr>
              <a:t>光盘抽奖</a:t>
            </a:r>
            <a:r>
              <a:rPr lang="zh-CN" altLang="en-US" dirty="0">
                <a:solidFill>
                  <a:schemeClr val="tx1"/>
                </a:solidFill>
                <a:latin typeface="黑体" panose="02010609060101010101" charset="-122"/>
                <a:ea typeface="黑体" panose="02010609060101010101" charset="-122"/>
                <a:cs typeface="+mn-ea"/>
                <a:sym typeface="+mn-lt"/>
              </a:rPr>
              <a:t>活动</a:t>
            </a:r>
            <a:endParaRPr lang="zh-CN" altLang="en-US" sz="1600" dirty="0">
              <a:solidFill>
                <a:schemeClr val="tx1"/>
              </a:solidFill>
              <a:latin typeface="黑体" panose="02010609060101010101" charset="-122"/>
              <a:ea typeface="黑体" panose="02010609060101010101" charset="-122"/>
              <a:cs typeface="+mn-ea"/>
              <a:sym typeface="+mn-lt"/>
            </a:endParaRPr>
          </a:p>
        </p:txBody>
      </p:sp>
      <p:sp>
        <p:nvSpPr>
          <p:cNvPr id="8" name="任意多边形: 形状 24"/>
          <p:cNvSpPr/>
          <p:nvPr>
            <p:custDataLst>
              <p:tags r:id="rId8"/>
            </p:custDataLst>
          </p:nvPr>
        </p:nvSpPr>
        <p:spPr>
          <a:xfrm>
            <a:off x="4693285" y="1249045"/>
            <a:ext cx="4285615" cy="4236085"/>
          </a:xfrm>
          <a:prstGeom prst="rect">
            <a:avLst/>
          </a:prstGeom>
          <a:noFill/>
          <a:ln>
            <a:solidFill>
              <a:srgbClr val="51B3B0">
                <a:alpha val="56000"/>
              </a:srgbClr>
            </a:solidFill>
          </a:ln>
          <a:effectLst/>
          <a:extLst>
            <a:ext uri="{909E8E84-426E-40DD-AFC4-6F175D3DCCD1}">
              <a14:hiddenFill xmlns:a14="http://schemas.microsoft.com/office/drawing/2010/main">
                <a:solidFill>
                  <a:srgbClr val="FFFCF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61" tIns="27730" rIns="55461" bIns="27730" numCol="1" spcCol="0" rtlCol="0" fromWordArt="0" anchor="ctr" anchorCtr="0" forceAA="0" compatLnSpc="1">
            <a:noAutofit/>
          </a:bodyPr>
          <a:lstStyle/>
          <a:p>
            <a:pPr algn="ctr"/>
            <a:endParaRPr lang="zh-CN" altLang="en-US" sz="1095">
              <a:cs typeface="+mn-ea"/>
            </a:endParaRPr>
          </a:p>
        </p:txBody>
      </p:sp>
      <p:sp>
        <p:nvSpPr>
          <p:cNvPr id="24" name="文本框 23"/>
          <p:cNvSpPr txBox="1"/>
          <p:nvPr/>
        </p:nvSpPr>
        <p:spPr>
          <a:xfrm>
            <a:off x="7367270" y="4271010"/>
            <a:ext cx="1402080" cy="972820"/>
          </a:xfrm>
          <a:prstGeom prst="rect">
            <a:avLst/>
          </a:prstGeom>
          <a:solidFill>
            <a:schemeClr val="accent5">
              <a:lumMod val="40000"/>
              <a:lumOff val="60000"/>
            </a:schemeClr>
          </a:solidFill>
        </p:spPr>
        <p:txBody>
          <a:bodyPr wrap="square" rtlCol="0">
            <a:noAutofit/>
          </a:bodyPr>
          <a:lstStyle/>
          <a:p>
            <a:r>
              <a:rPr lang="zh-CN" altLang="en-US" sz="1400">
                <a:latin typeface="黑体" panose="02010609060101010101" charset="-122"/>
                <a:ea typeface="黑体" panose="02010609060101010101" charset="-122"/>
              </a:rPr>
              <a:t>光盘行动合计发放</a:t>
            </a:r>
            <a:r>
              <a:rPr lang="en-US" altLang="zh-CN" sz="1400">
                <a:latin typeface="黑体" panose="02010609060101010101" charset="-122"/>
                <a:ea typeface="黑体" panose="02010609060101010101" charset="-122"/>
              </a:rPr>
              <a:t>16900</a:t>
            </a:r>
            <a:r>
              <a:rPr lang="zh-CN" altLang="en-US" sz="1400">
                <a:latin typeface="黑体" panose="02010609060101010101" charset="-122"/>
                <a:ea typeface="黑体" panose="02010609060101010101" charset="-122"/>
              </a:rPr>
              <a:t>余元免费餐券和饮品</a:t>
            </a:r>
          </a:p>
        </p:txBody>
      </p:sp>
      <p:pic>
        <p:nvPicPr>
          <p:cNvPr id="2" name="图片 1" descr="13392203985038441"/>
          <p:cNvPicPr>
            <a:picLocks noChangeAspect="1"/>
          </p:cNvPicPr>
          <p:nvPr/>
        </p:nvPicPr>
        <p:blipFill>
          <a:blip r:embed="rId14"/>
          <a:stretch>
            <a:fillRect/>
          </a:stretch>
        </p:blipFill>
        <p:spPr>
          <a:xfrm>
            <a:off x="301691" y="1486500"/>
            <a:ext cx="1800000" cy="1800000"/>
          </a:xfrm>
          <a:prstGeom prst="roundRect">
            <a:avLst/>
          </a:prstGeom>
        </p:spPr>
      </p:pic>
      <p:pic>
        <p:nvPicPr>
          <p:cNvPr id="9" name="图片 8" descr="13392203561182184"/>
          <p:cNvPicPr>
            <a:picLocks noChangeAspect="1"/>
          </p:cNvPicPr>
          <p:nvPr/>
        </p:nvPicPr>
        <p:blipFill>
          <a:blip r:embed="rId15"/>
          <a:stretch>
            <a:fillRect/>
          </a:stretch>
        </p:blipFill>
        <p:spPr>
          <a:xfrm>
            <a:off x="5058671" y="3524156"/>
            <a:ext cx="1800000" cy="1800000"/>
          </a:xfrm>
          <a:prstGeom prst="roundRect">
            <a:avLst/>
          </a:prstGeom>
        </p:spPr>
      </p:pic>
      <p:pic>
        <p:nvPicPr>
          <p:cNvPr id="10" name="图片 9" descr="13392203576160007"/>
          <p:cNvPicPr>
            <a:picLocks noChangeAspect="1"/>
          </p:cNvPicPr>
          <p:nvPr/>
        </p:nvPicPr>
        <p:blipFill>
          <a:blip r:embed="rId16"/>
          <a:stretch>
            <a:fillRect/>
          </a:stretch>
        </p:blipFill>
        <p:spPr>
          <a:xfrm>
            <a:off x="7011049" y="1486500"/>
            <a:ext cx="1800000" cy="1800000"/>
          </a:xfrm>
          <a:prstGeom prst="roundRect">
            <a:avLst/>
          </a:prstGeom>
        </p:spPr>
      </p:pic>
      <p:pic>
        <p:nvPicPr>
          <p:cNvPr id="12" name="图片 11" descr="13392203592017090"/>
          <p:cNvPicPr>
            <a:picLocks noChangeAspect="1"/>
          </p:cNvPicPr>
          <p:nvPr/>
        </p:nvPicPr>
        <p:blipFill>
          <a:blip r:embed="rId17"/>
          <a:stretch>
            <a:fillRect/>
          </a:stretch>
        </p:blipFill>
        <p:spPr>
          <a:xfrm>
            <a:off x="5043878" y="1486500"/>
            <a:ext cx="1800000" cy="1800000"/>
          </a:xfrm>
          <a:prstGeom prst="roundRect">
            <a:avLst/>
          </a:prstGeom>
        </p:spPr>
      </p:pic>
      <p:pic>
        <p:nvPicPr>
          <p:cNvPr id="13" name="图片 12" descr="13392203956173527"/>
          <p:cNvPicPr>
            <a:picLocks noChangeAspect="1"/>
          </p:cNvPicPr>
          <p:nvPr/>
        </p:nvPicPr>
        <p:blipFill>
          <a:blip r:embed="rId18"/>
          <a:stretch>
            <a:fillRect/>
          </a:stretch>
        </p:blipFill>
        <p:spPr>
          <a:xfrm>
            <a:off x="301347" y="3524156"/>
            <a:ext cx="1800000" cy="1800000"/>
          </a:xfrm>
          <a:prstGeom prst="roundRect">
            <a:avLst/>
          </a:prstGeom>
        </p:spPr>
      </p:pic>
      <p:pic>
        <p:nvPicPr>
          <p:cNvPr id="3" name="图片 2" descr="微信图片_20250522124423"/>
          <p:cNvPicPr>
            <a:picLocks noChangeAspect="1"/>
          </p:cNvPicPr>
          <p:nvPr/>
        </p:nvPicPr>
        <p:blipFill>
          <a:blip r:embed="rId19" cstate="screen">
            <a:extLst>
              <a:ext uri="{28A0092B-C50C-407E-A947-70E740481C1C}">
                <a14:useLocalDpi xmlns:a14="http://schemas.microsoft.com/office/drawing/2010/main"/>
              </a:ext>
            </a:extLst>
          </a:blip>
          <a:srcRect/>
          <a:stretch>
            <a:fillRect/>
          </a:stretch>
        </p:blipFill>
        <p:spPr>
          <a:xfrm>
            <a:off x="2497598" y="1486292"/>
            <a:ext cx="1800000" cy="2880000"/>
          </a:xfrm>
          <a:prstGeom prst="roundRect">
            <a:avLst/>
          </a:prstGeom>
        </p:spPr>
      </p:pic>
      <p:pic>
        <p:nvPicPr>
          <p:cNvPr id="15" name="图片 14" descr="微信图片_20241127172716"/>
          <p:cNvPicPr/>
          <p:nvPr/>
        </p:nvPicPr>
        <p:blipFill>
          <a:blip r:embed="rId20"/>
          <a:stretch>
            <a:fillRect/>
          </a:stretch>
        </p:blipFill>
        <p:spPr>
          <a:xfrm>
            <a:off x="198122" y="266600"/>
            <a:ext cx="982625" cy="982625"/>
          </a:xfrm>
          <a:prstGeom prst="rect">
            <a:avLst/>
          </a:prstGeom>
        </p:spPr>
      </p:pic>
      <p:pic>
        <p:nvPicPr>
          <p:cNvPr id="19" name="图片 18" descr="华餐logo黑体字"/>
          <p:cNvPicPr>
            <a:picLocks noChangeAspect="1"/>
          </p:cNvPicPr>
          <p:nvPr>
            <p:custDataLst>
              <p:tags r:id="rId9"/>
            </p:custDataLst>
          </p:nvPr>
        </p:nvPicPr>
        <p:blipFill>
          <a:blip r:embed="rId21"/>
          <a:stretch>
            <a:fillRect/>
          </a:stretch>
        </p:blipFill>
        <p:spPr>
          <a:xfrm>
            <a:off x="7904334" y="108622"/>
            <a:ext cx="1152000" cy="57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形状 24"/>
          <p:cNvSpPr/>
          <p:nvPr>
            <p:custDataLst>
              <p:tags r:id="rId1"/>
            </p:custDataLst>
          </p:nvPr>
        </p:nvSpPr>
        <p:spPr>
          <a:xfrm>
            <a:off x="486410" y="1393825"/>
            <a:ext cx="4150360" cy="4003675"/>
          </a:xfrm>
          <a:prstGeom prst="rect">
            <a:avLst/>
          </a:prstGeom>
          <a:noFill/>
          <a:ln>
            <a:solidFill>
              <a:srgbClr val="51B3B0">
                <a:alpha val="56000"/>
              </a:srgbClr>
            </a:solidFill>
          </a:ln>
          <a:effectLst/>
          <a:extLst>
            <a:ext uri="{909E8E84-426E-40DD-AFC4-6F175D3DCCD1}">
              <a14:hiddenFill xmlns:a14="http://schemas.microsoft.com/office/drawing/2010/main">
                <a:solidFill>
                  <a:srgbClr val="FFFCF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61" tIns="27730" rIns="55461" bIns="27730" numCol="1" spcCol="0" rtlCol="0" fromWordArt="0" anchor="ctr" anchorCtr="0" forceAA="0" compatLnSpc="1">
            <a:noAutofit/>
          </a:bodyPr>
          <a:lstStyle/>
          <a:p>
            <a:pPr algn="ctr"/>
            <a:endParaRPr lang="zh-CN" altLang="en-US" sz="1095">
              <a:cs typeface="+mn-ea"/>
            </a:endParaRPr>
          </a:p>
        </p:txBody>
      </p:sp>
      <p:sp>
        <p:nvSpPr>
          <p:cNvPr id="37" name="矩形 36"/>
          <p:cNvSpPr/>
          <p:nvPr>
            <p:custDataLst>
              <p:tags r:id="rId2"/>
            </p:custDataLst>
          </p:nvPr>
        </p:nvSpPr>
        <p:spPr>
          <a:xfrm>
            <a:off x="2495550" y="4380865"/>
            <a:ext cx="2141220" cy="666750"/>
          </a:xfrm>
          <a:prstGeom prst="rect">
            <a:avLst/>
          </a:prstGeom>
          <a:solidFill>
            <a:schemeClr val="accent5">
              <a:lumMod val="20000"/>
              <a:lumOff val="80000"/>
            </a:schemeClr>
          </a:solidFill>
        </p:spPr>
        <p:txBody>
          <a:bodyPr wrap="square" lIns="0" tIns="0" rIns="0" bIns="0" rtlCol="0">
            <a:noAutofit/>
          </a:bodyPr>
          <a:lstStyle/>
          <a:p>
            <a:pPr algn="just" hangingPunct="0">
              <a:lnSpc>
                <a:spcPct val="150000"/>
              </a:lnSpc>
            </a:pP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协助吴老师开展</a:t>
            </a:r>
            <a:r>
              <a:rPr lang="en-US" altLang="zh-CN" sz="1400" dirty="0">
                <a:solidFill>
                  <a:schemeClr val="tx1"/>
                </a:solidFill>
                <a:latin typeface="黑体" panose="02010609060101010101" charset="-122"/>
                <a:ea typeface="黑体" panose="02010609060101010101" charset="-122"/>
                <a:cs typeface="黑体" panose="02010609060101010101" charset="-122"/>
                <a:sym typeface="+mn-lt"/>
              </a:rPr>
              <a:t>“</a:t>
            </a: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美好时光主题烹饪教学实践课堂</a:t>
            </a:r>
            <a:r>
              <a:rPr lang="en-US" altLang="zh-CN" sz="1400" dirty="0">
                <a:solidFill>
                  <a:schemeClr val="tx1"/>
                </a:solidFill>
                <a:latin typeface="黑体" panose="02010609060101010101" charset="-122"/>
                <a:ea typeface="黑体" panose="02010609060101010101" charset="-122"/>
                <a:cs typeface="黑体" panose="02010609060101010101" charset="-122"/>
                <a:sym typeface="+mn-lt"/>
              </a:rPr>
              <a:t>”</a:t>
            </a:r>
          </a:p>
        </p:txBody>
      </p:sp>
      <p:sp>
        <p:nvSpPr>
          <p:cNvPr id="38" name="文本框 37"/>
          <p:cNvSpPr txBox="1"/>
          <p:nvPr>
            <p:custDataLst>
              <p:tags r:id="rId3"/>
            </p:custDataLst>
          </p:nvPr>
        </p:nvSpPr>
        <p:spPr>
          <a:xfrm>
            <a:off x="2962402" y="3820930"/>
            <a:ext cx="995680" cy="337185"/>
          </a:xfrm>
          <a:prstGeom prst="rect">
            <a:avLst/>
          </a:prstGeom>
          <a:noFill/>
        </p:spPr>
        <p:txBody>
          <a:bodyPr vert="horz" wrap="none" rtlCol="0">
            <a:spAutoFit/>
          </a:bodyPr>
          <a:lstStyle/>
          <a:p>
            <a:pPr algn="just"/>
            <a:r>
              <a:rPr lang="zh-CN" altLang="en-US" sz="1600" dirty="0">
                <a:solidFill>
                  <a:schemeClr val="tx1">
                    <a:lumMod val="65000"/>
                    <a:lumOff val="35000"/>
                  </a:schemeClr>
                </a:solidFill>
                <a:latin typeface="黑体" panose="02010609060101010101" charset="-122"/>
                <a:ea typeface="黑体" panose="02010609060101010101" charset="-122"/>
                <a:sym typeface="+mn-ea"/>
              </a:rPr>
              <a:t>第二课堂</a:t>
            </a:r>
          </a:p>
        </p:txBody>
      </p:sp>
      <p:sp>
        <p:nvSpPr>
          <p:cNvPr id="6" name="任意多边形: 形状 31"/>
          <p:cNvSpPr/>
          <p:nvPr>
            <p:custDataLst>
              <p:tags r:id="rId4"/>
            </p:custDataLst>
          </p:nvPr>
        </p:nvSpPr>
        <p:spPr>
          <a:xfrm>
            <a:off x="4387121" y="2182346"/>
            <a:ext cx="500330" cy="500330"/>
          </a:xfrm>
          <a:custGeom>
            <a:avLst/>
            <a:gdLst>
              <a:gd name="connsiteX0" fmla="*/ 742580 w 1485161"/>
              <a:gd name="connsiteY0" fmla="*/ 0 h 1485160"/>
              <a:gd name="connsiteX1" fmla="*/ 822266 w 1485161"/>
              <a:gd name="connsiteY1" fmla="*/ 8033 h 1485160"/>
              <a:gd name="connsiteX2" fmla="*/ 1129946 w 1485161"/>
              <a:gd name="connsiteY2" fmla="*/ 315712 h 1485160"/>
              <a:gd name="connsiteX3" fmla="*/ 1133562 w 1485161"/>
              <a:gd name="connsiteY3" fmla="*/ 351597 h 1485160"/>
              <a:gd name="connsiteX4" fmla="*/ 1169448 w 1485161"/>
              <a:gd name="connsiteY4" fmla="*/ 355215 h 1485160"/>
              <a:gd name="connsiteX5" fmla="*/ 1485161 w 1485161"/>
              <a:gd name="connsiteY5" fmla="*/ 742580 h 1485160"/>
              <a:gd name="connsiteX6" fmla="*/ 1485159 w 1485161"/>
              <a:gd name="connsiteY6" fmla="*/ 742580 h 1485160"/>
              <a:gd name="connsiteX7" fmla="*/ 1169447 w 1485161"/>
              <a:gd name="connsiteY7" fmla="*/ 1129946 h 1485160"/>
              <a:gd name="connsiteX8" fmla="*/ 1133562 w 1485161"/>
              <a:gd name="connsiteY8" fmla="*/ 1133563 h 1485160"/>
              <a:gd name="connsiteX9" fmla="*/ 1129946 w 1485161"/>
              <a:gd name="connsiteY9" fmla="*/ 1169448 h 1485160"/>
              <a:gd name="connsiteX10" fmla="*/ 742579 w 1485161"/>
              <a:gd name="connsiteY10" fmla="*/ 1485160 h 1485160"/>
              <a:gd name="connsiteX11" fmla="*/ 742579 w 1485161"/>
              <a:gd name="connsiteY11" fmla="*/ 1485159 h 1485160"/>
              <a:gd name="connsiteX12" fmla="*/ 355214 w 1485161"/>
              <a:gd name="connsiteY12" fmla="*/ 1169447 h 1485160"/>
              <a:gd name="connsiteX13" fmla="*/ 351596 w 1485161"/>
              <a:gd name="connsiteY13" fmla="*/ 1133562 h 1485160"/>
              <a:gd name="connsiteX14" fmla="*/ 315712 w 1485161"/>
              <a:gd name="connsiteY14" fmla="*/ 1129946 h 1485160"/>
              <a:gd name="connsiteX15" fmla="*/ 8034 w 1485161"/>
              <a:gd name="connsiteY15" fmla="*/ 822266 h 1485160"/>
              <a:gd name="connsiteX16" fmla="*/ 0 w 1485161"/>
              <a:gd name="connsiteY16" fmla="*/ 742580 h 1485160"/>
              <a:gd name="connsiteX17" fmla="*/ 8034 w 1485161"/>
              <a:gd name="connsiteY17" fmla="*/ 662893 h 1485160"/>
              <a:gd name="connsiteX18" fmla="*/ 315712 w 1485161"/>
              <a:gd name="connsiteY18" fmla="*/ 355215 h 1485160"/>
              <a:gd name="connsiteX19" fmla="*/ 351597 w 1485161"/>
              <a:gd name="connsiteY19" fmla="*/ 351597 h 1485160"/>
              <a:gd name="connsiteX20" fmla="*/ 355215 w 1485161"/>
              <a:gd name="connsiteY20" fmla="*/ 315712 h 1485160"/>
              <a:gd name="connsiteX21" fmla="*/ 662893 w 1485161"/>
              <a:gd name="connsiteY21" fmla="*/ 8033 h 14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5161" h="1485160">
                <a:moveTo>
                  <a:pt x="742580" y="0"/>
                </a:moveTo>
                <a:lnTo>
                  <a:pt x="822266" y="8033"/>
                </a:lnTo>
                <a:cubicBezTo>
                  <a:pt x="976703" y="39635"/>
                  <a:pt x="1098343" y="161275"/>
                  <a:pt x="1129946" y="315712"/>
                </a:cubicBezTo>
                <a:lnTo>
                  <a:pt x="1133562" y="351597"/>
                </a:lnTo>
                <a:lnTo>
                  <a:pt x="1169448" y="355215"/>
                </a:lnTo>
                <a:cubicBezTo>
                  <a:pt x="1349624" y="392084"/>
                  <a:pt x="1485161" y="551505"/>
                  <a:pt x="1485161" y="742580"/>
                </a:cubicBezTo>
                <a:lnTo>
                  <a:pt x="1485159" y="742580"/>
                </a:lnTo>
                <a:cubicBezTo>
                  <a:pt x="1485159" y="933657"/>
                  <a:pt x="1349624" y="1093077"/>
                  <a:pt x="1169447" y="1129946"/>
                </a:cubicBezTo>
                <a:lnTo>
                  <a:pt x="1133562" y="1133563"/>
                </a:lnTo>
                <a:lnTo>
                  <a:pt x="1129946" y="1169448"/>
                </a:lnTo>
                <a:cubicBezTo>
                  <a:pt x="1093076" y="1349624"/>
                  <a:pt x="933656" y="1485160"/>
                  <a:pt x="742579" y="1485160"/>
                </a:cubicBezTo>
                <a:lnTo>
                  <a:pt x="742579" y="1485159"/>
                </a:lnTo>
                <a:cubicBezTo>
                  <a:pt x="551503" y="1485159"/>
                  <a:pt x="392083" y="1349624"/>
                  <a:pt x="355214" y="1169447"/>
                </a:cubicBezTo>
                <a:lnTo>
                  <a:pt x="351596" y="1133562"/>
                </a:lnTo>
                <a:lnTo>
                  <a:pt x="315712" y="1129946"/>
                </a:lnTo>
                <a:cubicBezTo>
                  <a:pt x="161275" y="1098343"/>
                  <a:pt x="39636" y="976703"/>
                  <a:pt x="8034" y="822266"/>
                </a:cubicBezTo>
                <a:lnTo>
                  <a:pt x="0" y="742580"/>
                </a:lnTo>
                <a:lnTo>
                  <a:pt x="8034" y="662893"/>
                </a:lnTo>
                <a:cubicBezTo>
                  <a:pt x="39636" y="508456"/>
                  <a:pt x="161275" y="386817"/>
                  <a:pt x="315712" y="355215"/>
                </a:cubicBezTo>
                <a:lnTo>
                  <a:pt x="351597" y="351597"/>
                </a:lnTo>
                <a:lnTo>
                  <a:pt x="355215" y="315712"/>
                </a:lnTo>
                <a:cubicBezTo>
                  <a:pt x="386817" y="161275"/>
                  <a:pt x="508456" y="39635"/>
                  <a:pt x="662893" y="8033"/>
                </a:cubicBezTo>
                <a:close/>
              </a:path>
            </a:pathLst>
          </a:custGeom>
          <a:solidFill>
            <a:srgbClr val="51B3B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55" dirty="0">
              <a:solidFill>
                <a:schemeClr val="tx1">
                  <a:lumMod val="65000"/>
                  <a:lumOff val="35000"/>
                </a:schemeClr>
              </a:solidFill>
              <a:latin typeface="汉仪君黑-45简" panose="020B0604020202020204" charset="-122"/>
              <a:ea typeface="汉仪君黑-45简" panose="020B0604020202020204" charset="-122"/>
            </a:endParaRPr>
          </a:p>
        </p:txBody>
      </p:sp>
      <p:sp>
        <p:nvSpPr>
          <p:cNvPr id="11" name="任意多边形: 形状 38"/>
          <p:cNvSpPr/>
          <p:nvPr>
            <p:custDataLst>
              <p:tags r:id="rId5"/>
            </p:custDataLst>
          </p:nvPr>
        </p:nvSpPr>
        <p:spPr>
          <a:xfrm>
            <a:off x="4416008" y="3320508"/>
            <a:ext cx="500330" cy="500330"/>
          </a:xfrm>
          <a:custGeom>
            <a:avLst/>
            <a:gdLst>
              <a:gd name="connsiteX0" fmla="*/ 742580 w 1485161"/>
              <a:gd name="connsiteY0" fmla="*/ 0 h 1485160"/>
              <a:gd name="connsiteX1" fmla="*/ 822266 w 1485161"/>
              <a:gd name="connsiteY1" fmla="*/ 8033 h 1485160"/>
              <a:gd name="connsiteX2" fmla="*/ 1129946 w 1485161"/>
              <a:gd name="connsiteY2" fmla="*/ 315712 h 1485160"/>
              <a:gd name="connsiteX3" fmla="*/ 1133562 w 1485161"/>
              <a:gd name="connsiteY3" fmla="*/ 351597 h 1485160"/>
              <a:gd name="connsiteX4" fmla="*/ 1169448 w 1485161"/>
              <a:gd name="connsiteY4" fmla="*/ 355215 h 1485160"/>
              <a:gd name="connsiteX5" fmla="*/ 1485161 w 1485161"/>
              <a:gd name="connsiteY5" fmla="*/ 742580 h 1485160"/>
              <a:gd name="connsiteX6" fmla="*/ 1485159 w 1485161"/>
              <a:gd name="connsiteY6" fmla="*/ 742580 h 1485160"/>
              <a:gd name="connsiteX7" fmla="*/ 1169447 w 1485161"/>
              <a:gd name="connsiteY7" fmla="*/ 1129946 h 1485160"/>
              <a:gd name="connsiteX8" fmla="*/ 1133562 w 1485161"/>
              <a:gd name="connsiteY8" fmla="*/ 1133563 h 1485160"/>
              <a:gd name="connsiteX9" fmla="*/ 1129946 w 1485161"/>
              <a:gd name="connsiteY9" fmla="*/ 1169448 h 1485160"/>
              <a:gd name="connsiteX10" fmla="*/ 742579 w 1485161"/>
              <a:gd name="connsiteY10" fmla="*/ 1485160 h 1485160"/>
              <a:gd name="connsiteX11" fmla="*/ 742579 w 1485161"/>
              <a:gd name="connsiteY11" fmla="*/ 1485159 h 1485160"/>
              <a:gd name="connsiteX12" fmla="*/ 355214 w 1485161"/>
              <a:gd name="connsiteY12" fmla="*/ 1169447 h 1485160"/>
              <a:gd name="connsiteX13" fmla="*/ 351596 w 1485161"/>
              <a:gd name="connsiteY13" fmla="*/ 1133562 h 1485160"/>
              <a:gd name="connsiteX14" fmla="*/ 315712 w 1485161"/>
              <a:gd name="connsiteY14" fmla="*/ 1129946 h 1485160"/>
              <a:gd name="connsiteX15" fmla="*/ 8034 w 1485161"/>
              <a:gd name="connsiteY15" fmla="*/ 822266 h 1485160"/>
              <a:gd name="connsiteX16" fmla="*/ 0 w 1485161"/>
              <a:gd name="connsiteY16" fmla="*/ 742580 h 1485160"/>
              <a:gd name="connsiteX17" fmla="*/ 8034 w 1485161"/>
              <a:gd name="connsiteY17" fmla="*/ 662893 h 1485160"/>
              <a:gd name="connsiteX18" fmla="*/ 315712 w 1485161"/>
              <a:gd name="connsiteY18" fmla="*/ 355215 h 1485160"/>
              <a:gd name="connsiteX19" fmla="*/ 351597 w 1485161"/>
              <a:gd name="connsiteY19" fmla="*/ 351597 h 1485160"/>
              <a:gd name="connsiteX20" fmla="*/ 355215 w 1485161"/>
              <a:gd name="connsiteY20" fmla="*/ 315712 h 1485160"/>
              <a:gd name="connsiteX21" fmla="*/ 662893 w 1485161"/>
              <a:gd name="connsiteY21" fmla="*/ 8033 h 14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5161" h="1485160">
                <a:moveTo>
                  <a:pt x="742580" y="0"/>
                </a:moveTo>
                <a:lnTo>
                  <a:pt x="822266" y="8033"/>
                </a:lnTo>
                <a:cubicBezTo>
                  <a:pt x="976703" y="39635"/>
                  <a:pt x="1098343" y="161275"/>
                  <a:pt x="1129946" y="315712"/>
                </a:cubicBezTo>
                <a:lnTo>
                  <a:pt x="1133562" y="351597"/>
                </a:lnTo>
                <a:lnTo>
                  <a:pt x="1169448" y="355215"/>
                </a:lnTo>
                <a:cubicBezTo>
                  <a:pt x="1349624" y="392084"/>
                  <a:pt x="1485161" y="551505"/>
                  <a:pt x="1485161" y="742580"/>
                </a:cubicBezTo>
                <a:lnTo>
                  <a:pt x="1485159" y="742580"/>
                </a:lnTo>
                <a:cubicBezTo>
                  <a:pt x="1485159" y="933657"/>
                  <a:pt x="1349624" y="1093077"/>
                  <a:pt x="1169447" y="1129946"/>
                </a:cubicBezTo>
                <a:lnTo>
                  <a:pt x="1133562" y="1133563"/>
                </a:lnTo>
                <a:lnTo>
                  <a:pt x="1129946" y="1169448"/>
                </a:lnTo>
                <a:cubicBezTo>
                  <a:pt x="1093076" y="1349624"/>
                  <a:pt x="933656" y="1485160"/>
                  <a:pt x="742579" y="1485160"/>
                </a:cubicBezTo>
                <a:lnTo>
                  <a:pt x="742579" y="1485159"/>
                </a:lnTo>
                <a:cubicBezTo>
                  <a:pt x="551503" y="1485159"/>
                  <a:pt x="392083" y="1349624"/>
                  <a:pt x="355214" y="1169447"/>
                </a:cubicBezTo>
                <a:lnTo>
                  <a:pt x="351596" y="1133562"/>
                </a:lnTo>
                <a:lnTo>
                  <a:pt x="315712" y="1129946"/>
                </a:lnTo>
                <a:cubicBezTo>
                  <a:pt x="161275" y="1098343"/>
                  <a:pt x="39636" y="976703"/>
                  <a:pt x="8034" y="822266"/>
                </a:cubicBezTo>
                <a:lnTo>
                  <a:pt x="0" y="742580"/>
                </a:lnTo>
                <a:lnTo>
                  <a:pt x="8034" y="662893"/>
                </a:lnTo>
                <a:cubicBezTo>
                  <a:pt x="39636" y="508456"/>
                  <a:pt x="161275" y="386817"/>
                  <a:pt x="315712" y="355215"/>
                </a:cubicBezTo>
                <a:lnTo>
                  <a:pt x="351597" y="351597"/>
                </a:lnTo>
                <a:lnTo>
                  <a:pt x="355215" y="315712"/>
                </a:lnTo>
                <a:cubicBezTo>
                  <a:pt x="386817" y="161275"/>
                  <a:pt x="508456" y="39635"/>
                  <a:pt x="662893" y="8033"/>
                </a:cubicBezTo>
                <a:close/>
              </a:path>
            </a:pathLst>
          </a:custGeom>
          <a:solidFill>
            <a:srgbClr val="51B3B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55" dirty="0">
              <a:solidFill>
                <a:schemeClr val="tx1">
                  <a:lumMod val="65000"/>
                  <a:lumOff val="35000"/>
                </a:schemeClr>
              </a:solidFill>
              <a:latin typeface="汉仪君黑-45简" panose="020B0604020202020204" charset="-122"/>
              <a:ea typeface="汉仪君黑-45简" panose="020B0604020202020204" charset="-122"/>
            </a:endParaRPr>
          </a:p>
        </p:txBody>
      </p:sp>
      <p:pic>
        <p:nvPicPr>
          <p:cNvPr id="20" name="图片 19" descr="999986_12"/>
          <p:cNvPicPr>
            <a:picLocks noChangeAspect="1"/>
          </p:cNvPicPr>
          <p:nvPr>
            <p:custDataLst>
              <p:tags r:id="rId6"/>
            </p:custDataLst>
          </p:nvPr>
        </p:nvPicPr>
        <p:blipFill>
          <a:blip r:embed="rId13"/>
          <a:stretch>
            <a:fillRect/>
          </a:stretch>
        </p:blipFill>
        <p:spPr>
          <a:xfrm>
            <a:off x="4387121" y="2182346"/>
            <a:ext cx="508802" cy="561571"/>
          </a:xfrm>
          <a:prstGeom prst="rect">
            <a:avLst/>
          </a:prstGeom>
        </p:spPr>
      </p:pic>
      <p:pic>
        <p:nvPicPr>
          <p:cNvPr id="21" name="图片 20" descr="999986_20"/>
          <p:cNvPicPr>
            <a:picLocks noChangeAspect="1"/>
          </p:cNvPicPr>
          <p:nvPr>
            <p:custDataLst>
              <p:tags r:id="rId7"/>
            </p:custDataLst>
          </p:nvPr>
        </p:nvPicPr>
        <p:blipFill>
          <a:blip r:embed="rId14"/>
          <a:srcRect/>
          <a:stretch>
            <a:fillRect/>
          </a:stretch>
        </p:blipFill>
        <p:spPr>
          <a:xfrm>
            <a:off x="4471036" y="3360951"/>
            <a:ext cx="442169" cy="402497"/>
          </a:xfrm>
          <a:prstGeom prst="rect">
            <a:avLst/>
          </a:prstGeom>
        </p:spPr>
      </p:pic>
      <p:sp>
        <p:nvSpPr>
          <p:cNvPr id="22" name="文本框 21"/>
          <p:cNvSpPr txBox="1"/>
          <p:nvPr/>
        </p:nvSpPr>
        <p:spPr>
          <a:xfrm>
            <a:off x="1326515" y="473710"/>
            <a:ext cx="1790065" cy="473075"/>
          </a:xfrm>
          <a:prstGeom prst="rect">
            <a:avLst/>
          </a:prstGeom>
          <a:noFill/>
        </p:spPr>
        <p:txBody>
          <a:bodyPr wrap="square" rtlCol="0">
            <a:noAutofit/>
            <a:scene3d>
              <a:camera prst="orthographicFront"/>
              <a:lightRig rig="threePt" dir="t"/>
            </a:scene3d>
            <a:sp3d contourW="12700"/>
          </a:bodyPr>
          <a:lstStyle/>
          <a:p>
            <a:r>
              <a:rPr lang="en-US" altLang="zh-CN" dirty="0">
                <a:solidFill>
                  <a:schemeClr val="tx1"/>
                </a:solidFill>
                <a:latin typeface="黑体" panose="02010609060101010101" charset="-122"/>
                <a:ea typeface="黑体" panose="02010609060101010101" charset="-122"/>
                <a:cs typeface="+mn-ea"/>
                <a:sym typeface="+mn-lt"/>
              </a:rPr>
              <a:t>4.</a:t>
            </a:r>
            <a:r>
              <a:rPr lang="zh-CN" altLang="en-US" dirty="0">
                <a:solidFill>
                  <a:schemeClr val="tx1"/>
                </a:solidFill>
                <a:latin typeface="黑体" panose="02010609060101010101" charset="-122"/>
                <a:ea typeface="黑体" panose="02010609060101010101" charset="-122"/>
                <a:cs typeface="+mn-ea"/>
                <a:sym typeface="+mn-lt"/>
              </a:rPr>
              <a:t>师生共建互动</a:t>
            </a:r>
          </a:p>
        </p:txBody>
      </p:sp>
      <p:pic>
        <p:nvPicPr>
          <p:cNvPr id="3" name="图片 2" descr="13392203746987152"/>
          <p:cNvPicPr/>
          <p:nvPr>
            <p:custDataLst>
              <p:tags r:id="rId8"/>
            </p:custDataLst>
          </p:nvPr>
        </p:nvPicPr>
        <p:blipFill>
          <a:blip r:embed="rId15"/>
          <a:stretch>
            <a:fillRect/>
          </a:stretch>
        </p:blipFill>
        <p:spPr>
          <a:xfrm>
            <a:off x="575564" y="1614770"/>
            <a:ext cx="1800000" cy="1800000"/>
          </a:xfrm>
          <a:prstGeom prst="ellipse">
            <a:avLst/>
          </a:prstGeom>
        </p:spPr>
      </p:pic>
      <p:pic>
        <p:nvPicPr>
          <p:cNvPr id="4" name="图片 3" descr="13392203722931261"/>
          <p:cNvPicPr>
            <a:picLocks noChangeAspect="1"/>
          </p:cNvPicPr>
          <p:nvPr/>
        </p:nvPicPr>
        <p:blipFill>
          <a:blip r:embed="rId16"/>
          <a:stretch>
            <a:fillRect/>
          </a:stretch>
        </p:blipFill>
        <p:spPr>
          <a:xfrm>
            <a:off x="575251" y="3595765"/>
            <a:ext cx="1800000" cy="1800000"/>
          </a:xfrm>
          <a:prstGeom prst="ellipse">
            <a:avLst/>
          </a:prstGeom>
        </p:spPr>
      </p:pic>
      <p:pic>
        <p:nvPicPr>
          <p:cNvPr id="5" name="图片 4" descr="13392203737248617"/>
          <p:cNvPicPr>
            <a:picLocks noChangeAspect="1"/>
          </p:cNvPicPr>
          <p:nvPr/>
        </p:nvPicPr>
        <p:blipFill>
          <a:blip r:embed="rId17"/>
          <a:stretch>
            <a:fillRect/>
          </a:stretch>
        </p:blipFill>
        <p:spPr>
          <a:xfrm>
            <a:off x="2495713" y="1614770"/>
            <a:ext cx="1800000" cy="1800000"/>
          </a:xfrm>
          <a:prstGeom prst="ellipse">
            <a:avLst/>
          </a:prstGeom>
        </p:spPr>
      </p:pic>
      <p:sp>
        <p:nvSpPr>
          <p:cNvPr id="8" name="任意多边形: 形状 24"/>
          <p:cNvSpPr/>
          <p:nvPr>
            <p:custDataLst>
              <p:tags r:id="rId9"/>
            </p:custDataLst>
          </p:nvPr>
        </p:nvSpPr>
        <p:spPr>
          <a:xfrm>
            <a:off x="4692650" y="1393825"/>
            <a:ext cx="3887470" cy="4003040"/>
          </a:xfrm>
          <a:prstGeom prst="rect">
            <a:avLst/>
          </a:prstGeom>
          <a:noFill/>
          <a:ln>
            <a:solidFill>
              <a:srgbClr val="51B3B0">
                <a:alpha val="56000"/>
              </a:srgbClr>
            </a:solidFill>
          </a:ln>
          <a:effectLst/>
          <a:extLst>
            <a:ext uri="{909E8E84-426E-40DD-AFC4-6F175D3DCCD1}">
              <a14:hiddenFill xmlns:a14="http://schemas.microsoft.com/office/drawing/2010/main">
                <a:solidFill>
                  <a:srgbClr val="FFFCF5"/>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461" tIns="27730" rIns="55461" bIns="27730" numCol="1" spcCol="0" rtlCol="0" fromWordArt="0" anchor="ctr" anchorCtr="0" forceAA="0" compatLnSpc="1">
            <a:noAutofit/>
          </a:bodyPr>
          <a:lstStyle/>
          <a:p>
            <a:pPr algn="ctr"/>
            <a:endParaRPr lang="zh-CN" altLang="en-US" sz="1095">
              <a:cs typeface="+mn-ea"/>
            </a:endParaRPr>
          </a:p>
        </p:txBody>
      </p:sp>
      <p:pic>
        <p:nvPicPr>
          <p:cNvPr id="15" name="图片 14" descr="微信图片_20231204144901"/>
          <p:cNvPicPr>
            <a:picLocks noChangeAspect="1"/>
          </p:cNvPicPr>
          <p:nvPr/>
        </p:nvPicPr>
        <p:blipFill>
          <a:blip r:embed="rId18" cstate="screen">
            <a:extLst>
              <a:ext uri="{28A0092B-C50C-407E-A947-70E740481C1C}">
                <a14:useLocalDpi xmlns:a14="http://schemas.microsoft.com/office/drawing/2010/main"/>
              </a:ext>
            </a:extLst>
          </a:blip>
          <a:srcRect/>
          <a:stretch>
            <a:fillRect/>
          </a:stretch>
        </p:blipFill>
        <p:spPr>
          <a:xfrm>
            <a:off x="4937968" y="1614770"/>
            <a:ext cx="1800000" cy="1800000"/>
          </a:xfrm>
          <a:prstGeom prst="ellipse">
            <a:avLst/>
          </a:prstGeom>
        </p:spPr>
      </p:pic>
      <p:pic>
        <p:nvPicPr>
          <p:cNvPr id="18" name="图片 17" descr="13392202513582996"/>
          <p:cNvPicPr>
            <a:picLocks noChangeAspect="1"/>
          </p:cNvPicPr>
          <p:nvPr/>
        </p:nvPicPr>
        <p:blipFill>
          <a:blip r:embed="rId19"/>
          <a:stretch>
            <a:fillRect/>
          </a:stretch>
        </p:blipFill>
        <p:spPr>
          <a:xfrm>
            <a:off x="6780097" y="1614770"/>
            <a:ext cx="1800000" cy="1800000"/>
          </a:xfrm>
          <a:prstGeom prst="ellipse">
            <a:avLst/>
          </a:prstGeom>
        </p:spPr>
      </p:pic>
      <p:pic>
        <p:nvPicPr>
          <p:cNvPr id="19" name="图片 18" descr="微信图片_20250521194303"/>
          <p:cNvPicPr>
            <a:picLocks noChangeAspect="1"/>
          </p:cNvPicPr>
          <p:nvPr/>
        </p:nvPicPr>
        <p:blipFill>
          <a:blip r:embed="rId20"/>
          <a:stretch>
            <a:fillRect/>
          </a:stretch>
        </p:blipFill>
        <p:spPr>
          <a:xfrm>
            <a:off x="4924072" y="3597035"/>
            <a:ext cx="1800000" cy="1800000"/>
          </a:xfrm>
          <a:prstGeom prst="ellipse">
            <a:avLst/>
          </a:prstGeom>
        </p:spPr>
      </p:pic>
      <p:sp>
        <p:nvSpPr>
          <p:cNvPr id="24" name="文本框 23"/>
          <p:cNvSpPr txBox="1"/>
          <p:nvPr/>
        </p:nvSpPr>
        <p:spPr>
          <a:xfrm>
            <a:off x="6878955" y="3820160"/>
            <a:ext cx="1716405" cy="1377315"/>
          </a:xfrm>
          <a:prstGeom prst="rect">
            <a:avLst/>
          </a:prstGeom>
          <a:solidFill>
            <a:schemeClr val="accent5">
              <a:lumMod val="20000"/>
              <a:lumOff val="80000"/>
            </a:schemeClr>
          </a:solidFill>
        </p:spPr>
        <p:txBody>
          <a:bodyPr wrap="square" rtlCol="0">
            <a:noAutofit/>
          </a:bodyPr>
          <a:lstStyle/>
          <a:p>
            <a:pPr>
              <a:lnSpc>
                <a:spcPct val="120000"/>
              </a:lnSpc>
            </a:pPr>
            <a:r>
              <a:rPr lang="zh-CN" altLang="en-US" sz="1400">
                <a:latin typeface="黑体" panose="02010609060101010101" charset="-122"/>
                <a:ea typeface="黑体" panose="02010609060101010101" charset="-122"/>
              </a:rPr>
              <a:t>党委学工部求是工作站主办主题劳动教育活动</a:t>
            </a:r>
          </a:p>
          <a:p>
            <a:pPr>
              <a:lnSpc>
                <a:spcPct val="120000"/>
              </a:lnSpc>
            </a:pPr>
            <a:r>
              <a:rPr lang="zh-CN" altLang="en-US" sz="1400">
                <a:latin typeface="黑体" panose="02010609060101010101" charset="-122"/>
                <a:ea typeface="黑体" panose="02010609060101010101" charset="-122"/>
              </a:rPr>
              <a:t>团委及学生社团的第二课堂活动</a:t>
            </a:r>
          </a:p>
        </p:txBody>
      </p:sp>
      <p:pic>
        <p:nvPicPr>
          <p:cNvPr id="12" name="图片 11" descr="微信图片_20241127172716"/>
          <p:cNvPicPr/>
          <p:nvPr/>
        </p:nvPicPr>
        <p:blipFill>
          <a:blip r:embed="rId21"/>
          <a:stretch>
            <a:fillRect/>
          </a:stretch>
        </p:blipFill>
        <p:spPr>
          <a:xfrm>
            <a:off x="221617" y="218975"/>
            <a:ext cx="982625" cy="982625"/>
          </a:xfrm>
          <a:prstGeom prst="rect">
            <a:avLst/>
          </a:prstGeom>
        </p:spPr>
      </p:pic>
      <p:pic>
        <p:nvPicPr>
          <p:cNvPr id="2" name="图片 1" descr="华餐logo黑体字"/>
          <p:cNvPicPr>
            <a:picLocks noChangeAspect="1"/>
          </p:cNvPicPr>
          <p:nvPr>
            <p:custDataLst>
              <p:tags r:id="rId10"/>
            </p:custDataLst>
          </p:nvPr>
        </p:nvPicPr>
        <p:blipFill>
          <a:blip r:embed="rId22"/>
          <a:stretch>
            <a:fillRect/>
          </a:stretch>
        </p:blipFill>
        <p:spPr>
          <a:xfrm>
            <a:off x="7904334" y="108622"/>
            <a:ext cx="1152000" cy="57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8666776"/>
          <p:cNvPicPr>
            <a:picLocks noChangeAspect="1"/>
          </p:cNvPicPr>
          <p:nvPr/>
        </p:nvPicPr>
        <p:blipFill>
          <a:blip r:embed="rId16">
            <a:lum bright="6000"/>
          </a:blip>
          <a:stretch>
            <a:fillRect/>
          </a:stretch>
        </p:blipFill>
        <p:spPr>
          <a:xfrm>
            <a:off x="635" y="635"/>
            <a:ext cx="9302115" cy="5770245"/>
          </a:xfrm>
          <a:prstGeom prst="rect">
            <a:avLst/>
          </a:prstGeom>
        </p:spPr>
      </p:pic>
      <p:sp>
        <p:nvSpPr>
          <p:cNvPr id="27" name="文本框 26"/>
          <p:cNvSpPr txBox="1"/>
          <p:nvPr>
            <p:custDataLst>
              <p:tags r:id="rId1"/>
            </p:custDataLst>
          </p:nvPr>
        </p:nvSpPr>
        <p:spPr>
          <a:xfrm>
            <a:off x="7014845" y="1398905"/>
            <a:ext cx="488315" cy="954405"/>
          </a:xfrm>
          <a:prstGeom prst="rect">
            <a:avLst/>
          </a:prstGeom>
          <a:noFill/>
          <a:ln w="9525">
            <a:noFill/>
          </a:ln>
        </p:spPr>
        <p:txBody>
          <a:bodyPr wrap="square" rtlCol="0">
            <a:no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15" i="0" u="none" strike="noStrike" kern="1200" cap="none" spc="0" normalizeH="0" baseline="0" noProof="0" dirty="0">
                <a:ln>
                  <a:noFill/>
                </a:ln>
                <a:solidFill>
                  <a:srgbClr val="51B3B0"/>
                </a:solidFill>
                <a:effectLst/>
                <a:uLnTx/>
                <a:uFillTx/>
                <a:latin typeface="汉仪君黑-45简" panose="020B0604020202020204" charset="-122"/>
                <a:ea typeface="汉仪君黑-45简" panose="020B0604020202020204" charset="-122"/>
                <a:cs typeface="汉仪君黑-45简" panose="020B0604020202020204" charset="-122"/>
                <a:sym typeface="汉仪君黑-45简" panose="020B0604020202020204" charset="-122"/>
              </a:rPr>
              <a:t>第四章</a:t>
            </a:r>
            <a:r>
              <a:rPr lang="zh-CN" altLang="en-US" sz="1215" dirty="0">
                <a:solidFill>
                  <a:srgbClr val="51B3B0"/>
                </a:solidFill>
                <a:latin typeface="汉仪君黑-45简" panose="020B0604020202020204" charset="-122"/>
                <a:ea typeface="汉仪君黑-45简" panose="020B0604020202020204" charset="-122"/>
                <a:cs typeface="汉仪君黑-45简" panose="020B0604020202020204" charset="-122"/>
                <a:sym typeface="汉仪君黑-45简" panose="020B0604020202020204" charset="-122"/>
              </a:rPr>
              <a:t>节</a:t>
            </a:r>
            <a:endParaRPr kumimoji="0" lang="zh-CN" altLang="en-US" sz="1215" i="0" u="none" strike="noStrike" kern="1200" cap="none" spc="0" normalizeH="0" baseline="0" noProof="0" dirty="0">
              <a:ln>
                <a:noFill/>
              </a:ln>
              <a:solidFill>
                <a:srgbClr val="51B3B0"/>
              </a:solidFill>
              <a:effectLst/>
              <a:uLnTx/>
              <a:uFillTx/>
              <a:latin typeface="汉仪君黑-45简" panose="020B0604020202020204" charset="-122"/>
              <a:ea typeface="汉仪君黑-45简" panose="020B0604020202020204" charset="-122"/>
              <a:cs typeface="汉仪君黑-45简" panose="020B0604020202020204" charset="-122"/>
              <a:sym typeface="汉仪君黑-45简" panose="020B0604020202020204" charset="-122"/>
            </a:endParaRPr>
          </a:p>
        </p:txBody>
      </p:sp>
      <p:sp>
        <p:nvSpPr>
          <p:cNvPr id="28" name="文本框 27"/>
          <p:cNvSpPr txBox="1"/>
          <p:nvPr>
            <p:custDataLst>
              <p:tags r:id="rId2"/>
            </p:custDataLst>
          </p:nvPr>
        </p:nvSpPr>
        <p:spPr>
          <a:xfrm>
            <a:off x="6230749" y="1461844"/>
            <a:ext cx="851475" cy="2077160"/>
          </a:xfrm>
          <a:prstGeom prst="rect">
            <a:avLst/>
          </a:prstGeom>
          <a:noFill/>
          <a:ln>
            <a:noFill/>
          </a:ln>
        </p:spPr>
        <p:txBody>
          <a:bodyPr vert="eaVert" wrap="square" rtlCol="0">
            <a:noAutofit/>
          </a:bodyPr>
          <a:lstStyle/>
          <a:p>
            <a:pPr lvl="0">
              <a:lnSpc>
                <a:spcPct val="150000"/>
              </a:lnSpc>
              <a:defRPr/>
            </a:pPr>
            <a:r>
              <a:rPr kumimoji="0" lang="zh-CN" altLang="en-US" sz="1455" b="1" i="0" strike="noStrike" kern="1200" cap="none" spc="0" normalizeH="0" baseline="0" noProof="0" dirty="0">
                <a:ln>
                  <a:noFill/>
                </a:ln>
                <a:solidFill>
                  <a:schemeClr val="tx1"/>
                </a:solidFill>
                <a:effectLst/>
                <a:uLnTx/>
                <a:uFillTx/>
                <a:latin typeface="汉仪君黑-45简" panose="020B0604020202020204" charset="-122"/>
                <a:ea typeface="汉仪君黑-45简" panose="020B0604020202020204" charset="-122"/>
                <a:cs typeface="汉仪君黑-45简" panose="020B0604020202020204" charset="-122"/>
                <a:sym typeface="汉仪君黑-45简" panose="020B0604020202020204" charset="-122"/>
              </a:rPr>
              <a:t>下半年工作计划</a:t>
            </a:r>
          </a:p>
        </p:txBody>
      </p:sp>
      <p:sp>
        <p:nvSpPr>
          <p:cNvPr id="31" name="文本框 30"/>
          <p:cNvSpPr txBox="1"/>
          <p:nvPr>
            <p:custDataLst>
              <p:tags r:id="rId3"/>
            </p:custDataLst>
          </p:nvPr>
        </p:nvSpPr>
        <p:spPr>
          <a:xfrm>
            <a:off x="6108065" y="1592580"/>
            <a:ext cx="518795" cy="2061845"/>
          </a:xfrm>
          <a:prstGeom prst="rect">
            <a:avLst/>
          </a:prstGeom>
          <a:noFill/>
          <a:ln>
            <a:noFill/>
          </a:ln>
        </p:spPr>
        <p:txBody>
          <a:bodyPr vert="eaVert" wrap="square" rtlCol="0">
            <a:spAutoFit/>
          </a:bodyPr>
          <a:lstStyle/>
          <a:p>
            <a:pPr lvl="0">
              <a:lnSpc>
                <a:spcPct val="150000"/>
              </a:lnSpc>
              <a:defRPr/>
            </a:pPr>
            <a:r>
              <a:rPr kumimoji="0" lang="zh-CN" altLang="en-US"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汉仪君黑-45简" panose="020B0604020202020204" charset="-122"/>
                <a:sym typeface="汉仪君黑-45简" panose="020B0604020202020204" charset="-122"/>
              </a:rPr>
              <a:t>强化食品安全</a:t>
            </a:r>
            <a:r>
              <a:rPr kumimoji="0" lang="en-US" altLang="zh-CN"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汉仪君黑-45简" panose="020B0604020202020204" charset="-122"/>
                <a:sym typeface="汉仪君黑-45简" panose="020B0604020202020204" charset="-122"/>
              </a:rPr>
              <a:t> </a:t>
            </a:r>
            <a:r>
              <a:rPr kumimoji="0" lang="zh-CN" altLang="en-US"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汉仪君黑-45简" panose="020B0604020202020204" charset="-122"/>
                <a:sym typeface="汉仪君黑-45简" panose="020B0604020202020204" charset="-122"/>
              </a:rPr>
              <a:t>做好菜品创新</a:t>
            </a:r>
            <a:r>
              <a:rPr kumimoji="0" lang="en-US" altLang="zh-CN"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汉仪君黑-45简" panose="020B0604020202020204" charset="-122"/>
                <a:sym typeface="汉仪君黑-45简" panose="020B0604020202020204" charset="-122"/>
              </a:rPr>
              <a:t>  </a:t>
            </a:r>
            <a:r>
              <a:rPr kumimoji="0" lang="zh-CN" altLang="en-US"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汉仪君黑-45简" panose="020B0604020202020204" charset="-122"/>
                <a:sym typeface="汉仪君黑-45简" panose="020B0604020202020204" charset="-122"/>
              </a:rPr>
              <a:t>提升服务质量</a:t>
            </a:r>
            <a:r>
              <a:rPr kumimoji="0" lang="en-US" altLang="zh-CN"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汉仪君黑-45简" panose="020B0604020202020204" charset="-122"/>
                <a:sym typeface="汉仪君黑-45简" panose="020B0604020202020204" charset="-122"/>
              </a:rPr>
              <a:t>  </a:t>
            </a:r>
            <a:r>
              <a:rPr kumimoji="0" lang="zh-CN" altLang="en-US"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汉仪君黑-45简" panose="020B0604020202020204" charset="-122"/>
                <a:sym typeface="汉仪君黑-45简" panose="020B0604020202020204" charset="-122"/>
              </a:rPr>
              <a:t>改善就餐环境</a:t>
            </a:r>
            <a:r>
              <a:rPr kumimoji="0" lang="en-US" altLang="zh-CN"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汉仪君黑-45简" panose="020B0604020202020204" charset="-122"/>
                <a:sym typeface="汉仪君黑-45简" panose="020B0604020202020204" charset="-122"/>
              </a:rPr>
              <a:t>  </a:t>
            </a:r>
            <a:r>
              <a:rPr kumimoji="0" lang="zh-CN" altLang="en-US"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汉仪君黑-45简" panose="020B0604020202020204" charset="-122"/>
                <a:sym typeface="汉仪君黑-45简" panose="020B0604020202020204" charset="-122"/>
              </a:rPr>
              <a:t>接受监督</a:t>
            </a:r>
          </a:p>
        </p:txBody>
      </p:sp>
      <p:sp>
        <p:nvSpPr>
          <p:cNvPr id="38" name="文本框 37"/>
          <p:cNvSpPr txBox="1"/>
          <p:nvPr/>
        </p:nvSpPr>
        <p:spPr>
          <a:xfrm>
            <a:off x="4111343" y="779191"/>
            <a:ext cx="1224439" cy="521970"/>
          </a:xfrm>
          <a:prstGeom prst="rect">
            <a:avLst/>
          </a:prstGeom>
          <a:solidFill>
            <a:srgbClr val="51B3B0"/>
          </a:solidFill>
        </p:spPr>
        <p:txBody>
          <a:bodyPr wrap="square" rtlCol="0">
            <a:spAutoFit/>
          </a:bodyPr>
          <a:lstStyle/>
          <a:p>
            <a:pPr algn="ctr"/>
            <a:r>
              <a:rPr lang="zh-CN" altLang="zh-CN" sz="2800" b="1" dirty="0">
                <a:solidFill>
                  <a:schemeClr val="bg1"/>
                </a:solidFill>
                <a:latin typeface="黑体" panose="02010609060101010101" charset="-122"/>
                <a:ea typeface="黑体" panose="02010609060101010101" charset="-122"/>
                <a:cs typeface="黑体" panose="02010609060101010101" charset="-122"/>
              </a:rPr>
              <a:t>目 录</a:t>
            </a:r>
          </a:p>
        </p:txBody>
      </p:sp>
      <p:sp>
        <p:nvSpPr>
          <p:cNvPr id="39" name="文本框 38"/>
          <p:cNvSpPr txBox="1"/>
          <p:nvPr>
            <p:custDataLst>
              <p:tags r:id="rId4"/>
            </p:custDataLst>
          </p:nvPr>
        </p:nvSpPr>
        <p:spPr>
          <a:xfrm>
            <a:off x="5520690" y="1398905"/>
            <a:ext cx="488315" cy="934085"/>
          </a:xfrm>
          <a:prstGeom prst="rect">
            <a:avLst/>
          </a:prstGeom>
          <a:noFill/>
          <a:ln w="9525">
            <a:noFill/>
          </a:ln>
        </p:spPr>
        <p:txBody>
          <a:bodyPr wrap="square" rtlCol="0">
            <a:no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15" i="0" u="none" strike="noStrike" kern="1200" cap="none" spc="0" normalizeH="0" baseline="0" noProof="0" dirty="0">
                <a:ln>
                  <a:noFill/>
                </a:ln>
                <a:solidFill>
                  <a:srgbClr val="51B3B0"/>
                </a:solidFill>
                <a:effectLst/>
                <a:uLnTx/>
                <a:uFillTx/>
                <a:latin typeface="汉仪君黑-45简" panose="020B0604020202020204" charset="-122"/>
                <a:ea typeface="汉仪君黑-45简" panose="020B0604020202020204" charset="-122"/>
                <a:cs typeface="汉仪君黑-45简" panose="020B0604020202020204" charset="-122"/>
                <a:sym typeface="汉仪君黑-45简" panose="020B0604020202020204" charset="-122"/>
              </a:rPr>
              <a:t>第三章</a:t>
            </a:r>
            <a:r>
              <a:rPr lang="zh-CN" altLang="en-US" sz="1215" dirty="0">
                <a:solidFill>
                  <a:srgbClr val="51B3B0"/>
                </a:solidFill>
                <a:latin typeface="汉仪君黑-45简" panose="020B0604020202020204" charset="-122"/>
                <a:ea typeface="汉仪君黑-45简" panose="020B0604020202020204" charset="-122"/>
                <a:cs typeface="汉仪君黑-45简" panose="020B0604020202020204" charset="-122"/>
                <a:sym typeface="汉仪君黑-45简" panose="020B0604020202020204" charset="-122"/>
              </a:rPr>
              <a:t>节</a:t>
            </a:r>
            <a:endParaRPr kumimoji="0" lang="zh-CN" altLang="en-US" sz="1215" i="0" u="none" strike="noStrike" kern="1200" cap="none" spc="0" normalizeH="0" baseline="0" noProof="0" dirty="0">
              <a:ln>
                <a:noFill/>
              </a:ln>
              <a:solidFill>
                <a:srgbClr val="51B3B0"/>
              </a:solidFill>
              <a:effectLst/>
              <a:uLnTx/>
              <a:uFillTx/>
              <a:latin typeface="汉仪君黑-45简" panose="020B0604020202020204" charset="-122"/>
              <a:ea typeface="汉仪君黑-45简" panose="020B0604020202020204" charset="-122"/>
              <a:cs typeface="汉仪君黑-45简" panose="020B0604020202020204" charset="-122"/>
              <a:sym typeface="汉仪君黑-45简" panose="020B0604020202020204" charset="-122"/>
            </a:endParaRPr>
          </a:p>
        </p:txBody>
      </p:sp>
      <p:sp>
        <p:nvSpPr>
          <p:cNvPr id="40" name="文本框 39"/>
          <p:cNvSpPr txBox="1"/>
          <p:nvPr>
            <p:custDataLst>
              <p:tags r:id="rId5"/>
            </p:custDataLst>
          </p:nvPr>
        </p:nvSpPr>
        <p:spPr>
          <a:xfrm>
            <a:off x="5222875" y="1462405"/>
            <a:ext cx="519430" cy="2107565"/>
          </a:xfrm>
          <a:prstGeom prst="rect">
            <a:avLst/>
          </a:prstGeom>
          <a:noFill/>
          <a:ln>
            <a:noFill/>
          </a:ln>
        </p:spPr>
        <p:txBody>
          <a:bodyPr vert="eaVert" wrap="square" rtlCol="0">
            <a:spAutoFit/>
          </a:bodyPr>
          <a:lstStyle/>
          <a:p>
            <a:pPr lvl="0">
              <a:lnSpc>
                <a:spcPct val="150000"/>
              </a:lnSpc>
              <a:defRPr/>
            </a:pPr>
            <a:r>
              <a:rPr kumimoji="0" lang="zh-CN" altLang="en-US" sz="1455" b="1"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汉仪君黑-45简" panose="020B0604020202020204" charset="-122"/>
                <a:sym typeface="汉仪君黑-45简" panose="020B0604020202020204" charset="-122"/>
              </a:rPr>
              <a:t>成绩与不足</a:t>
            </a:r>
          </a:p>
        </p:txBody>
      </p:sp>
      <p:sp>
        <p:nvSpPr>
          <p:cNvPr id="41" name="文本框 40"/>
          <p:cNvSpPr txBox="1"/>
          <p:nvPr>
            <p:custDataLst>
              <p:tags r:id="rId6"/>
            </p:custDataLst>
          </p:nvPr>
        </p:nvSpPr>
        <p:spPr>
          <a:xfrm>
            <a:off x="4735830" y="1592580"/>
            <a:ext cx="518795" cy="2061845"/>
          </a:xfrm>
          <a:prstGeom prst="rect">
            <a:avLst/>
          </a:prstGeom>
          <a:noFill/>
          <a:ln>
            <a:noFill/>
          </a:ln>
        </p:spPr>
        <p:txBody>
          <a:bodyPr vert="eaVert" wrap="square" rtlCol="0">
            <a:spAutoFit/>
          </a:bodyPr>
          <a:lstStyle/>
          <a:p>
            <a:pPr lvl="0">
              <a:lnSpc>
                <a:spcPct val="150000"/>
              </a:lnSpc>
              <a:defRPr/>
            </a:pPr>
            <a:r>
              <a:rPr kumimoji="0" lang="zh-CN" altLang="en-US"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汉仪君黑-45简" panose="020B0604020202020204" charset="-122"/>
              </a:rPr>
              <a:t>营业情况</a:t>
            </a:r>
            <a:r>
              <a:rPr kumimoji="0" lang="en-US" altLang="zh-CN"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汉仪君黑-45简" panose="020B0604020202020204" charset="-122"/>
              </a:rPr>
              <a:t>   </a:t>
            </a:r>
            <a:r>
              <a:rPr kumimoji="0" lang="zh-CN" altLang="en-US"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汉仪君黑-45简" panose="020B0604020202020204" charset="-122"/>
              </a:rPr>
              <a:t>师生</a:t>
            </a:r>
            <a:r>
              <a:rPr kumimoji="0" lang="en-US" altLang="zh-CN"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汉仪君黑-45简" panose="020B0604020202020204" charset="-122"/>
              </a:rPr>
              <a:t> </a:t>
            </a:r>
            <a:r>
              <a:rPr kumimoji="0" lang="zh-CN" altLang="en-US"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汉仪君黑-45简" panose="020B0604020202020204" charset="-122"/>
              </a:rPr>
              <a:t>满意度</a:t>
            </a:r>
            <a:r>
              <a:rPr kumimoji="0" lang="en-US" altLang="zh-CN"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汉仪君黑-45简" panose="020B0604020202020204" charset="-122"/>
              </a:rPr>
              <a:t>   </a:t>
            </a:r>
            <a:r>
              <a:rPr kumimoji="0" lang="zh-CN" altLang="en-US"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汉仪君黑-45简" panose="020B0604020202020204" charset="-122"/>
              </a:rPr>
              <a:t>存在问题</a:t>
            </a:r>
            <a:r>
              <a:rPr kumimoji="0" lang="en-US" altLang="zh-CN"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汉仪君黑-45简" panose="020B0604020202020204" charset="-122"/>
              </a:rPr>
              <a:t>   </a:t>
            </a:r>
            <a:r>
              <a:rPr kumimoji="0" lang="zh-CN" altLang="en-US"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汉仪君黑-45简" panose="020B0604020202020204" charset="-122"/>
              </a:rPr>
              <a:t>改进措施</a:t>
            </a:r>
          </a:p>
        </p:txBody>
      </p:sp>
      <p:sp>
        <p:nvSpPr>
          <p:cNvPr id="42" name="文本框 41"/>
          <p:cNvSpPr txBox="1"/>
          <p:nvPr>
            <p:custDataLst>
              <p:tags r:id="rId7"/>
            </p:custDataLst>
          </p:nvPr>
        </p:nvSpPr>
        <p:spPr>
          <a:xfrm>
            <a:off x="4232275" y="1398905"/>
            <a:ext cx="488315" cy="954405"/>
          </a:xfrm>
          <a:prstGeom prst="rect">
            <a:avLst/>
          </a:prstGeom>
          <a:noFill/>
          <a:ln w="9525">
            <a:noFill/>
          </a:ln>
        </p:spPr>
        <p:txBody>
          <a:bodyPr wrap="square" rtlCol="0">
            <a:no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15" i="0" u="none" strike="noStrike" kern="1200" cap="none" spc="0" normalizeH="0" baseline="0" noProof="0" dirty="0">
                <a:ln>
                  <a:noFill/>
                </a:ln>
                <a:solidFill>
                  <a:srgbClr val="51B3B0"/>
                </a:solidFill>
                <a:effectLst/>
                <a:uLnTx/>
                <a:uFillTx/>
                <a:latin typeface="汉仪君黑-45简" panose="020B0604020202020204" charset="-122"/>
                <a:ea typeface="汉仪君黑-45简" panose="020B0604020202020204" charset="-122"/>
                <a:cs typeface="汉仪君黑-45简" panose="020B0604020202020204" charset="-122"/>
                <a:sym typeface="汉仪君黑-45简" panose="020B0604020202020204" charset="-122"/>
              </a:rPr>
              <a:t>第二章</a:t>
            </a:r>
            <a:r>
              <a:rPr lang="zh-CN" altLang="en-US" sz="1215" dirty="0">
                <a:solidFill>
                  <a:srgbClr val="51B3B0"/>
                </a:solidFill>
                <a:latin typeface="汉仪君黑-45简" panose="020B0604020202020204" charset="-122"/>
                <a:ea typeface="汉仪君黑-45简" panose="020B0604020202020204" charset="-122"/>
                <a:cs typeface="汉仪君黑-45简" panose="020B0604020202020204" charset="-122"/>
                <a:sym typeface="汉仪君黑-45简" panose="020B0604020202020204" charset="-122"/>
              </a:rPr>
              <a:t>节</a:t>
            </a:r>
            <a:endParaRPr kumimoji="0" lang="zh-CN" altLang="en-US" sz="1215" i="0" u="none" strike="noStrike" kern="1200" cap="none" spc="0" normalizeH="0" baseline="0" noProof="0" dirty="0">
              <a:ln>
                <a:noFill/>
              </a:ln>
              <a:solidFill>
                <a:srgbClr val="51B3B0"/>
              </a:solidFill>
              <a:effectLst/>
              <a:uLnTx/>
              <a:uFillTx/>
              <a:latin typeface="汉仪君黑-45简" panose="020B0604020202020204" charset="-122"/>
              <a:ea typeface="汉仪君黑-45简" panose="020B0604020202020204" charset="-122"/>
              <a:cs typeface="汉仪君黑-45简" panose="020B0604020202020204" charset="-122"/>
              <a:sym typeface="汉仪君黑-45简" panose="020B0604020202020204" charset="-122"/>
            </a:endParaRPr>
          </a:p>
        </p:txBody>
      </p:sp>
      <p:sp>
        <p:nvSpPr>
          <p:cNvPr id="43" name="文本框 42"/>
          <p:cNvSpPr txBox="1"/>
          <p:nvPr>
            <p:custDataLst>
              <p:tags r:id="rId8"/>
            </p:custDataLst>
          </p:nvPr>
        </p:nvSpPr>
        <p:spPr>
          <a:xfrm>
            <a:off x="3782060" y="1462405"/>
            <a:ext cx="519430" cy="2137410"/>
          </a:xfrm>
          <a:prstGeom prst="rect">
            <a:avLst/>
          </a:prstGeom>
          <a:noFill/>
          <a:ln>
            <a:noFill/>
          </a:ln>
        </p:spPr>
        <p:txBody>
          <a:bodyPr vert="eaVert" wrap="square" rtlCol="0">
            <a:spAutoFit/>
          </a:bodyPr>
          <a:lstStyle/>
          <a:p>
            <a:pPr lvl="0">
              <a:lnSpc>
                <a:spcPct val="150000"/>
              </a:lnSpc>
              <a:defRPr/>
            </a:pPr>
            <a:r>
              <a:rPr kumimoji="0" lang="zh-CN" altLang="en-US" sz="1455" b="1"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汉仪君黑-45简" panose="020B0604020202020204" charset="-122"/>
                <a:sym typeface="汉仪君黑-45简" panose="020B0604020202020204" charset="-122"/>
              </a:rPr>
              <a:t>重点工作介绍</a:t>
            </a:r>
          </a:p>
        </p:txBody>
      </p:sp>
      <p:sp>
        <p:nvSpPr>
          <p:cNvPr id="44" name="文本框 43"/>
          <p:cNvSpPr txBox="1"/>
          <p:nvPr>
            <p:custDataLst>
              <p:tags r:id="rId9"/>
            </p:custDataLst>
          </p:nvPr>
        </p:nvSpPr>
        <p:spPr>
          <a:xfrm>
            <a:off x="3331845" y="1591310"/>
            <a:ext cx="518795" cy="1993900"/>
          </a:xfrm>
          <a:prstGeom prst="rect">
            <a:avLst/>
          </a:prstGeom>
          <a:noFill/>
          <a:ln>
            <a:noFill/>
          </a:ln>
        </p:spPr>
        <p:txBody>
          <a:bodyPr vert="eaVert" wrap="square" rtlCol="0">
            <a:spAutoFit/>
          </a:bodyPr>
          <a:lstStyle/>
          <a:p>
            <a:pPr lvl="0">
              <a:lnSpc>
                <a:spcPct val="150000"/>
              </a:lnSpc>
              <a:defRPr/>
            </a:pPr>
            <a:r>
              <a:rPr lang="zh-CN" altLang="en-US" sz="730" dirty="0">
                <a:solidFill>
                  <a:schemeClr val="tx1"/>
                </a:solidFill>
                <a:latin typeface="黑体" panose="02010609060101010101" charset="-122"/>
                <a:ea typeface="黑体" panose="02010609060101010101" charset="-122"/>
                <a:cs typeface="汉仪君黑-45简" panose="020B0604020202020204" charset="-122"/>
                <a:sym typeface="汉仪君黑-45简" panose="020B0604020202020204" charset="-122"/>
              </a:rPr>
              <a:t>宣传引导</a:t>
            </a:r>
            <a:r>
              <a:rPr lang="en-US" altLang="zh-CN" sz="730" dirty="0">
                <a:solidFill>
                  <a:schemeClr val="tx1"/>
                </a:solidFill>
                <a:latin typeface="黑体" panose="02010609060101010101" charset="-122"/>
                <a:ea typeface="黑体" panose="02010609060101010101" charset="-122"/>
                <a:cs typeface="汉仪君黑-45简" panose="020B0604020202020204" charset="-122"/>
                <a:sym typeface="汉仪君黑-45简" panose="020B0604020202020204" charset="-122"/>
              </a:rPr>
              <a:t> </a:t>
            </a:r>
            <a:r>
              <a:rPr lang="zh-CN" altLang="en-US" sz="730" dirty="0">
                <a:solidFill>
                  <a:schemeClr val="tx1"/>
                </a:solidFill>
                <a:latin typeface="黑体" panose="02010609060101010101" charset="-122"/>
                <a:ea typeface="黑体" panose="02010609060101010101" charset="-122"/>
                <a:cs typeface="汉仪君黑-45简" panose="020B0604020202020204" charset="-122"/>
                <a:sym typeface="汉仪君黑-45简" panose="020B0604020202020204" charset="-122"/>
              </a:rPr>
              <a:t>光盘倡议</a:t>
            </a:r>
            <a:r>
              <a:rPr lang="en-US" altLang="zh-CN" sz="730" dirty="0">
                <a:solidFill>
                  <a:schemeClr val="tx1"/>
                </a:solidFill>
                <a:latin typeface="黑体" panose="02010609060101010101" charset="-122"/>
                <a:ea typeface="黑体" panose="02010609060101010101" charset="-122"/>
                <a:cs typeface="汉仪君黑-45简" panose="020B0604020202020204" charset="-122"/>
                <a:sym typeface="汉仪君黑-45简" panose="020B0604020202020204" charset="-122"/>
              </a:rPr>
              <a:t> </a:t>
            </a:r>
            <a:r>
              <a:rPr lang="zh-CN" altLang="en-US" sz="730" dirty="0">
                <a:solidFill>
                  <a:schemeClr val="tx1"/>
                </a:solidFill>
                <a:latin typeface="黑体" panose="02010609060101010101" charset="-122"/>
                <a:ea typeface="黑体" panose="02010609060101010101" charset="-122"/>
                <a:cs typeface="汉仪君黑-45简" panose="020B0604020202020204" charset="-122"/>
                <a:sym typeface="汉仪君黑-45简" panose="020B0604020202020204" charset="-122"/>
              </a:rPr>
              <a:t>消防安全</a:t>
            </a:r>
            <a:r>
              <a:rPr lang="en-US" altLang="zh-CN" sz="730" dirty="0">
                <a:solidFill>
                  <a:schemeClr val="tx1"/>
                </a:solidFill>
                <a:latin typeface="黑体" panose="02010609060101010101" charset="-122"/>
                <a:ea typeface="黑体" panose="02010609060101010101" charset="-122"/>
                <a:cs typeface="汉仪君黑-45简" panose="020B0604020202020204" charset="-122"/>
                <a:sym typeface="汉仪君黑-45简" panose="020B0604020202020204" charset="-122"/>
              </a:rPr>
              <a:t>  </a:t>
            </a:r>
            <a:r>
              <a:rPr lang="zh-CN" altLang="en-US" sz="730" dirty="0">
                <a:solidFill>
                  <a:schemeClr val="tx1"/>
                </a:solidFill>
                <a:latin typeface="黑体" panose="02010609060101010101" charset="-122"/>
                <a:ea typeface="黑体" panose="02010609060101010101" charset="-122"/>
                <a:cs typeface="汉仪君黑-45简" panose="020B0604020202020204" charset="-122"/>
                <a:sym typeface="汉仪君黑-45简" panose="020B0604020202020204" charset="-122"/>
              </a:rPr>
              <a:t>诺如病毒</a:t>
            </a:r>
          </a:p>
          <a:p>
            <a:pPr lvl="0">
              <a:lnSpc>
                <a:spcPct val="150000"/>
              </a:lnSpc>
              <a:defRPr/>
            </a:pPr>
            <a:r>
              <a:rPr lang="zh-CN" altLang="en-US" sz="730" dirty="0">
                <a:solidFill>
                  <a:schemeClr val="tx1"/>
                </a:solidFill>
                <a:latin typeface="黑体" panose="02010609060101010101" charset="-122"/>
                <a:ea typeface="黑体" panose="02010609060101010101" charset="-122"/>
                <a:cs typeface="汉仪君黑-45简" panose="020B0604020202020204" charset="-122"/>
                <a:sym typeface="汉仪君黑-45简" panose="020B0604020202020204" charset="-122"/>
              </a:rPr>
              <a:t>红五月主题活动</a:t>
            </a:r>
            <a:r>
              <a:rPr lang="en-US" altLang="zh-CN" sz="730" dirty="0">
                <a:solidFill>
                  <a:schemeClr val="tx1"/>
                </a:solidFill>
                <a:latin typeface="黑体" panose="02010609060101010101" charset="-122"/>
                <a:ea typeface="黑体" panose="02010609060101010101" charset="-122"/>
                <a:cs typeface="汉仪君黑-45简" panose="020B0604020202020204" charset="-122"/>
                <a:sym typeface="汉仪君黑-45简" panose="020B0604020202020204" charset="-122"/>
              </a:rPr>
              <a:t>   </a:t>
            </a:r>
            <a:r>
              <a:rPr lang="zh-CN" altLang="en-US" sz="730" dirty="0">
                <a:solidFill>
                  <a:schemeClr val="tx1"/>
                </a:solidFill>
                <a:latin typeface="黑体" panose="02010609060101010101" charset="-122"/>
                <a:ea typeface="黑体" panose="02010609060101010101" charset="-122"/>
                <a:cs typeface="汉仪君黑-45简" panose="020B0604020202020204" charset="-122"/>
                <a:sym typeface="汉仪君黑-45简" panose="020B0604020202020204" charset="-122"/>
              </a:rPr>
              <a:t>免费菜品发放</a:t>
            </a:r>
            <a:r>
              <a:rPr lang="en-US" altLang="zh-CN" sz="730" dirty="0">
                <a:solidFill>
                  <a:schemeClr val="tx1"/>
                </a:solidFill>
                <a:latin typeface="黑体" panose="02010609060101010101" charset="-122"/>
                <a:ea typeface="黑体" panose="02010609060101010101" charset="-122"/>
                <a:cs typeface="汉仪君黑-45简" panose="020B0604020202020204" charset="-122"/>
                <a:sym typeface="汉仪君黑-45简" panose="020B0604020202020204" charset="-122"/>
              </a:rPr>
              <a:t> </a:t>
            </a:r>
            <a:endParaRPr kumimoji="0" lang="en-US" altLang="zh-CN"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汉仪君黑-45简" panose="020B0604020202020204" charset="-122"/>
              <a:sym typeface="汉仪君黑-45简" panose="020B0604020202020204" charset="-122"/>
            </a:endParaRPr>
          </a:p>
        </p:txBody>
      </p:sp>
      <p:sp>
        <p:nvSpPr>
          <p:cNvPr id="45" name="文本框 44"/>
          <p:cNvSpPr txBox="1"/>
          <p:nvPr>
            <p:custDataLst>
              <p:tags r:id="rId10"/>
            </p:custDataLst>
          </p:nvPr>
        </p:nvSpPr>
        <p:spPr>
          <a:xfrm>
            <a:off x="2595245" y="1398270"/>
            <a:ext cx="488315" cy="903605"/>
          </a:xfrm>
          <a:prstGeom prst="rect">
            <a:avLst/>
          </a:prstGeom>
          <a:noFill/>
          <a:ln w="9525">
            <a:noFill/>
          </a:ln>
        </p:spPr>
        <p:txBody>
          <a:bodyPr wrap="square" rtlCol="0">
            <a:noAutofit/>
          </a:bodyPr>
          <a:lstStyle>
            <a:defPPr>
              <a:defRPr lang="zh-CN"/>
            </a:defPPr>
            <a:lvl1pPr algn="dist">
              <a:defRPr sz="3200">
                <a:latin typeface="方正清刻本悦宋简体" panose="02000000000000000000" pitchFamily="2" charset="-122"/>
                <a:ea typeface="方正清刻本悦宋简体" panose="02000000000000000000" pitchFamily="2" charset="-122"/>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215" i="0" u="none" strike="noStrike" kern="1200" cap="none" spc="0" normalizeH="0" baseline="0" noProof="0" dirty="0">
                <a:ln>
                  <a:noFill/>
                </a:ln>
                <a:solidFill>
                  <a:srgbClr val="51B3B0"/>
                </a:solidFill>
                <a:effectLst/>
                <a:uLnTx/>
                <a:uFillTx/>
                <a:latin typeface="汉仪君黑-45简" panose="020B0604020202020204" charset="-122"/>
                <a:ea typeface="汉仪君黑-45简" panose="020B0604020202020204" charset="-122"/>
                <a:cs typeface="汉仪君黑-45简" panose="020B0604020202020204" charset="-122"/>
                <a:sym typeface="汉仪君黑-45简" panose="020B0604020202020204" charset="-122"/>
              </a:rPr>
              <a:t>第一章</a:t>
            </a:r>
            <a:r>
              <a:rPr lang="zh-CN" altLang="en-US" sz="1215" dirty="0">
                <a:solidFill>
                  <a:srgbClr val="51B3B0"/>
                </a:solidFill>
                <a:latin typeface="汉仪君黑-45简" panose="020B0604020202020204" charset="-122"/>
                <a:ea typeface="汉仪君黑-45简" panose="020B0604020202020204" charset="-122"/>
                <a:cs typeface="汉仪君黑-45简" panose="020B0604020202020204" charset="-122"/>
                <a:sym typeface="汉仪君黑-45简" panose="020B0604020202020204" charset="-122"/>
              </a:rPr>
              <a:t>节</a:t>
            </a:r>
            <a:endParaRPr kumimoji="0" lang="zh-CN" altLang="en-US" sz="1215" i="0" u="none" strike="noStrike" kern="1200" cap="none" spc="0" normalizeH="0" baseline="0" noProof="0" dirty="0">
              <a:ln>
                <a:noFill/>
              </a:ln>
              <a:solidFill>
                <a:srgbClr val="51B3B0"/>
              </a:solidFill>
              <a:effectLst/>
              <a:uLnTx/>
              <a:uFillTx/>
              <a:latin typeface="汉仪君黑-45简" panose="020B0604020202020204" charset="-122"/>
              <a:ea typeface="汉仪君黑-45简" panose="020B0604020202020204" charset="-122"/>
              <a:cs typeface="汉仪君黑-45简" panose="020B0604020202020204" charset="-122"/>
              <a:sym typeface="汉仪君黑-45简" panose="020B0604020202020204" charset="-122"/>
            </a:endParaRPr>
          </a:p>
        </p:txBody>
      </p:sp>
      <p:sp>
        <p:nvSpPr>
          <p:cNvPr id="46" name="文本框 45"/>
          <p:cNvSpPr txBox="1"/>
          <p:nvPr>
            <p:custDataLst>
              <p:tags r:id="rId11"/>
            </p:custDataLst>
          </p:nvPr>
        </p:nvSpPr>
        <p:spPr>
          <a:xfrm>
            <a:off x="2126615" y="1463040"/>
            <a:ext cx="519430" cy="2141855"/>
          </a:xfrm>
          <a:prstGeom prst="rect">
            <a:avLst/>
          </a:prstGeom>
          <a:noFill/>
          <a:ln>
            <a:noFill/>
          </a:ln>
        </p:spPr>
        <p:txBody>
          <a:bodyPr vert="eaVert" wrap="square" rtlCol="0">
            <a:spAutoFit/>
          </a:bodyPr>
          <a:lstStyle/>
          <a:p>
            <a:pPr lvl="0">
              <a:lnSpc>
                <a:spcPct val="150000"/>
              </a:lnSpc>
              <a:defRPr/>
            </a:pPr>
            <a:r>
              <a:rPr kumimoji="0" lang="zh-CN" altLang="en-US" sz="1455" b="1"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汉仪君黑-45简" panose="020B0604020202020204" charset="-122"/>
                <a:sym typeface="汉仪君黑-45简" panose="020B0604020202020204" charset="-122"/>
              </a:rPr>
              <a:t>日常主要工作</a:t>
            </a:r>
          </a:p>
        </p:txBody>
      </p:sp>
      <p:sp>
        <p:nvSpPr>
          <p:cNvPr id="47" name="文本框 46"/>
          <p:cNvSpPr txBox="1"/>
          <p:nvPr>
            <p:custDataLst>
              <p:tags r:id="rId12"/>
            </p:custDataLst>
          </p:nvPr>
        </p:nvSpPr>
        <p:spPr>
          <a:xfrm>
            <a:off x="1694815" y="1591945"/>
            <a:ext cx="518795" cy="1998345"/>
          </a:xfrm>
          <a:prstGeom prst="rect">
            <a:avLst/>
          </a:prstGeom>
          <a:noFill/>
          <a:ln>
            <a:noFill/>
          </a:ln>
        </p:spPr>
        <p:txBody>
          <a:bodyPr vert="eaVert" wrap="square" rtlCol="0">
            <a:spAutoFit/>
          </a:bodyPr>
          <a:lstStyle/>
          <a:p>
            <a:pPr lvl="0">
              <a:lnSpc>
                <a:spcPct val="150000"/>
              </a:lnSpc>
              <a:defRPr/>
            </a:pPr>
            <a:r>
              <a:rPr kumimoji="0" lang="zh-CN" altLang="en-US"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汉仪君黑-45简" panose="020B0604020202020204" charset="-122"/>
              </a:rPr>
              <a:t>以</a:t>
            </a:r>
            <a:r>
              <a:rPr kumimoji="0" lang="en-US" altLang="zh-CN"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汉仪君黑-45简" panose="020B0604020202020204" charset="-122"/>
              </a:rPr>
              <a:t>制度</a:t>
            </a:r>
            <a:r>
              <a:rPr kumimoji="0" lang="zh-CN" altLang="en-US"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汉仪君黑-45简" panose="020B0604020202020204" charset="-122"/>
              </a:rPr>
              <a:t>管人</a:t>
            </a:r>
            <a:r>
              <a:rPr kumimoji="0" lang="en-US" altLang="zh-CN"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汉仪君黑-45简" panose="020B0604020202020204" charset="-122"/>
              </a:rPr>
              <a:t>  </a:t>
            </a:r>
            <a:r>
              <a:rPr kumimoji="0" lang="zh-CN" altLang="en-US"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汉仪君黑-45简" panose="020B0604020202020204" charset="-122"/>
              </a:rPr>
              <a:t>严格验货储存</a:t>
            </a:r>
            <a:r>
              <a:rPr kumimoji="0" lang="en-US" altLang="zh-CN"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汉仪君黑-45简" panose="020B0604020202020204" charset="-122"/>
              </a:rPr>
              <a:t>   </a:t>
            </a:r>
            <a:r>
              <a:rPr kumimoji="0" lang="zh-CN" altLang="en-US"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汉仪君黑-45简" panose="020B0604020202020204" charset="-122"/>
              </a:rPr>
              <a:t>把控加工流程</a:t>
            </a:r>
            <a:r>
              <a:rPr kumimoji="0" lang="en-US" altLang="zh-CN"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汉仪君黑-45简" panose="020B0604020202020204" charset="-122"/>
              </a:rPr>
              <a:t>  </a:t>
            </a:r>
            <a:r>
              <a:rPr kumimoji="0" lang="zh-CN" altLang="en-US" sz="730" i="0" strike="noStrike" kern="1200" cap="none" spc="0" normalizeH="0" baseline="0" noProof="0" dirty="0">
                <a:ln>
                  <a:noFill/>
                </a:ln>
                <a:solidFill>
                  <a:schemeClr val="tx1"/>
                </a:solidFill>
                <a:effectLst/>
                <a:uLnTx/>
                <a:uFillTx/>
                <a:latin typeface="黑体" panose="02010609060101010101" charset="-122"/>
                <a:ea typeface="黑体" panose="02010609060101010101" charset="-122"/>
                <a:cs typeface="黑体" panose="02010609060101010101" charset="-122"/>
                <a:sym typeface="汉仪君黑-45简" panose="020B0604020202020204" charset="-122"/>
              </a:rPr>
              <a:t>强化整改监督，保证食品安全</a:t>
            </a:r>
          </a:p>
        </p:txBody>
      </p:sp>
      <p:pic>
        <p:nvPicPr>
          <p:cNvPr id="2" name="图片 1" descr="微信图片_20241127172716"/>
          <p:cNvPicPr>
            <a:picLocks noChangeAspect="1"/>
          </p:cNvPicPr>
          <p:nvPr/>
        </p:nvPicPr>
        <p:blipFill>
          <a:blip r:embed="rId17"/>
          <a:stretch>
            <a:fillRect/>
          </a:stretch>
        </p:blipFill>
        <p:spPr>
          <a:xfrm>
            <a:off x="-56861" y="234"/>
            <a:ext cx="655083" cy="655083"/>
          </a:xfrm>
          <a:prstGeom prst="rect">
            <a:avLst/>
          </a:prstGeom>
        </p:spPr>
      </p:pic>
      <p:pic>
        <p:nvPicPr>
          <p:cNvPr id="19" name="图片 18" descr="华餐logo黑体字"/>
          <p:cNvPicPr>
            <a:picLocks noChangeAspect="1"/>
          </p:cNvPicPr>
          <p:nvPr>
            <p:custDataLst>
              <p:tags r:id="rId13"/>
            </p:custDataLst>
          </p:nvPr>
        </p:nvPicPr>
        <p:blipFill>
          <a:blip r:embed="rId18"/>
          <a:stretch>
            <a:fillRect/>
          </a:stretch>
        </p:blipFill>
        <p:spPr>
          <a:xfrm>
            <a:off x="7991964" y="79412"/>
            <a:ext cx="1152000" cy="576000"/>
          </a:xfrm>
          <a:prstGeom prst="rect">
            <a:avLst/>
          </a:prstGeom>
        </p:spPr>
      </p:pic>
    </p:spTree>
  </p:cSld>
  <p:clrMapOvr>
    <a:masterClrMapping/>
  </p:clrMapOvr>
  <p:transition spd="slow">
    <p:wipe/>
  </p:transition>
  <p:timing>
    <p:tnLst>
      <p:par>
        <p:cTn id="1" dur="indefinite" restart="never" nodeType="tmRoot"/>
      </p:par>
    </p:tnLst>
    <p:bldLst>
      <p:bldP spid="38"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endParaRPr lang="zh-CN" altLang="en-US"/>
          </a:p>
        </p:txBody>
      </p:sp>
      <p:sp>
        <p:nvSpPr>
          <p:cNvPr id="4" name="副标题 3"/>
          <p:cNvSpPr>
            <a:spLocks noGrp="1"/>
          </p:cNvSpPr>
          <p:nvPr>
            <p:ph type="subTitle" idx="1"/>
          </p:nvPr>
        </p:nvSpPr>
        <p:spPr/>
        <p:txBody>
          <a:bodyPr/>
          <a:lstStyle/>
          <a:p>
            <a:endParaRPr lang="zh-CN" altLang="en-US"/>
          </a:p>
        </p:txBody>
      </p:sp>
      <p:pic>
        <p:nvPicPr>
          <p:cNvPr id="6" name="图片 5" descr="97897879798"/>
          <p:cNvPicPr/>
          <p:nvPr/>
        </p:nvPicPr>
        <p:blipFill>
          <a:blip r:embed="rId4">
            <a:lum bright="6000"/>
          </a:blip>
          <a:srcRect/>
          <a:stretch>
            <a:fillRect/>
          </a:stretch>
        </p:blipFill>
        <p:spPr>
          <a:xfrm>
            <a:off x="635" y="0"/>
            <a:ext cx="9304020" cy="5719445"/>
          </a:xfrm>
          <a:prstGeom prst="rect">
            <a:avLst/>
          </a:prstGeom>
        </p:spPr>
      </p:pic>
      <p:sp>
        <p:nvSpPr>
          <p:cNvPr id="20" name="文本框 19"/>
          <p:cNvSpPr txBox="1"/>
          <p:nvPr/>
        </p:nvSpPr>
        <p:spPr>
          <a:xfrm>
            <a:off x="982345" y="0"/>
            <a:ext cx="2194560" cy="603885"/>
          </a:xfrm>
          <a:prstGeom prst="rect">
            <a:avLst/>
          </a:prstGeom>
          <a:noFill/>
        </p:spPr>
        <p:txBody>
          <a:bodyPr wrap="square" rtlCol="0">
            <a:noAutofit/>
            <a:scene3d>
              <a:camera prst="orthographicFront"/>
              <a:lightRig rig="threePt" dir="t"/>
            </a:scene3d>
            <a:sp3d contourW="12700"/>
          </a:bodyPr>
          <a:lstStyle/>
          <a:p>
            <a:r>
              <a:rPr lang="zh-CN" altLang="en-US" sz="2400" dirty="0">
                <a:latin typeface="黑体" panose="02010609060101010101" charset="-122"/>
                <a:ea typeface="黑体" panose="02010609060101010101" charset="-122"/>
                <a:cs typeface="+mn-ea"/>
                <a:sym typeface="+mn-lt"/>
              </a:rPr>
              <a:t>师生共建互动</a:t>
            </a:r>
            <a:endParaRPr lang="zh-CN" altLang="en-US" sz="2400" dirty="0">
              <a:solidFill>
                <a:schemeClr val="tx1"/>
              </a:solidFill>
              <a:latin typeface="黑体" panose="02010609060101010101" charset="-122"/>
              <a:ea typeface="黑体" panose="02010609060101010101" charset="-122"/>
              <a:cs typeface="+mn-ea"/>
              <a:sym typeface="+mn-lt"/>
            </a:endParaRPr>
          </a:p>
        </p:txBody>
      </p:sp>
      <p:pic>
        <p:nvPicPr>
          <p:cNvPr id="2" name="图片 1" descr="微信图片_20250522104232"/>
          <p:cNvPicPr>
            <a:picLocks noChangeAspect="1"/>
          </p:cNvPicPr>
          <p:nvPr/>
        </p:nvPicPr>
        <p:blipFill>
          <a:blip r:embed="rId5"/>
          <a:stretch>
            <a:fillRect/>
          </a:stretch>
        </p:blipFill>
        <p:spPr>
          <a:xfrm>
            <a:off x="148590" y="1151255"/>
            <a:ext cx="2160000" cy="2700000"/>
          </a:xfrm>
          <a:prstGeom prst="roundRect">
            <a:avLst/>
          </a:prstGeom>
        </p:spPr>
      </p:pic>
      <p:pic>
        <p:nvPicPr>
          <p:cNvPr id="8" name="图片 7" descr="微信图片_20250522104259"/>
          <p:cNvPicPr>
            <a:picLocks noChangeAspect="1"/>
          </p:cNvPicPr>
          <p:nvPr/>
        </p:nvPicPr>
        <p:blipFill>
          <a:blip r:embed="rId6"/>
          <a:stretch>
            <a:fillRect/>
          </a:stretch>
        </p:blipFill>
        <p:spPr>
          <a:xfrm>
            <a:off x="2481151" y="1151460"/>
            <a:ext cx="2160000" cy="2700000"/>
          </a:xfrm>
          <a:prstGeom prst="roundRect">
            <a:avLst/>
          </a:prstGeom>
        </p:spPr>
      </p:pic>
      <p:pic>
        <p:nvPicPr>
          <p:cNvPr id="9" name="图片 8" descr="微信图片_20250522104304"/>
          <p:cNvPicPr>
            <a:picLocks noChangeAspect="1"/>
          </p:cNvPicPr>
          <p:nvPr/>
        </p:nvPicPr>
        <p:blipFill>
          <a:blip r:embed="rId7"/>
          <a:stretch>
            <a:fillRect/>
          </a:stretch>
        </p:blipFill>
        <p:spPr>
          <a:xfrm>
            <a:off x="4812375" y="1151460"/>
            <a:ext cx="2160000" cy="2700000"/>
          </a:xfrm>
          <a:prstGeom prst="roundRect">
            <a:avLst/>
          </a:prstGeom>
        </p:spPr>
      </p:pic>
      <p:pic>
        <p:nvPicPr>
          <p:cNvPr id="10" name="图片 9" descr="微信图片_20250522104245"/>
          <p:cNvPicPr>
            <a:picLocks noChangeAspect="1"/>
          </p:cNvPicPr>
          <p:nvPr/>
        </p:nvPicPr>
        <p:blipFill>
          <a:blip r:embed="rId8"/>
          <a:stretch>
            <a:fillRect/>
          </a:stretch>
        </p:blipFill>
        <p:spPr>
          <a:xfrm>
            <a:off x="7143598" y="1151460"/>
            <a:ext cx="2160000" cy="2700000"/>
          </a:xfrm>
          <a:prstGeom prst="roundRect">
            <a:avLst/>
          </a:prstGeom>
        </p:spPr>
      </p:pic>
      <p:sp>
        <p:nvSpPr>
          <p:cNvPr id="11" name="文本框 10"/>
          <p:cNvSpPr txBox="1"/>
          <p:nvPr/>
        </p:nvSpPr>
        <p:spPr>
          <a:xfrm>
            <a:off x="280670" y="4020185"/>
            <a:ext cx="7436485" cy="1062990"/>
          </a:xfrm>
          <a:prstGeom prst="rect">
            <a:avLst/>
          </a:prstGeom>
          <a:solidFill>
            <a:schemeClr val="accent5">
              <a:lumMod val="20000"/>
              <a:lumOff val="80000"/>
            </a:schemeClr>
          </a:solidFill>
        </p:spPr>
        <p:txBody>
          <a:bodyPr wrap="square" rtlCol="0">
            <a:noAutofit/>
          </a:bodyPr>
          <a:lstStyle/>
          <a:p>
            <a:pPr>
              <a:lnSpc>
                <a:spcPct val="190000"/>
              </a:lnSpc>
            </a:pPr>
            <a:r>
              <a:rPr lang="zh-CN" altLang="en-US" sz="1600">
                <a:latin typeface="黑体" panose="02010609060101010101" charset="-122"/>
                <a:ea typeface="黑体" panose="02010609060101010101" charset="-122"/>
                <a:cs typeface="黑体" panose="02010609060101010101" charset="-122"/>
              </a:rPr>
              <a:t>提前和学生互动端午节民俗包粽子活动</a:t>
            </a:r>
          </a:p>
          <a:p>
            <a:pPr>
              <a:lnSpc>
                <a:spcPct val="190000"/>
              </a:lnSpc>
            </a:pPr>
            <a:r>
              <a:rPr lang="zh-CN" altLang="en-US" sz="1600">
                <a:latin typeface="黑体" panose="02010609060101010101" charset="-122"/>
                <a:ea typeface="黑体" panose="02010609060101010101" charset="-122"/>
                <a:cs typeface="黑体" panose="02010609060101010101" charset="-122"/>
              </a:rPr>
              <a:t>端午节连续三天免费给师生发放</a:t>
            </a:r>
            <a:r>
              <a:rPr lang="en-US" altLang="zh-CN" sz="1600">
                <a:latin typeface="黑体" panose="02010609060101010101" charset="-122"/>
                <a:ea typeface="黑体" panose="02010609060101010101" charset="-122"/>
                <a:cs typeface="黑体" panose="02010609060101010101" charset="-122"/>
              </a:rPr>
              <a:t>2000</a:t>
            </a:r>
            <a:r>
              <a:rPr lang="zh-CN" altLang="en-US" sz="1600">
                <a:latin typeface="黑体" panose="02010609060101010101" charset="-122"/>
                <a:ea typeface="黑体" panose="02010609060101010101" charset="-122"/>
                <a:cs typeface="黑体" panose="02010609060101010101" charset="-122"/>
              </a:rPr>
              <a:t>个粽子</a:t>
            </a:r>
            <a:r>
              <a:rPr lang="en-US" altLang="zh-CN" sz="1600">
                <a:latin typeface="黑体" panose="02010609060101010101" charset="-122"/>
                <a:ea typeface="黑体" panose="02010609060101010101" charset="-122"/>
                <a:cs typeface="黑体" panose="02010609060101010101" charset="-122"/>
              </a:rPr>
              <a:t>2000</a:t>
            </a:r>
            <a:r>
              <a:rPr lang="zh-CN" altLang="en-US" sz="1600">
                <a:latin typeface="黑体" panose="02010609060101010101" charset="-122"/>
                <a:ea typeface="黑体" panose="02010609060101010101" charset="-122"/>
                <a:cs typeface="黑体" panose="02010609060101010101" charset="-122"/>
              </a:rPr>
              <a:t>个咸鸭蛋</a:t>
            </a:r>
          </a:p>
        </p:txBody>
      </p:sp>
      <p:pic>
        <p:nvPicPr>
          <p:cNvPr id="12" name="图片 11" descr="微信图片_20241127172716"/>
          <p:cNvPicPr/>
          <p:nvPr/>
        </p:nvPicPr>
        <p:blipFill>
          <a:blip r:embed="rId9"/>
          <a:stretch>
            <a:fillRect/>
          </a:stretch>
        </p:blipFill>
        <p:spPr>
          <a:xfrm>
            <a:off x="2" y="-100"/>
            <a:ext cx="982625" cy="982625"/>
          </a:xfrm>
          <a:prstGeom prst="rect">
            <a:avLst/>
          </a:prstGeom>
        </p:spPr>
      </p:pic>
      <p:pic>
        <p:nvPicPr>
          <p:cNvPr id="19" name="图片 18" descr="华餐logo黑体字"/>
          <p:cNvPicPr>
            <a:picLocks noChangeAspect="1"/>
          </p:cNvPicPr>
          <p:nvPr>
            <p:custDataLst>
              <p:tags r:id="rId1"/>
            </p:custDataLst>
          </p:nvPr>
        </p:nvPicPr>
        <p:blipFill>
          <a:blip r:embed="rId10"/>
          <a:stretch>
            <a:fillRect/>
          </a:stretch>
        </p:blipFill>
        <p:spPr>
          <a:xfrm>
            <a:off x="7904334" y="108622"/>
            <a:ext cx="1152000" cy="576000"/>
          </a:xfrm>
          <a:prstGeom prst="rect">
            <a:avLst/>
          </a:prstGeom>
        </p:spPr>
      </p:pic>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p:txBody>
          <a:bodyPr/>
          <a:lstStyle/>
          <a:p>
            <a:endParaRPr lang="zh-CN" altLang="en-US"/>
          </a:p>
        </p:txBody>
      </p:sp>
      <p:sp>
        <p:nvSpPr>
          <p:cNvPr id="7" name="副标题 6"/>
          <p:cNvSpPr>
            <a:spLocks noGrp="1"/>
          </p:cNvSpPr>
          <p:nvPr>
            <p:ph type="subTitle" idx="1"/>
          </p:nvPr>
        </p:nvSpPr>
        <p:spPr/>
        <p:txBody>
          <a:bodyPr/>
          <a:lstStyle/>
          <a:p>
            <a:endParaRPr lang="zh-CN" altLang="en-US"/>
          </a:p>
        </p:txBody>
      </p:sp>
      <p:pic>
        <p:nvPicPr>
          <p:cNvPr id="8" name="图片 7" descr="97897879798"/>
          <p:cNvPicPr>
            <a:picLocks noChangeAspect="1"/>
          </p:cNvPicPr>
          <p:nvPr/>
        </p:nvPicPr>
        <p:blipFill>
          <a:blip r:embed="rId5">
            <a:lum bright="6000"/>
          </a:blip>
          <a:stretch>
            <a:fillRect/>
          </a:stretch>
        </p:blipFill>
        <p:spPr>
          <a:xfrm>
            <a:off x="-147320" y="-635"/>
            <a:ext cx="9291600" cy="5720400"/>
          </a:xfrm>
          <a:prstGeom prst="rect">
            <a:avLst/>
          </a:prstGeom>
        </p:spPr>
      </p:pic>
      <p:sp>
        <p:nvSpPr>
          <p:cNvPr id="12" name="文本框 11"/>
          <p:cNvSpPr txBox="1"/>
          <p:nvPr/>
        </p:nvSpPr>
        <p:spPr>
          <a:xfrm>
            <a:off x="955675" y="337185"/>
            <a:ext cx="4605020" cy="494030"/>
          </a:xfrm>
          <a:prstGeom prst="rect">
            <a:avLst/>
          </a:prstGeom>
          <a:noFill/>
        </p:spPr>
        <p:txBody>
          <a:bodyPr wrap="square" rtlCol="0">
            <a:noAutofit/>
          </a:bodyPr>
          <a:lstStyle/>
          <a:p>
            <a:pPr>
              <a:lnSpc>
                <a:spcPct val="180000"/>
              </a:lnSpc>
            </a:pPr>
            <a:r>
              <a:rPr lang="zh-CN" altLang="en-US" sz="1600">
                <a:solidFill>
                  <a:schemeClr val="tx1"/>
                </a:solidFill>
                <a:latin typeface="黑体" panose="02010609060101010101" charset="-122"/>
                <a:ea typeface="黑体" panose="02010609060101010101" charset="-122"/>
                <a:cs typeface="黑体" panose="02010609060101010101" charset="-122"/>
              </a:rPr>
              <a:t>桃园食堂</a:t>
            </a:r>
            <a:r>
              <a:rPr lang="en-US" altLang="zh-CN" sz="1600">
                <a:solidFill>
                  <a:schemeClr val="tx1"/>
                </a:solidFill>
                <a:latin typeface="黑体" panose="02010609060101010101" charset="-122"/>
                <a:ea typeface="黑体" panose="02010609060101010101" charset="-122"/>
                <a:cs typeface="黑体" panose="02010609060101010101" charset="-122"/>
              </a:rPr>
              <a:t>2025</a:t>
            </a:r>
            <a:r>
              <a:rPr lang="zh-CN" altLang="en-US" sz="1600">
                <a:solidFill>
                  <a:schemeClr val="tx1"/>
                </a:solidFill>
                <a:latin typeface="黑体" panose="02010609060101010101" charset="-122"/>
                <a:ea typeface="黑体" panose="02010609060101010101" charset="-122"/>
                <a:cs typeface="黑体" panose="02010609060101010101" charset="-122"/>
              </a:rPr>
              <a:t>年上半年为师生提供节日互动</a:t>
            </a:r>
          </a:p>
        </p:txBody>
      </p:sp>
      <p:pic>
        <p:nvPicPr>
          <p:cNvPr id="3" name="图片 2" descr="微信图片_20241127172716"/>
          <p:cNvPicPr/>
          <p:nvPr/>
        </p:nvPicPr>
        <p:blipFill>
          <a:blip r:embed="rId6"/>
          <a:stretch>
            <a:fillRect/>
          </a:stretch>
        </p:blipFill>
        <p:spPr>
          <a:xfrm>
            <a:off x="-108583" y="-735"/>
            <a:ext cx="982625" cy="982625"/>
          </a:xfrm>
          <a:prstGeom prst="rect">
            <a:avLst/>
          </a:prstGeom>
        </p:spPr>
      </p:pic>
      <p:graphicFrame>
        <p:nvGraphicFramePr>
          <p:cNvPr id="9" name="表格 8"/>
          <p:cNvGraphicFramePr/>
          <p:nvPr>
            <p:custDataLst>
              <p:tags r:id="rId1"/>
            </p:custDataLst>
          </p:nvPr>
        </p:nvGraphicFramePr>
        <p:xfrm>
          <a:off x="1062355" y="981075"/>
          <a:ext cx="4391660" cy="4559935"/>
        </p:xfrm>
        <a:graphic>
          <a:graphicData uri="http://schemas.openxmlformats.org/drawingml/2006/table">
            <a:tbl>
              <a:tblPr/>
              <a:tblGrid>
                <a:gridCol w="685800">
                  <a:extLst>
                    <a:ext uri="{9D8B030D-6E8A-4147-A177-3AD203B41FA5}">
                      <a16:colId xmlns:a16="http://schemas.microsoft.com/office/drawing/2014/main" val="20000"/>
                    </a:ext>
                  </a:extLst>
                </a:gridCol>
                <a:gridCol w="1526540">
                  <a:extLst>
                    <a:ext uri="{9D8B030D-6E8A-4147-A177-3AD203B41FA5}">
                      <a16:colId xmlns:a16="http://schemas.microsoft.com/office/drawing/2014/main" val="20001"/>
                    </a:ext>
                  </a:extLst>
                </a:gridCol>
                <a:gridCol w="543560">
                  <a:extLst>
                    <a:ext uri="{9D8B030D-6E8A-4147-A177-3AD203B41FA5}">
                      <a16:colId xmlns:a16="http://schemas.microsoft.com/office/drawing/2014/main" val="20002"/>
                    </a:ext>
                  </a:extLst>
                </a:gridCol>
                <a:gridCol w="544830">
                  <a:extLst>
                    <a:ext uri="{9D8B030D-6E8A-4147-A177-3AD203B41FA5}">
                      <a16:colId xmlns:a16="http://schemas.microsoft.com/office/drawing/2014/main" val="20003"/>
                    </a:ext>
                  </a:extLst>
                </a:gridCol>
                <a:gridCol w="546100">
                  <a:extLst>
                    <a:ext uri="{9D8B030D-6E8A-4147-A177-3AD203B41FA5}">
                      <a16:colId xmlns:a16="http://schemas.microsoft.com/office/drawing/2014/main" val="20004"/>
                    </a:ext>
                  </a:extLst>
                </a:gridCol>
                <a:gridCol w="544830">
                  <a:extLst>
                    <a:ext uri="{9D8B030D-6E8A-4147-A177-3AD203B41FA5}">
                      <a16:colId xmlns:a16="http://schemas.microsoft.com/office/drawing/2014/main" val="20005"/>
                    </a:ext>
                  </a:extLst>
                </a:gridCol>
              </a:tblGrid>
              <a:tr h="0">
                <a:tc gridSpan="6">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桃园食堂</a:t>
                      </a:r>
                      <a:r>
                        <a:rPr lang="en-US" altLang="zh-CN" sz="300" b="1" i="0">
                          <a:solidFill>
                            <a:srgbClr val="000000"/>
                          </a:solidFill>
                          <a:latin typeface="宋体" panose="02010600030101010101" pitchFamily="2" charset="-122"/>
                          <a:ea typeface="宋体" panose="02010600030101010101" pitchFamily="2" charset="-122"/>
                        </a:rPr>
                        <a:t>2025</a:t>
                      </a:r>
                      <a:r>
                        <a:rPr lang="zh-CN" altLang="en-US" sz="300" b="1" i="0">
                          <a:solidFill>
                            <a:srgbClr val="000000"/>
                          </a:solidFill>
                          <a:latin typeface="宋体" panose="02010600030101010101" pitchFamily="2" charset="-122"/>
                          <a:ea typeface="宋体" panose="02010600030101010101" pitchFamily="2" charset="-122"/>
                        </a:rPr>
                        <a:t>年免费发放品种</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extLst>
                  <a:ext uri="{0D108BD9-81ED-4DB2-BD59-A6C34878D82A}">
                    <a16:rowId xmlns:a16="http://schemas.microsoft.com/office/drawing/2014/main" val="10000"/>
                  </a:ext>
                </a:extLst>
              </a:tr>
              <a:tr h="0">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项目名称</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物品</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数量</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单位</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单价</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总价</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01"/>
                  </a:ext>
                </a:extLst>
              </a:tr>
              <a:tr h="0">
                <a:tc rowSpan="4">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a:t>
                      </a:r>
                      <a:r>
                        <a:rPr lang="zh-CN" altLang="en-US" sz="300" b="1" i="0">
                          <a:solidFill>
                            <a:srgbClr val="000000"/>
                          </a:solidFill>
                          <a:latin typeface="宋体" panose="02010600030101010101" pitchFamily="2" charset="-122"/>
                          <a:ea typeface="宋体" panose="02010600030101010101" pitchFamily="2" charset="-122"/>
                        </a:rPr>
                        <a:t>月</a:t>
                      </a:r>
                      <a:r>
                        <a:rPr lang="en-US" altLang="zh-CN" sz="300" b="1" i="0">
                          <a:solidFill>
                            <a:srgbClr val="000000"/>
                          </a:solidFill>
                          <a:latin typeface="宋体" panose="02010600030101010101" pitchFamily="2" charset="-122"/>
                          <a:ea typeface="宋体" panose="02010600030101010101" pitchFamily="2" charset="-122"/>
                        </a:rPr>
                        <a:t>6</a:t>
                      </a:r>
                      <a:r>
                        <a:rPr lang="zh-CN" altLang="en-US" sz="300" b="1" i="0">
                          <a:solidFill>
                            <a:srgbClr val="000000"/>
                          </a:solidFill>
                          <a:latin typeface="宋体" panose="02010600030101010101" pitchFamily="2" charset="-122"/>
                          <a:ea typeface="宋体" panose="02010600030101010101" pitchFamily="2" charset="-122"/>
                        </a:rPr>
                        <a:t>日</a:t>
                      </a:r>
                      <a:br>
                        <a:rPr lang="zh-CN" altLang="en-US" sz="300" b="1" i="0">
                          <a:solidFill>
                            <a:srgbClr val="000000"/>
                          </a:solidFill>
                          <a:latin typeface="宋体" panose="02010600030101010101" pitchFamily="2" charset="-122"/>
                          <a:ea typeface="宋体" panose="02010600030101010101" pitchFamily="2" charset="-122"/>
                        </a:rPr>
                      </a:br>
                      <a:r>
                        <a:rPr lang="zh-CN" altLang="en-US" sz="300" b="1" i="0">
                          <a:solidFill>
                            <a:srgbClr val="000000"/>
                          </a:solidFill>
                          <a:latin typeface="宋体" panose="02010600030101010101" pitchFamily="2" charset="-122"/>
                          <a:ea typeface="宋体" panose="02010600030101010101" pitchFamily="2" charset="-122"/>
                        </a:rPr>
                        <a:t>迎新春</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餐券</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1520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张</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5</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7600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02"/>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霸王餐</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endParaRPr sz="300" b="1" i="0">
                        <a:solidFill>
                          <a:srgbClr val="000000"/>
                        </a:solidFill>
                        <a:latin typeface="宋体" panose="02010600030101010101" pitchFamily="2" charset="-122"/>
                        <a:ea typeface="宋体" panose="02010600030101010101" pitchFamily="2" charset="-122"/>
                      </a:endParaRP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endParaRPr sz="300" b="1" i="0">
                        <a:solidFill>
                          <a:srgbClr val="000000"/>
                        </a:solidFill>
                        <a:latin typeface="宋体" panose="02010600030101010101" pitchFamily="2" charset="-122"/>
                        <a:ea typeface="宋体" panose="02010600030101010101" pitchFamily="2" charset="-122"/>
                      </a:endParaRP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920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920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03"/>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水果、酸奶</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1000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份</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1.5</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1500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04"/>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易拉宝（电视大屏）</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次</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150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150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05"/>
                  </a:ext>
                </a:extLst>
              </a:tr>
              <a:tr h="0">
                <a:tc gridSpan="5">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小计</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10170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06"/>
                  </a:ext>
                </a:extLst>
              </a:tr>
              <a:tr h="0">
                <a:tc rowSpan="6">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a:t>
                      </a:r>
                      <a:r>
                        <a:rPr lang="zh-CN" altLang="en-US" sz="300" b="1" i="0">
                          <a:solidFill>
                            <a:srgbClr val="000000"/>
                          </a:solidFill>
                          <a:latin typeface="宋体" panose="02010600030101010101" pitchFamily="2" charset="-122"/>
                          <a:ea typeface="宋体" panose="02010600030101010101" pitchFamily="2" charset="-122"/>
                        </a:rPr>
                        <a:t>月</a:t>
                      </a:r>
                      <a:r>
                        <a:rPr lang="en-US" altLang="zh-CN" sz="300" b="1" i="0">
                          <a:solidFill>
                            <a:srgbClr val="000000"/>
                          </a:solidFill>
                          <a:latin typeface="宋体" panose="02010600030101010101" pitchFamily="2" charset="-122"/>
                          <a:ea typeface="宋体" panose="02010600030101010101" pitchFamily="2" charset="-122"/>
                        </a:rPr>
                        <a:t>28-30</a:t>
                      </a:r>
                      <a:r>
                        <a:rPr lang="zh-CN" altLang="en-US" sz="300" b="1" i="0">
                          <a:solidFill>
                            <a:srgbClr val="000000"/>
                          </a:solidFill>
                          <a:latin typeface="宋体" panose="02010600030101010101" pitchFamily="2" charset="-122"/>
                          <a:ea typeface="宋体" panose="02010600030101010101" pitchFamily="2" charset="-122"/>
                        </a:rPr>
                        <a:t>日</a:t>
                      </a:r>
                      <a:br>
                        <a:rPr lang="zh-CN" altLang="en-US" sz="300" b="1" i="0">
                          <a:solidFill>
                            <a:srgbClr val="000000"/>
                          </a:solidFill>
                          <a:latin typeface="宋体" panose="02010600030101010101" pitchFamily="2" charset="-122"/>
                          <a:ea typeface="宋体" panose="02010600030101010101" pitchFamily="2" charset="-122"/>
                        </a:rPr>
                      </a:br>
                      <a:r>
                        <a:rPr lang="zh-CN" altLang="en-US" sz="300" b="1" i="0">
                          <a:solidFill>
                            <a:srgbClr val="000000"/>
                          </a:solidFill>
                          <a:latin typeface="宋体" panose="02010600030101010101" pitchFamily="2" charset="-122"/>
                          <a:ea typeface="宋体" panose="02010600030101010101" pitchFamily="2" charset="-122"/>
                        </a:rPr>
                        <a:t>过年值班</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瓜子、花生、糖果</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份</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1500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1500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07"/>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糕点</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份</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500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500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08"/>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饮料</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endParaRPr sz="300" b="1" i="0">
                        <a:solidFill>
                          <a:srgbClr val="000000"/>
                        </a:solidFill>
                        <a:latin typeface="宋体" panose="02010600030101010101" pitchFamily="2" charset="-122"/>
                        <a:ea typeface="宋体" panose="02010600030101010101" pitchFamily="2" charset="-122"/>
                      </a:endParaRP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endParaRPr sz="300" b="1" i="0">
                        <a:solidFill>
                          <a:srgbClr val="000000"/>
                        </a:solidFill>
                        <a:latin typeface="宋体" panose="02010600030101010101" pitchFamily="2" charset="-122"/>
                        <a:ea typeface="宋体" panose="02010600030101010101" pitchFamily="2" charset="-122"/>
                      </a:endParaRP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2000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2000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09"/>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水果</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endParaRPr sz="300" b="1" i="0">
                        <a:solidFill>
                          <a:srgbClr val="000000"/>
                        </a:solidFill>
                        <a:latin typeface="宋体" panose="02010600030101010101" pitchFamily="2" charset="-122"/>
                        <a:ea typeface="宋体" panose="02010600030101010101" pitchFamily="2" charset="-122"/>
                      </a:endParaRP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endParaRPr sz="300" b="1" i="0">
                        <a:solidFill>
                          <a:srgbClr val="000000"/>
                        </a:solidFill>
                        <a:latin typeface="宋体" panose="02010600030101010101" pitchFamily="2" charset="-122"/>
                        <a:ea typeface="宋体" panose="02010600030101010101" pitchFamily="2" charset="-122"/>
                      </a:endParaRP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500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500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10"/>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调味料（油盐酱醋）</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次</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1000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1000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11"/>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免费菜肴</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endParaRPr sz="300" b="1" i="0">
                        <a:solidFill>
                          <a:srgbClr val="000000"/>
                        </a:solidFill>
                        <a:latin typeface="宋体" panose="02010600030101010101" pitchFamily="2" charset="-122"/>
                        <a:ea typeface="宋体" panose="02010600030101010101" pitchFamily="2" charset="-122"/>
                      </a:endParaRP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endParaRPr sz="300" b="1" i="0">
                        <a:solidFill>
                          <a:srgbClr val="000000"/>
                        </a:solidFill>
                        <a:latin typeface="宋体" panose="02010600030101010101" pitchFamily="2" charset="-122"/>
                        <a:ea typeface="宋体" panose="02010600030101010101" pitchFamily="2" charset="-122"/>
                      </a:endParaRP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10000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10000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12"/>
                  </a:ext>
                </a:extLst>
              </a:tr>
              <a:tr h="0">
                <a:tc gridSpan="5">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小计</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15500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13"/>
                  </a:ext>
                </a:extLst>
              </a:tr>
              <a:tr h="0">
                <a:tc rowSpan="3">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2</a:t>
                      </a:r>
                      <a:r>
                        <a:rPr lang="zh-CN" altLang="en-US" sz="300" b="1" i="0">
                          <a:solidFill>
                            <a:srgbClr val="000000"/>
                          </a:solidFill>
                          <a:latin typeface="宋体" panose="02010600030101010101" pitchFamily="2" charset="-122"/>
                          <a:ea typeface="宋体" panose="02010600030101010101" pitchFamily="2" charset="-122"/>
                        </a:rPr>
                        <a:t>月</a:t>
                      </a:r>
                      <a:r>
                        <a:rPr lang="en-US" altLang="zh-CN" sz="300" b="1" i="0">
                          <a:solidFill>
                            <a:srgbClr val="000000"/>
                          </a:solidFill>
                          <a:latin typeface="宋体" panose="02010600030101010101" pitchFamily="2" charset="-122"/>
                          <a:ea typeface="宋体" panose="02010600030101010101" pitchFamily="2" charset="-122"/>
                        </a:rPr>
                        <a:t>12</a:t>
                      </a:r>
                      <a:r>
                        <a:rPr lang="zh-CN" altLang="en-US" sz="300" b="1" i="0">
                          <a:solidFill>
                            <a:srgbClr val="000000"/>
                          </a:solidFill>
                          <a:latin typeface="宋体" panose="02010600030101010101" pitchFamily="2" charset="-122"/>
                          <a:ea typeface="宋体" panose="02010600030101010101" pitchFamily="2" charset="-122"/>
                        </a:rPr>
                        <a:t>日</a:t>
                      </a:r>
                      <a:br>
                        <a:rPr lang="zh-CN" altLang="en-US" sz="300" b="1" i="0">
                          <a:solidFill>
                            <a:srgbClr val="000000"/>
                          </a:solidFill>
                          <a:latin typeface="宋体" panose="02010600030101010101" pitchFamily="2" charset="-122"/>
                          <a:ea typeface="宋体" panose="02010600030101010101" pitchFamily="2" charset="-122"/>
                        </a:rPr>
                      </a:br>
                      <a:r>
                        <a:rPr lang="zh-CN" altLang="en-US" sz="300" b="1" i="0">
                          <a:solidFill>
                            <a:srgbClr val="000000"/>
                          </a:solidFill>
                          <a:latin typeface="宋体" panose="02010600030101010101" pitchFamily="2" charset="-122"/>
                          <a:ea typeface="宋体" panose="02010600030101010101" pitchFamily="2" charset="-122"/>
                        </a:rPr>
                        <a:t>元宵节</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元宵（柿柿如意）</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箱</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180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1800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14"/>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小汤圆</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3</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箱</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110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330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15"/>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易拉宝</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zh-CN" altLang="en-US" sz="300" b="1" i="0">
                          <a:solidFill>
                            <a:srgbClr val="000000"/>
                          </a:solidFill>
                          <a:latin typeface="宋体" panose="02010600030101010101" pitchFamily="2" charset="-122"/>
                          <a:ea typeface="宋体" panose="02010600030101010101" pitchFamily="2" charset="-122"/>
                        </a:rPr>
                        <a:t>次</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100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b"/>
                      <a:r>
                        <a:rPr lang="en-US" altLang="zh-CN" sz="300" b="1" i="0">
                          <a:solidFill>
                            <a:srgbClr val="000000"/>
                          </a:solidFill>
                          <a:latin typeface="宋体" panose="02010600030101010101" pitchFamily="2" charset="-122"/>
                          <a:ea typeface="宋体" panose="02010600030101010101" pitchFamily="2" charset="-122"/>
                        </a:rPr>
                        <a:t>100</a:t>
                      </a:r>
                    </a:p>
                  </a:txBody>
                  <a:tcPr marL="9842" marR="9842" marT="9842" marB="0" anchor="b">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16"/>
                  </a:ext>
                </a:extLst>
              </a:tr>
              <a:tr h="0">
                <a:tc gridSpan="5">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小计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2230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17"/>
                  </a:ext>
                </a:extLst>
              </a:tr>
              <a:tr h="0">
                <a:tc rowSpan="3">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3</a:t>
                      </a:r>
                      <a:r>
                        <a:rPr lang="zh-CN" altLang="en-US" sz="300" b="1" i="0">
                          <a:solidFill>
                            <a:srgbClr val="000000"/>
                          </a:solidFill>
                          <a:latin typeface="宋体" panose="02010600030101010101" pitchFamily="2" charset="-122"/>
                          <a:ea typeface="宋体" panose="02010600030101010101" pitchFamily="2" charset="-122"/>
                        </a:rPr>
                        <a:t>月</a:t>
                      </a:r>
                      <a:r>
                        <a:rPr lang="en-US" altLang="zh-CN" sz="300" b="1" i="0">
                          <a:solidFill>
                            <a:srgbClr val="000000"/>
                          </a:solidFill>
                          <a:latin typeface="宋体" panose="02010600030101010101" pitchFamily="2" charset="-122"/>
                          <a:ea typeface="宋体" panose="02010600030101010101" pitchFamily="2" charset="-122"/>
                        </a:rPr>
                        <a:t>7</a:t>
                      </a:r>
                      <a:r>
                        <a:rPr lang="zh-CN" altLang="en-US" sz="300" b="1" i="0">
                          <a:solidFill>
                            <a:srgbClr val="000000"/>
                          </a:solidFill>
                          <a:latin typeface="宋体" panose="02010600030101010101" pitchFamily="2" charset="-122"/>
                          <a:ea typeface="宋体" panose="02010600030101010101" pitchFamily="2" charset="-122"/>
                        </a:rPr>
                        <a:t>日</a:t>
                      </a:r>
                      <a:br>
                        <a:rPr lang="zh-CN" altLang="en-US" sz="300" b="1" i="0">
                          <a:solidFill>
                            <a:srgbClr val="000000"/>
                          </a:solidFill>
                          <a:latin typeface="宋体" panose="02010600030101010101" pitchFamily="2" charset="-122"/>
                          <a:ea typeface="宋体" panose="02010600030101010101" pitchFamily="2" charset="-122"/>
                        </a:rPr>
                      </a:br>
                      <a:r>
                        <a:rPr lang="zh-CN" altLang="en-US" sz="300" b="1" i="0">
                          <a:solidFill>
                            <a:srgbClr val="000000"/>
                          </a:solidFill>
                          <a:latin typeface="宋体" panose="02010600030101010101" pitchFamily="2" charset="-122"/>
                          <a:ea typeface="宋体" panose="02010600030101010101" pitchFamily="2" charset="-122"/>
                        </a:rPr>
                        <a:t>女神节</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酸奶</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600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杯</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2.5</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1500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18"/>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一亩麦田、水吧、咖啡店</a:t>
                      </a:r>
                      <a:r>
                        <a:rPr lang="en-US" altLang="zh-CN" sz="300" b="1" i="0">
                          <a:solidFill>
                            <a:srgbClr val="000000"/>
                          </a:solidFill>
                          <a:latin typeface="宋体" panose="02010600030101010101" pitchFamily="2" charset="-122"/>
                          <a:ea typeface="宋体" panose="02010600030101010101" pitchFamily="2" charset="-122"/>
                        </a:rPr>
                        <a:t>8</a:t>
                      </a:r>
                      <a:r>
                        <a:rPr lang="zh-CN" altLang="en-US" sz="300" b="1" i="0">
                          <a:solidFill>
                            <a:srgbClr val="000000"/>
                          </a:solidFill>
                          <a:latin typeface="宋体" panose="02010600030101010101" pitchFamily="2" charset="-122"/>
                          <a:ea typeface="宋体" panose="02010600030101010101" pitchFamily="2" charset="-122"/>
                        </a:rPr>
                        <a:t>折</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天</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3796.76</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3796.76</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19"/>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易拉宝</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20"/>
                  </a:ext>
                </a:extLst>
              </a:tr>
              <a:tr h="0">
                <a:tc gridSpan="5">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小计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5396.76</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21"/>
                  </a:ext>
                </a:extLst>
              </a:tr>
              <a:tr h="179070">
                <a:tc rowSpan="2">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4</a:t>
                      </a:r>
                      <a:r>
                        <a:rPr lang="zh-CN" altLang="en-US" sz="300" b="1" i="0">
                          <a:solidFill>
                            <a:srgbClr val="000000"/>
                          </a:solidFill>
                          <a:latin typeface="宋体" panose="02010600030101010101" pitchFamily="2" charset="-122"/>
                          <a:ea typeface="宋体" panose="02010600030101010101" pitchFamily="2" charset="-122"/>
                        </a:rPr>
                        <a:t>月</a:t>
                      </a:r>
                      <a:r>
                        <a:rPr lang="en-US" altLang="zh-CN" sz="300" b="1" i="0">
                          <a:solidFill>
                            <a:srgbClr val="000000"/>
                          </a:solidFill>
                          <a:latin typeface="宋体" panose="02010600030101010101" pitchFamily="2" charset="-122"/>
                          <a:ea typeface="宋体" panose="02010600030101010101" pitchFamily="2" charset="-122"/>
                        </a:rPr>
                        <a:t>4</a:t>
                      </a:r>
                      <a:r>
                        <a:rPr lang="zh-CN" altLang="en-US" sz="300" b="1" i="0">
                          <a:solidFill>
                            <a:srgbClr val="000000"/>
                          </a:solidFill>
                          <a:latin typeface="宋体" panose="02010600030101010101" pitchFamily="2" charset="-122"/>
                          <a:ea typeface="宋体" panose="02010600030101010101" pitchFamily="2" charset="-122"/>
                        </a:rPr>
                        <a:t>日</a:t>
                      </a:r>
                      <a:br>
                        <a:rPr lang="zh-CN" altLang="en-US" sz="300" b="1" i="0">
                          <a:solidFill>
                            <a:srgbClr val="000000"/>
                          </a:solidFill>
                          <a:latin typeface="宋体" panose="02010600030101010101" pitchFamily="2" charset="-122"/>
                          <a:ea typeface="宋体" panose="02010600030101010101" pitchFamily="2" charset="-122"/>
                        </a:rPr>
                      </a:br>
                      <a:r>
                        <a:rPr lang="zh-CN" altLang="en-US" sz="300" b="1" i="0">
                          <a:solidFill>
                            <a:srgbClr val="000000"/>
                          </a:solidFill>
                          <a:latin typeface="宋体" panose="02010600030101010101" pitchFamily="2" charset="-122"/>
                          <a:ea typeface="宋体" panose="02010600030101010101" pitchFamily="2" charset="-122"/>
                        </a:rPr>
                        <a:t>清明节</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青团</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2000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个</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2.5</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5000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22"/>
                  </a:ext>
                </a:extLst>
              </a:tr>
              <a:tr h="17653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易拉宝</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23"/>
                  </a:ext>
                </a:extLst>
              </a:tr>
              <a:tr h="0">
                <a:tc gridSpan="5">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小计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5100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24"/>
                  </a:ext>
                </a:extLst>
              </a:tr>
              <a:tr h="0">
                <a:tc rowSpan="3">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4</a:t>
                      </a:r>
                      <a:r>
                        <a:rPr lang="zh-CN" altLang="en-US" sz="300" b="1" i="0">
                          <a:solidFill>
                            <a:srgbClr val="000000"/>
                          </a:solidFill>
                          <a:latin typeface="宋体" panose="02010600030101010101" pitchFamily="2" charset="-122"/>
                          <a:ea typeface="宋体" panose="02010600030101010101" pitchFamily="2" charset="-122"/>
                        </a:rPr>
                        <a:t>月</a:t>
                      </a:r>
                      <a:r>
                        <a:rPr lang="en-US" altLang="zh-CN" sz="300" b="1" i="0">
                          <a:solidFill>
                            <a:srgbClr val="000000"/>
                          </a:solidFill>
                          <a:latin typeface="宋体" panose="02010600030101010101" pitchFamily="2" charset="-122"/>
                          <a:ea typeface="宋体" panose="02010600030101010101" pitchFamily="2" charset="-122"/>
                        </a:rPr>
                        <a:t>23-25</a:t>
                      </a:r>
                      <a:r>
                        <a:rPr lang="zh-CN" altLang="en-US" sz="300" b="1" i="0">
                          <a:solidFill>
                            <a:srgbClr val="000000"/>
                          </a:solidFill>
                          <a:latin typeface="宋体" panose="02010600030101010101" pitchFamily="2" charset="-122"/>
                          <a:ea typeface="宋体" panose="02010600030101010101" pitchFamily="2" charset="-122"/>
                        </a:rPr>
                        <a:t>日</a:t>
                      </a:r>
                      <a:br>
                        <a:rPr lang="zh-CN" altLang="en-US" sz="300" b="1" i="0">
                          <a:solidFill>
                            <a:srgbClr val="000000"/>
                          </a:solidFill>
                          <a:latin typeface="宋体" panose="02010600030101010101" pitchFamily="2" charset="-122"/>
                          <a:ea typeface="宋体" panose="02010600030101010101" pitchFamily="2" charset="-122"/>
                        </a:rPr>
                      </a:br>
                      <a:r>
                        <a:rPr lang="zh-CN" altLang="en-US" sz="300" b="1" i="0">
                          <a:solidFill>
                            <a:srgbClr val="000000"/>
                          </a:solidFill>
                          <a:latin typeface="宋体" panose="02010600030101010101" pitchFamily="2" charset="-122"/>
                          <a:ea typeface="宋体" panose="02010600030101010101" pitchFamily="2" charset="-122"/>
                        </a:rPr>
                        <a:t>光盘行动</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餐券</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2700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张</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5</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13500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25"/>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饮品（可乐、雪碧、芬达等）</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1500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杯</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2.2</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3300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26"/>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易拉宝</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27"/>
                  </a:ext>
                </a:extLst>
              </a:tr>
              <a:tr h="0">
                <a:tc gridSpan="5">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小计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16900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28"/>
                  </a:ext>
                </a:extLst>
              </a:tr>
              <a:tr h="0">
                <a:tc rowSpan="5">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5</a:t>
                      </a:r>
                      <a:r>
                        <a:rPr lang="zh-CN" altLang="en-US" sz="300" b="1" i="0">
                          <a:solidFill>
                            <a:srgbClr val="000000"/>
                          </a:solidFill>
                          <a:latin typeface="宋体" panose="02010600030101010101" pitchFamily="2" charset="-122"/>
                          <a:ea typeface="宋体" panose="02010600030101010101" pitchFamily="2" charset="-122"/>
                        </a:rPr>
                        <a:t>月</a:t>
                      </a:r>
                      <a:r>
                        <a:rPr lang="en-US" altLang="zh-CN" sz="300" b="1" i="0">
                          <a:solidFill>
                            <a:srgbClr val="000000"/>
                          </a:solidFill>
                          <a:latin typeface="宋体" panose="02010600030101010101" pitchFamily="2" charset="-122"/>
                          <a:ea typeface="宋体" panose="02010600030101010101" pitchFamily="2" charset="-122"/>
                        </a:rPr>
                        <a:t>1</a:t>
                      </a:r>
                      <a:r>
                        <a:rPr lang="zh-CN" altLang="en-US" sz="300" b="1" i="0">
                          <a:solidFill>
                            <a:srgbClr val="000000"/>
                          </a:solidFill>
                          <a:latin typeface="宋体" panose="02010600030101010101" pitchFamily="2" charset="-122"/>
                          <a:ea typeface="宋体" panose="02010600030101010101" pitchFamily="2" charset="-122"/>
                        </a:rPr>
                        <a:t>日</a:t>
                      </a:r>
                      <a:br>
                        <a:rPr lang="zh-CN" altLang="en-US" sz="300" b="1" i="0">
                          <a:solidFill>
                            <a:srgbClr val="000000"/>
                          </a:solidFill>
                          <a:latin typeface="宋体" panose="02010600030101010101" pitchFamily="2" charset="-122"/>
                          <a:ea typeface="宋体" panose="02010600030101010101" pitchFamily="2" charset="-122"/>
                        </a:rPr>
                      </a:br>
                      <a:r>
                        <a:rPr lang="zh-CN" altLang="en-US" sz="300" b="1" i="0">
                          <a:solidFill>
                            <a:srgbClr val="000000"/>
                          </a:solidFill>
                          <a:latin typeface="宋体" panose="02010600030101010101" pitchFamily="2" charset="-122"/>
                          <a:ea typeface="宋体" panose="02010600030101010101" pitchFamily="2" charset="-122"/>
                        </a:rPr>
                        <a:t>劳动节</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水果</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份</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400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400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29"/>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饮品（可乐、雪碧、芬达等）</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300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杯</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2.2</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660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30"/>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糕点</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份</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500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500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31"/>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一亩麦田、水吧、咖啡店</a:t>
                      </a:r>
                      <a:r>
                        <a:rPr lang="en-US" altLang="zh-CN" sz="300" b="1" i="0">
                          <a:solidFill>
                            <a:srgbClr val="000000"/>
                          </a:solidFill>
                          <a:latin typeface="宋体" panose="02010600030101010101" pitchFamily="2" charset="-122"/>
                          <a:ea typeface="宋体" panose="02010600030101010101" pitchFamily="2" charset="-122"/>
                        </a:rPr>
                        <a:t>8.5</a:t>
                      </a:r>
                      <a:r>
                        <a:rPr lang="zh-CN" altLang="en-US" sz="300" b="1" i="0">
                          <a:solidFill>
                            <a:srgbClr val="000000"/>
                          </a:solidFill>
                          <a:latin typeface="宋体" panose="02010600030101010101" pitchFamily="2" charset="-122"/>
                          <a:ea typeface="宋体" panose="02010600030101010101" pitchFamily="2" charset="-122"/>
                        </a:rPr>
                        <a:t>折</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endParaRPr sz="300" b="1" i="0">
                        <a:solidFill>
                          <a:srgbClr val="000000"/>
                        </a:solidFill>
                        <a:latin typeface="宋体" panose="02010600030101010101" pitchFamily="2" charset="-122"/>
                        <a:ea typeface="宋体" panose="02010600030101010101" pitchFamily="2" charset="-122"/>
                      </a:endParaRP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endParaRPr sz="300" b="1" i="0">
                        <a:solidFill>
                          <a:srgbClr val="000000"/>
                        </a:solidFill>
                        <a:latin typeface="宋体" panose="02010600030101010101" pitchFamily="2" charset="-122"/>
                        <a:ea typeface="宋体" panose="02010600030101010101" pitchFamily="2" charset="-122"/>
                      </a:endParaRP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1664.26</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1664.26</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32"/>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易拉宝</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33"/>
                  </a:ext>
                </a:extLst>
              </a:tr>
              <a:tr h="0">
                <a:tc gridSpan="5">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小计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3324.26</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34"/>
                  </a:ext>
                </a:extLst>
              </a:tr>
              <a:tr h="0">
                <a:tc rowSpan="5">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5</a:t>
                      </a:r>
                      <a:r>
                        <a:rPr lang="zh-CN" altLang="en-US" sz="300" b="1" i="0">
                          <a:solidFill>
                            <a:srgbClr val="000000"/>
                          </a:solidFill>
                          <a:latin typeface="宋体" panose="02010600030101010101" pitchFamily="2" charset="-122"/>
                          <a:ea typeface="宋体" panose="02010600030101010101" pitchFamily="2" charset="-122"/>
                        </a:rPr>
                        <a:t>月</a:t>
                      </a:r>
                      <a:r>
                        <a:rPr lang="en-US" altLang="zh-CN" sz="300" b="1" i="0">
                          <a:solidFill>
                            <a:srgbClr val="000000"/>
                          </a:solidFill>
                          <a:latin typeface="宋体" panose="02010600030101010101" pitchFamily="2" charset="-122"/>
                          <a:ea typeface="宋体" panose="02010600030101010101" pitchFamily="2" charset="-122"/>
                        </a:rPr>
                        <a:t>13</a:t>
                      </a:r>
                      <a:r>
                        <a:rPr lang="zh-CN" altLang="en-US" sz="300" b="1" i="0">
                          <a:solidFill>
                            <a:srgbClr val="000000"/>
                          </a:solidFill>
                          <a:latin typeface="宋体" panose="02010600030101010101" pitchFamily="2" charset="-122"/>
                          <a:ea typeface="宋体" panose="02010600030101010101" pitchFamily="2" charset="-122"/>
                        </a:rPr>
                        <a:t>日</a:t>
                      </a:r>
                      <a:r>
                        <a:rPr lang="en-US" altLang="zh-CN" sz="300" b="1" i="0">
                          <a:solidFill>
                            <a:srgbClr val="000000"/>
                          </a:solidFill>
                          <a:latin typeface="宋体" panose="02010600030101010101" pitchFamily="2" charset="-122"/>
                          <a:ea typeface="宋体" panose="02010600030101010101" pitchFamily="2" charset="-122"/>
                        </a:rPr>
                        <a:t>-23</a:t>
                      </a:r>
                      <a:r>
                        <a:rPr lang="zh-CN" altLang="en-US" sz="300" b="1" i="0">
                          <a:solidFill>
                            <a:srgbClr val="000000"/>
                          </a:solidFill>
                          <a:latin typeface="宋体" panose="02010600030101010101" pitchFamily="2" charset="-122"/>
                          <a:ea typeface="宋体" panose="02010600030101010101" pitchFamily="2" charset="-122"/>
                        </a:rPr>
                        <a:t>日</a:t>
                      </a:r>
                      <a:br>
                        <a:rPr lang="zh-CN" altLang="en-US" sz="300" b="1" i="0">
                          <a:solidFill>
                            <a:srgbClr val="000000"/>
                          </a:solidFill>
                          <a:latin typeface="宋体" panose="02010600030101010101" pitchFamily="2" charset="-122"/>
                          <a:ea typeface="宋体" panose="02010600030101010101" pitchFamily="2" charset="-122"/>
                        </a:rPr>
                      </a:br>
                      <a:r>
                        <a:rPr lang="zh-CN" altLang="en-US" sz="300" b="1" i="0">
                          <a:solidFill>
                            <a:srgbClr val="000000"/>
                          </a:solidFill>
                          <a:latin typeface="宋体" panose="02010600030101010101" pitchFamily="2" charset="-122"/>
                          <a:ea typeface="宋体" panose="02010600030101010101" pitchFamily="2" charset="-122"/>
                        </a:rPr>
                        <a:t>文明服务月</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小龙虾</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1200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斤</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14</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16800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35"/>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鸡中翅</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24</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箱</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380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9120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36"/>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餐券</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张</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10000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37"/>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调味料（油盐酱醋、啤酒、花椒等）</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5000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5000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38"/>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易拉宝</a:t>
                      </a:r>
                      <a:r>
                        <a:rPr lang="en-US" altLang="zh-CN" sz="300" b="1" i="0">
                          <a:solidFill>
                            <a:srgbClr val="000000"/>
                          </a:solidFill>
                          <a:latin typeface="宋体" panose="02010600030101010101" pitchFamily="2" charset="-122"/>
                          <a:ea typeface="宋体" panose="02010600030101010101" pitchFamily="2" charset="-122"/>
                        </a:rPr>
                        <a:t>(</a:t>
                      </a:r>
                      <a:r>
                        <a:rPr lang="zh-CN" altLang="en-US" sz="300" b="1" i="0">
                          <a:solidFill>
                            <a:srgbClr val="000000"/>
                          </a:solidFill>
                          <a:latin typeface="宋体" panose="02010600030101010101" pitchFamily="2" charset="-122"/>
                          <a:ea typeface="宋体" panose="02010600030101010101" pitchFamily="2" charset="-122"/>
                        </a:rPr>
                        <a:t>电视大屏）</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150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150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39"/>
                  </a:ext>
                </a:extLst>
              </a:tr>
              <a:tr h="0">
                <a:tc gridSpan="5">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小计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41070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40"/>
                  </a:ext>
                </a:extLst>
              </a:tr>
              <a:tr h="0">
                <a:tc rowSpan="4">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5</a:t>
                      </a:r>
                      <a:r>
                        <a:rPr lang="zh-CN" altLang="en-US" sz="300" b="1" i="0">
                          <a:solidFill>
                            <a:srgbClr val="000000"/>
                          </a:solidFill>
                          <a:latin typeface="宋体" panose="02010600030101010101" pitchFamily="2" charset="-122"/>
                          <a:ea typeface="宋体" panose="02010600030101010101" pitchFamily="2" charset="-122"/>
                        </a:rPr>
                        <a:t>月</a:t>
                      </a:r>
                      <a:r>
                        <a:rPr lang="en-US" altLang="zh-CN" sz="300" b="1" i="0">
                          <a:solidFill>
                            <a:srgbClr val="000000"/>
                          </a:solidFill>
                          <a:latin typeface="宋体" panose="02010600030101010101" pitchFamily="2" charset="-122"/>
                          <a:ea typeface="宋体" panose="02010600030101010101" pitchFamily="2" charset="-122"/>
                        </a:rPr>
                        <a:t>28-31</a:t>
                      </a:r>
                      <a:r>
                        <a:rPr lang="zh-CN" altLang="en-US" sz="300" b="1" i="0">
                          <a:solidFill>
                            <a:srgbClr val="000000"/>
                          </a:solidFill>
                          <a:latin typeface="宋体" panose="02010600030101010101" pitchFamily="2" charset="-122"/>
                          <a:ea typeface="宋体" panose="02010600030101010101" pitchFamily="2" charset="-122"/>
                        </a:rPr>
                        <a:t>日</a:t>
                      </a:r>
                      <a:br>
                        <a:rPr lang="zh-CN" altLang="en-US" sz="300" b="1" i="0">
                          <a:solidFill>
                            <a:srgbClr val="000000"/>
                          </a:solidFill>
                          <a:latin typeface="宋体" panose="02010600030101010101" pitchFamily="2" charset="-122"/>
                          <a:ea typeface="宋体" panose="02010600030101010101" pitchFamily="2" charset="-122"/>
                        </a:rPr>
                      </a:br>
                      <a:r>
                        <a:rPr lang="zh-CN" altLang="en-US" sz="300" b="1" i="0">
                          <a:solidFill>
                            <a:srgbClr val="000000"/>
                          </a:solidFill>
                          <a:latin typeface="宋体" panose="02010600030101010101" pitchFamily="2" charset="-122"/>
                          <a:ea typeface="宋体" panose="02010600030101010101" pitchFamily="2" charset="-122"/>
                        </a:rPr>
                        <a:t>端午节</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粽子</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2000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个</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3.5</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7000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41"/>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咸鸭蛋</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个</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1.5</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1500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42"/>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草莓熊</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个</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43"/>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易拉宝</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44"/>
                  </a:ext>
                </a:extLst>
              </a:tr>
              <a:tr h="0">
                <a:tc gridSpan="5">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小计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9600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45"/>
                  </a:ext>
                </a:extLst>
              </a:tr>
              <a:tr h="151130">
                <a:tc rowSpan="13">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6</a:t>
                      </a:r>
                      <a:r>
                        <a:rPr lang="zh-CN" altLang="en-US" sz="300" b="1" i="0">
                          <a:solidFill>
                            <a:srgbClr val="000000"/>
                          </a:solidFill>
                          <a:latin typeface="宋体" panose="02010600030101010101" pitchFamily="2" charset="-122"/>
                          <a:ea typeface="宋体" panose="02010600030101010101" pitchFamily="2" charset="-122"/>
                        </a:rPr>
                        <a:t>月</a:t>
                      </a:r>
                      <a:r>
                        <a:rPr lang="en-US" altLang="zh-CN" sz="300" b="1" i="0">
                          <a:solidFill>
                            <a:srgbClr val="000000"/>
                          </a:solidFill>
                          <a:latin typeface="宋体" panose="02010600030101010101" pitchFamily="2" charset="-122"/>
                          <a:ea typeface="宋体" panose="02010600030101010101" pitchFamily="2" charset="-122"/>
                        </a:rPr>
                        <a:t>6</a:t>
                      </a:r>
                      <a:r>
                        <a:rPr lang="zh-CN" altLang="en-US" sz="300" b="1" i="0">
                          <a:solidFill>
                            <a:srgbClr val="000000"/>
                          </a:solidFill>
                          <a:latin typeface="宋体" panose="02010600030101010101" pitchFamily="2" charset="-122"/>
                          <a:ea typeface="宋体" panose="02010600030101010101" pitchFamily="2" charset="-122"/>
                        </a:rPr>
                        <a:t>日</a:t>
                      </a:r>
                      <a:br>
                        <a:rPr lang="zh-CN" altLang="en-US" sz="300" b="1" i="0">
                          <a:solidFill>
                            <a:srgbClr val="000000"/>
                          </a:solidFill>
                          <a:latin typeface="宋体" panose="02010600030101010101" pitchFamily="2" charset="-122"/>
                          <a:ea typeface="宋体" panose="02010600030101010101" pitchFamily="2" charset="-122"/>
                        </a:rPr>
                      </a:br>
                      <a:r>
                        <a:rPr lang="zh-CN" altLang="en-US" sz="300" b="1" i="0">
                          <a:solidFill>
                            <a:srgbClr val="000000"/>
                          </a:solidFill>
                          <a:latin typeface="宋体" panose="02010600030101010101" pitchFamily="2" charset="-122"/>
                          <a:ea typeface="宋体" panose="02010600030101010101" pitchFamily="2" charset="-122"/>
                        </a:rPr>
                        <a:t>校庆</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蛋糕</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个</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3000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3000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46"/>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小龙虾</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150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斤</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14</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2100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47"/>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鸡中翅</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5</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箱</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380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1900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48"/>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寿桃、异性糕点</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49"/>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泡芙及曲奇</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300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个</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2.5</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750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50"/>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羊肉串、牛肉串</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7500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7500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51"/>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水果、牛奶</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2500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个</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1.5</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3750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52"/>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各档口菜点</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30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道</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300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9000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53"/>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冰饮</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份</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1000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54"/>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调味料（油盐酱醋）</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1500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1500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55"/>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礼品（杯子、雨伞、草莓熊）</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5325</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5325</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56"/>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奖劵</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1120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张</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5</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5600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57"/>
                  </a:ext>
                </a:extLst>
              </a:tr>
              <a:tr h="0">
                <a:tc vMerge="1">
                  <a:txBody>
                    <a:bodyPr/>
                    <a:lstStyle/>
                    <a:p>
                      <a:endParaRPr lang="zh-CN"/>
                    </a:p>
                  </a:txBody>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横幅、易拉宝、签名墙</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1500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1500</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58"/>
                  </a:ext>
                </a:extLst>
              </a:tr>
              <a:tr h="0">
                <a:tc gridSpan="5">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小计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43925</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59"/>
                  </a:ext>
                </a:extLst>
              </a:tr>
              <a:tr h="0">
                <a:tc gridSpan="5">
                  <a:txBody>
                    <a:bodyPr/>
                    <a:lstStyle/>
                    <a:p>
                      <a:pPr algn="ctr" fontAlgn="ctr"/>
                      <a:r>
                        <a:rPr lang="zh-CN" altLang="en-US" sz="300" b="1" i="0">
                          <a:solidFill>
                            <a:srgbClr val="000000"/>
                          </a:solidFill>
                          <a:latin typeface="宋体" panose="02010600030101010101" pitchFamily="2" charset="-122"/>
                          <a:ea typeface="宋体" panose="02010600030101010101" pitchFamily="2" charset="-122"/>
                        </a:rPr>
                        <a:t>总合计</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xBody>
                    <a:bodyPr/>
                    <a:lstStyle/>
                    <a:p>
                      <a:endParaRPr lang="zh-CN"/>
                    </a:p>
                  </a:txBody>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lstStyle/>
                    <a:p>
                      <a:pPr algn="ctr" fontAlgn="ctr"/>
                      <a:r>
                        <a:rPr lang="en-US" altLang="zh-CN" sz="300" b="1" i="0">
                          <a:solidFill>
                            <a:srgbClr val="000000"/>
                          </a:solidFill>
                          <a:latin typeface="宋体" panose="02010600030101010101" pitchFamily="2" charset="-122"/>
                          <a:ea typeface="宋体" panose="02010600030101010101" pitchFamily="2" charset="-122"/>
                        </a:rPr>
                        <a:t>153216.02</a:t>
                      </a:r>
                    </a:p>
                  </a:txBody>
                  <a:tcPr marL="9842" marR="9842" marT="9842" marB="0"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chemeClr val="bg1"/>
                    </a:solidFill>
                  </a:tcPr>
                </a:tc>
                <a:extLst>
                  <a:ext uri="{0D108BD9-81ED-4DB2-BD59-A6C34878D82A}">
                    <a16:rowId xmlns:a16="http://schemas.microsoft.com/office/drawing/2014/main" val="10060"/>
                  </a:ext>
                </a:extLst>
              </a:tr>
            </a:tbl>
          </a:graphicData>
        </a:graphic>
      </p:graphicFrame>
      <p:grpSp>
        <p:nvGrpSpPr>
          <p:cNvPr id="4" name="组合 3" descr="7b0a202020202274657874626f78223a2022220a7d0a"/>
          <p:cNvGrpSpPr/>
          <p:nvPr/>
        </p:nvGrpSpPr>
        <p:grpSpPr>
          <a:xfrm>
            <a:off x="5453380" y="981710"/>
            <a:ext cx="3071495" cy="4449445"/>
            <a:chOff x="5581" y="3720"/>
            <a:chExt cx="8038" cy="3360"/>
          </a:xfrm>
        </p:grpSpPr>
        <p:grpSp>
          <p:nvGrpSpPr>
            <p:cNvPr id="82" name="图形 80"/>
            <p:cNvGrpSpPr/>
            <p:nvPr/>
          </p:nvGrpSpPr>
          <p:grpSpPr>
            <a:xfrm>
              <a:off x="5581" y="3720"/>
              <a:ext cx="8038" cy="3360"/>
              <a:chOff x="3544046" y="2362199"/>
              <a:chExt cx="5103908" cy="2133602"/>
            </a:xfrm>
          </p:grpSpPr>
          <p:sp>
            <p:nvSpPr>
              <p:cNvPr id="83" name="任意多边形: 形状 82"/>
              <p:cNvSpPr/>
              <p:nvPr/>
            </p:nvSpPr>
            <p:spPr>
              <a:xfrm>
                <a:off x="3669551" y="2362199"/>
                <a:ext cx="4983980" cy="2128024"/>
              </a:xfrm>
              <a:custGeom>
                <a:avLst/>
                <a:gdLst>
                  <a:gd name="connsiteX0" fmla="*/ 4983980 w 4983980"/>
                  <a:gd name="connsiteY0" fmla="*/ 2128024 h 2128024"/>
                  <a:gd name="connsiteX1" fmla="*/ 1172783 w 4983980"/>
                  <a:gd name="connsiteY1" fmla="*/ 2128024 h 2128024"/>
                  <a:gd name="connsiteX2" fmla="*/ 1126764 w 4983980"/>
                  <a:gd name="connsiteY2" fmla="*/ 2058299 h 2128024"/>
                  <a:gd name="connsiteX3" fmla="*/ 4914255 w 4983980"/>
                  <a:gd name="connsiteY3" fmla="*/ 2058299 h 2128024"/>
                  <a:gd name="connsiteX4" fmla="*/ 4914255 w 4983980"/>
                  <a:gd name="connsiteY4" fmla="*/ 69726 h 2128024"/>
                  <a:gd name="connsiteX5" fmla="*/ 69726 w 4983980"/>
                  <a:gd name="connsiteY5" fmla="*/ 69726 h 2128024"/>
                  <a:gd name="connsiteX6" fmla="*/ 69726 w 4983980"/>
                  <a:gd name="connsiteY6" fmla="*/ 1694331 h 2128024"/>
                  <a:gd name="connsiteX7" fmla="*/ 0 w 4983980"/>
                  <a:gd name="connsiteY7" fmla="*/ 1694331 h 2128024"/>
                  <a:gd name="connsiteX8" fmla="*/ 0 w 4983980"/>
                  <a:gd name="connsiteY8" fmla="*/ 0 h 2128024"/>
                  <a:gd name="connsiteX9" fmla="*/ 4983980 w 4983980"/>
                  <a:gd name="connsiteY9" fmla="*/ 0 h 2128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3980" h="2128024">
                    <a:moveTo>
                      <a:pt x="4983980" y="2128024"/>
                    </a:moveTo>
                    <a:lnTo>
                      <a:pt x="1172783" y="2128024"/>
                    </a:lnTo>
                    <a:lnTo>
                      <a:pt x="1126764" y="2058299"/>
                    </a:lnTo>
                    <a:lnTo>
                      <a:pt x="4914255" y="2058299"/>
                    </a:lnTo>
                    <a:lnTo>
                      <a:pt x="4914255" y="69726"/>
                    </a:lnTo>
                    <a:lnTo>
                      <a:pt x="69726" y="69726"/>
                    </a:lnTo>
                    <a:lnTo>
                      <a:pt x="69726" y="1694331"/>
                    </a:lnTo>
                    <a:lnTo>
                      <a:pt x="0" y="1694331"/>
                    </a:lnTo>
                    <a:lnTo>
                      <a:pt x="0" y="0"/>
                    </a:lnTo>
                    <a:lnTo>
                      <a:pt x="4983980" y="0"/>
                    </a:lnTo>
                    <a:close/>
                  </a:path>
                </a:pathLst>
              </a:custGeom>
              <a:solidFill>
                <a:srgbClr val="26529E"/>
              </a:solidFill>
              <a:ln w="1392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4" name="任意多边形: 形状 83"/>
              <p:cNvSpPr/>
              <p:nvPr/>
            </p:nvSpPr>
            <p:spPr>
              <a:xfrm>
                <a:off x="3544046" y="4144384"/>
                <a:ext cx="207782" cy="345838"/>
              </a:xfrm>
              <a:custGeom>
                <a:avLst/>
                <a:gdLst>
                  <a:gd name="connsiteX0" fmla="*/ 207782 w 207782"/>
                  <a:gd name="connsiteY0" fmla="*/ 345839 h 345838"/>
                  <a:gd name="connsiteX1" fmla="*/ 119928 w 207782"/>
                  <a:gd name="connsiteY1" fmla="*/ 345839 h 345838"/>
                  <a:gd name="connsiteX2" fmla="*/ 0 w 207782"/>
                  <a:gd name="connsiteY2" fmla="*/ 172919 h 345838"/>
                  <a:gd name="connsiteX3" fmla="*/ 119928 w 207782"/>
                  <a:gd name="connsiteY3" fmla="*/ 0 h 345838"/>
                  <a:gd name="connsiteX4" fmla="*/ 207782 w 207782"/>
                  <a:gd name="connsiteY4" fmla="*/ 0 h 345838"/>
                  <a:gd name="connsiteX5" fmla="*/ 87854 w 207782"/>
                  <a:gd name="connsiteY5" fmla="*/ 172919 h 34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782" h="345838">
                    <a:moveTo>
                      <a:pt x="207782" y="345839"/>
                    </a:moveTo>
                    <a:lnTo>
                      <a:pt x="119928" y="345839"/>
                    </a:lnTo>
                    <a:lnTo>
                      <a:pt x="0" y="172919"/>
                    </a:lnTo>
                    <a:lnTo>
                      <a:pt x="119928" y="0"/>
                    </a:lnTo>
                    <a:lnTo>
                      <a:pt x="207782" y="0"/>
                    </a:lnTo>
                    <a:lnTo>
                      <a:pt x="87854" y="172919"/>
                    </a:lnTo>
                    <a:close/>
                  </a:path>
                </a:pathLst>
              </a:custGeom>
              <a:solidFill>
                <a:srgbClr val="26529E"/>
              </a:solidFill>
              <a:ln w="1392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84"/>
              <p:cNvSpPr/>
              <p:nvPr/>
            </p:nvSpPr>
            <p:spPr>
              <a:xfrm>
                <a:off x="3712781" y="4144384"/>
                <a:ext cx="207782" cy="345838"/>
              </a:xfrm>
              <a:custGeom>
                <a:avLst/>
                <a:gdLst>
                  <a:gd name="connsiteX0" fmla="*/ 207782 w 207782"/>
                  <a:gd name="connsiteY0" fmla="*/ 345839 h 345838"/>
                  <a:gd name="connsiteX1" fmla="*/ 119928 w 207782"/>
                  <a:gd name="connsiteY1" fmla="*/ 345839 h 345838"/>
                  <a:gd name="connsiteX2" fmla="*/ 0 w 207782"/>
                  <a:gd name="connsiteY2" fmla="*/ 172919 h 345838"/>
                  <a:gd name="connsiteX3" fmla="*/ 119928 w 207782"/>
                  <a:gd name="connsiteY3" fmla="*/ 0 h 345838"/>
                  <a:gd name="connsiteX4" fmla="*/ 207782 w 207782"/>
                  <a:gd name="connsiteY4" fmla="*/ 0 h 345838"/>
                  <a:gd name="connsiteX5" fmla="*/ 87854 w 207782"/>
                  <a:gd name="connsiteY5" fmla="*/ 172919 h 34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782" h="345838">
                    <a:moveTo>
                      <a:pt x="207782" y="345839"/>
                    </a:moveTo>
                    <a:lnTo>
                      <a:pt x="119928" y="345839"/>
                    </a:lnTo>
                    <a:lnTo>
                      <a:pt x="0" y="172919"/>
                    </a:lnTo>
                    <a:lnTo>
                      <a:pt x="119928" y="0"/>
                    </a:lnTo>
                    <a:lnTo>
                      <a:pt x="207782" y="0"/>
                    </a:lnTo>
                    <a:lnTo>
                      <a:pt x="87854" y="172919"/>
                    </a:lnTo>
                    <a:close/>
                  </a:path>
                </a:pathLst>
              </a:custGeom>
              <a:solidFill>
                <a:srgbClr val="26529E"/>
              </a:solidFill>
              <a:ln w="1392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6" name="任意多边形: 形状 85"/>
              <p:cNvSpPr/>
              <p:nvPr/>
            </p:nvSpPr>
            <p:spPr>
              <a:xfrm>
                <a:off x="3881517" y="4144384"/>
                <a:ext cx="207782" cy="345838"/>
              </a:xfrm>
              <a:custGeom>
                <a:avLst/>
                <a:gdLst>
                  <a:gd name="connsiteX0" fmla="*/ 207782 w 207782"/>
                  <a:gd name="connsiteY0" fmla="*/ 345839 h 345838"/>
                  <a:gd name="connsiteX1" fmla="*/ 119928 w 207782"/>
                  <a:gd name="connsiteY1" fmla="*/ 345839 h 345838"/>
                  <a:gd name="connsiteX2" fmla="*/ 0 w 207782"/>
                  <a:gd name="connsiteY2" fmla="*/ 172919 h 345838"/>
                  <a:gd name="connsiteX3" fmla="*/ 119928 w 207782"/>
                  <a:gd name="connsiteY3" fmla="*/ 0 h 345838"/>
                  <a:gd name="connsiteX4" fmla="*/ 207782 w 207782"/>
                  <a:gd name="connsiteY4" fmla="*/ 0 h 345838"/>
                  <a:gd name="connsiteX5" fmla="*/ 87854 w 207782"/>
                  <a:gd name="connsiteY5" fmla="*/ 172919 h 34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782" h="345838">
                    <a:moveTo>
                      <a:pt x="207782" y="345839"/>
                    </a:moveTo>
                    <a:lnTo>
                      <a:pt x="119928" y="345839"/>
                    </a:lnTo>
                    <a:lnTo>
                      <a:pt x="0" y="172919"/>
                    </a:lnTo>
                    <a:lnTo>
                      <a:pt x="119928" y="0"/>
                    </a:lnTo>
                    <a:lnTo>
                      <a:pt x="207782" y="0"/>
                    </a:lnTo>
                    <a:lnTo>
                      <a:pt x="87854" y="172919"/>
                    </a:lnTo>
                    <a:close/>
                  </a:path>
                </a:pathLst>
              </a:custGeom>
              <a:solidFill>
                <a:srgbClr val="26529E"/>
              </a:solidFill>
              <a:ln w="1392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7" name="任意多边形: 形状 86"/>
              <p:cNvSpPr/>
              <p:nvPr/>
            </p:nvSpPr>
            <p:spPr>
              <a:xfrm>
                <a:off x="4050253" y="4144384"/>
                <a:ext cx="207782" cy="345838"/>
              </a:xfrm>
              <a:custGeom>
                <a:avLst/>
                <a:gdLst>
                  <a:gd name="connsiteX0" fmla="*/ 207782 w 207782"/>
                  <a:gd name="connsiteY0" fmla="*/ 345839 h 345838"/>
                  <a:gd name="connsiteX1" fmla="*/ 119928 w 207782"/>
                  <a:gd name="connsiteY1" fmla="*/ 345839 h 345838"/>
                  <a:gd name="connsiteX2" fmla="*/ 0 w 207782"/>
                  <a:gd name="connsiteY2" fmla="*/ 172919 h 345838"/>
                  <a:gd name="connsiteX3" fmla="*/ 119928 w 207782"/>
                  <a:gd name="connsiteY3" fmla="*/ 0 h 345838"/>
                  <a:gd name="connsiteX4" fmla="*/ 207782 w 207782"/>
                  <a:gd name="connsiteY4" fmla="*/ 0 h 345838"/>
                  <a:gd name="connsiteX5" fmla="*/ 87854 w 207782"/>
                  <a:gd name="connsiteY5" fmla="*/ 172919 h 34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782" h="345838">
                    <a:moveTo>
                      <a:pt x="207782" y="345839"/>
                    </a:moveTo>
                    <a:lnTo>
                      <a:pt x="119928" y="345839"/>
                    </a:lnTo>
                    <a:lnTo>
                      <a:pt x="0" y="172919"/>
                    </a:lnTo>
                    <a:lnTo>
                      <a:pt x="119928" y="0"/>
                    </a:lnTo>
                    <a:lnTo>
                      <a:pt x="207782" y="0"/>
                    </a:lnTo>
                    <a:lnTo>
                      <a:pt x="87854" y="172919"/>
                    </a:lnTo>
                    <a:close/>
                  </a:path>
                </a:pathLst>
              </a:custGeom>
              <a:solidFill>
                <a:srgbClr val="26529E"/>
              </a:solidFill>
              <a:ln w="1392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任意多边形: 形状 87"/>
              <p:cNvSpPr/>
              <p:nvPr/>
            </p:nvSpPr>
            <p:spPr>
              <a:xfrm>
                <a:off x="4220383" y="4144384"/>
                <a:ext cx="206387" cy="345838"/>
              </a:xfrm>
              <a:custGeom>
                <a:avLst/>
                <a:gdLst>
                  <a:gd name="connsiteX0" fmla="*/ 206388 w 206387"/>
                  <a:gd name="connsiteY0" fmla="*/ 345839 h 345838"/>
                  <a:gd name="connsiteX1" fmla="*/ 119928 w 206387"/>
                  <a:gd name="connsiteY1" fmla="*/ 345839 h 345838"/>
                  <a:gd name="connsiteX2" fmla="*/ 0 w 206387"/>
                  <a:gd name="connsiteY2" fmla="*/ 172919 h 345838"/>
                  <a:gd name="connsiteX3" fmla="*/ 119928 w 206387"/>
                  <a:gd name="connsiteY3" fmla="*/ 0 h 345838"/>
                  <a:gd name="connsiteX4" fmla="*/ 206388 w 206387"/>
                  <a:gd name="connsiteY4" fmla="*/ 0 h 345838"/>
                  <a:gd name="connsiteX5" fmla="*/ 86460 w 206387"/>
                  <a:gd name="connsiteY5" fmla="*/ 172919 h 34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87" h="345838">
                    <a:moveTo>
                      <a:pt x="206388" y="345839"/>
                    </a:moveTo>
                    <a:lnTo>
                      <a:pt x="119928" y="345839"/>
                    </a:lnTo>
                    <a:lnTo>
                      <a:pt x="0" y="172919"/>
                    </a:lnTo>
                    <a:lnTo>
                      <a:pt x="119928" y="0"/>
                    </a:lnTo>
                    <a:lnTo>
                      <a:pt x="206388" y="0"/>
                    </a:lnTo>
                    <a:lnTo>
                      <a:pt x="86460" y="172919"/>
                    </a:lnTo>
                    <a:close/>
                  </a:path>
                </a:pathLst>
              </a:custGeom>
              <a:solidFill>
                <a:srgbClr val="26529E"/>
              </a:solidFill>
              <a:ln w="1392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任意多边形: 形状 88"/>
              <p:cNvSpPr/>
              <p:nvPr/>
            </p:nvSpPr>
            <p:spPr>
              <a:xfrm>
                <a:off x="4389119" y="4144384"/>
                <a:ext cx="206387" cy="345838"/>
              </a:xfrm>
              <a:custGeom>
                <a:avLst/>
                <a:gdLst>
                  <a:gd name="connsiteX0" fmla="*/ 206388 w 206387"/>
                  <a:gd name="connsiteY0" fmla="*/ 345839 h 345838"/>
                  <a:gd name="connsiteX1" fmla="*/ 119928 w 206387"/>
                  <a:gd name="connsiteY1" fmla="*/ 345839 h 345838"/>
                  <a:gd name="connsiteX2" fmla="*/ 0 w 206387"/>
                  <a:gd name="connsiteY2" fmla="*/ 172919 h 345838"/>
                  <a:gd name="connsiteX3" fmla="*/ 119928 w 206387"/>
                  <a:gd name="connsiteY3" fmla="*/ 0 h 345838"/>
                  <a:gd name="connsiteX4" fmla="*/ 206388 w 206387"/>
                  <a:gd name="connsiteY4" fmla="*/ 0 h 345838"/>
                  <a:gd name="connsiteX5" fmla="*/ 86460 w 206387"/>
                  <a:gd name="connsiteY5" fmla="*/ 172919 h 34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87" h="345838">
                    <a:moveTo>
                      <a:pt x="206388" y="345839"/>
                    </a:moveTo>
                    <a:lnTo>
                      <a:pt x="119928" y="345839"/>
                    </a:lnTo>
                    <a:lnTo>
                      <a:pt x="0" y="172919"/>
                    </a:lnTo>
                    <a:lnTo>
                      <a:pt x="119928" y="0"/>
                    </a:lnTo>
                    <a:lnTo>
                      <a:pt x="206388" y="0"/>
                    </a:lnTo>
                    <a:lnTo>
                      <a:pt x="86460" y="172919"/>
                    </a:lnTo>
                    <a:close/>
                  </a:path>
                </a:pathLst>
              </a:custGeom>
              <a:solidFill>
                <a:srgbClr val="26529E"/>
              </a:solidFill>
              <a:ln w="1392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0" name="任意多边形: 形状 89"/>
              <p:cNvSpPr/>
              <p:nvPr/>
            </p:nvSpPr>
            <p:spPr>
              <a:xfrm>
                <a:off x="4557855" y="4144384"/>
                <a:ext cx="206387" cy="345838"/>
              </a:xfrm>
              <a:custGeom>
                <a:avLst/>
                <a:gdLst>
                  <a:gd name="connsiteX0" fmla="*/ 206388 w 206387"/>
                  <a:gd name="connsiteY0" fmla="*/ 345839 h 345838"/>
                  <a:gd name="connsiteX1" fmla="*/ 119928 w 206387"/>
                  <a:gd name="connsiteY1" fmla="*/ 345839 h 345838"/>
                  <a:gd name="connsiteX2" fmla="*/ 0 w 206387"/>
                  <a:gd name="connsiteY2" fmla="*/ 172919 h 345838"/>
                  <a:gd name="connsiteX3" fmla="*/ 119928 w 206387"/>
                  <a:gd name="connsiteY3" fmla="*/ 0 h 345838"/>
                  <a:gd name="connsiteX4" fmla="*/ 206388 w 206387"/>
                  <a:gd name="connsiteY4" fmla="*/ 0 h 345838"/>
                  <a:gd name="connsiteX5" fmla="*/ 86460 w 206387"/>
                  <a:gd name="connsiteY5" fmla="*/ 172919 h 345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6387" h="345838">
                    <a:moveTo>
                      <a:pt x="206388" y="345839"/>
                    </a:moveTo>
                    <a:lnTo>
                      <a:pt x="119928" y="345839"/>
                    </a:lnTo>
                    <a:lnTo>
                      <a:pt x="0" y="172919"/>
                    </a:lnTo>
                    <a:lnTo>
                      <a:pt x="119928" y="0"/>
                    </a:lnTo>
                    <a:lnTo>
                      <a:pt x="206388" y="0"/>
                    </a:lnTo>
                    <a:lnTo>
                      <a:pt x="86460" y="172919"/>
                    </a:lnTo>
                    <a:close/>
                  </a:path>
                </a:pathLst>
              </a:custGeom>
              <a:solidFill>
                <a:srgbClr val="26529E"/>
              </a:solidFill>
              <a:ln w="1392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5" name="文本框 4"/>
            <p:cNvSpPr txBox="1"/>
            <p:nvPr/>
          </p:nvSpPr>
          <p:spPr>
            <a:xfrm>
              <a:off x="6448" y="4291"/>
              <a:ext cx="6511" cy="2360"/>
            </a:xfrm>
            <a:prstGeom prst="rect">
              <a:avLst/>
            </a:prstGeom>
            <a:solidFill>
              <a:schemeClr val="accent5">
                <a:lumMod val="40000"/>
                <a:lumOff val="60000"/>
              </a:schemeClr>
            </a:solidFill>
          </p:spPr>
          <p:txBody>
            <a:bodyPr wrap="square" rtlCol="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spcBef>
                  <a:spcPts val="0"/>
                </a:spcBef>
                <a:spcAft>
                  <a:spcPts val="0"/>
                </a:spcAft>
              </a:pPr>
              <a:r>
                <a:rPr lang="en-US" altLang="zh-CN" sz="1600" spc="200">
                  <a:solidFill>
                    <a:schemeClr val="tx1"/>
                  </a:solidFill>
                  <a:uFillTx/>
                  <a:latin typeface="微软雅黑" panose="020B0503020204020204" charset="-122"/>
                  <a:ea typeface="微软雅黑" panose="020B0503020204020204" charset="-122"/>
                </a:rPr>
                <a:t> </a:t>
              </a:r>
              <a:r>
                <a:rPr lang="zh-CN" altLang="en-US" sz="1600" spc="200">
                  <a:solidFill>
                    <a:schemeClr val="tx1"/>
                  </a:solidFill>
                  <a:uFillTx/>
                  <a:latin typeface="微软雅黑" panose="020B0503020204020204" charset="-122"/>
                  <a:ea typeface="微软雅黑" panose="020B0503020204020204" charset="-122"/>
                </a:rPr>
                <a:t>半年累计发放餐券</a:t>
              </a:r>
              <a:r>
                <a:rPr lang="en-US" altLang="zh-CN" sz="1600" spc="200">
                  <a:solidFill>
                    <a:schemeClr val="tx1"/>
                  </a:solidFill>
                  <a:uFillTx/>
                  <a:latin typeface="微软雅黑" panose="020B0503020204020204" charset="-122"/>
                  <a:ea typeface="微软雅黑" panose="020B0503020204020204" charset="-122"/>
                </a:rPr>
                <a:t>40000</a:t>
              </a:r>
              <a:r>
                <a:rPr lang="zh-CN" altLang="en-US" sz="1600" spc="200">
                  <a:solidFill>
                    <a:schemeClr val="tx1"/>
                  </a:solidFill>
                  <a:uFillTx/>
                  <a:latin typeface="微软雅黑" panose="020B0503020204020204" charset="-122"/>
                  <a:ea typeface="微软雅黑" panose="020B0503020204020204" charset="-122"/>
                </a:rPr>
                <a:t>元，酸奶</a:t>
              </a:r>
              <a:r>
                <a:rPr lang="en-US" altLang="zh-CN" sz="1600" spc="200">
                  <a:solidFill>
                    <a:schemeClr val="tx1"/>
                  </a:solidFill>
                  <a:uFillTx/>
                  <a:latin typeface="微软雅黑" panose="020B0503020204020204" charset="-122"/>
                  <a:ea typeface="微软雅黑" panose="020B0503020204020204" charset="-122"/>
                </a:rPr>
                <a:t>10000</a:t>
              </a:r>
              <a:r>
                <a:rPr lang="zh-CN" altLang="en-US" sz="1600" spc="200">
                  <a:solidFill>
                    <a:schemeClr val="tx1"/>
                  </a:solidFill>
                  <a:uFillTx/>
                  <a:latin typeface="微软雅黑" panose="020B0503020204020204" charset="-122"/>
                  <a:ea typeface="微软雅黑" panose="020B0503020204020204" charset="-122"/>
                </a:rPr>
                <a:t>杯，饮料</a:t>
              </a:r>
              <a:r>
                <a:rPr lang="en-US" altLang="zh-CN" sz="1600" spc="200">
                  <a:solidFill>
                    <a:schemeClr val="tx1"/>
                  </a:solidFill>
                  <a:uFillTx/>
                  <a:latin typeface="微软雅黑" panose="020B0503020204020204" charset="-122"/>
                  <a:ea typeface="微软雅黑" panose="020B0503020204020204" charset="-122"/>
                </a:rPr>
                <a:t>7000</a:t>
              </a:r>
              <a:r>
                <a:rPr lang="zh-CN" altLang="en-US" sz="1600" spc="200">
                  <a:solidFill>
                    <a:schemeClr val="tx1"/>
                  </a:solidFill>
                  <a:uFillTx/>
                  <a:latin typeface="微软雅黑" panose="020B0503020204020204" charset="-122"/>
                  <a:ea typeface="微软雅黑" panose="020B0503020204020204" charset="-122"/>
                </a:rPr>
                <a:t>杯，水果</a:t>
              </a:r>
              <a:r>
                <a:rPr lang="en-US" altLang="zh-CN" sz="1600" spc="200">
                  <a:solidFill>
                    <a:schemeClr val="tx1"/>
                  </a:solidFill>
                  <a:uFillTx/>
                  <a:latin typeface="微软雅黑" panose="020B0503020204020204" charset="-122"/>
                  <a:ea typeface="微软雅黑" panose="020B0503020204020204" charset="-122"/>
                </a:rPr>
                <a:t>3000</a:t>
              </a:r>
              <a:r>
                <a:rPr lang="zh-CN" altLang="en-US" sz="1600" spc="200">
                  <a:solidFill>
                    <a:schemeClr val="tx1"/>
                  </a:solidFill>
                  <a:uFillTx/>
                  <a:latin typeface="微软雅黑" panose="020B0503020204020204" charset="-122"/>
                  <a:ea typeface="微软雅黑" panose="020B0503020204020204" charset="-122"/>
                </a:rPr>
                <a:t>份各类点心菜品合计</a:t>
              </a:r>
              <a:r>
                <a:rPr lang="en-US" altLang="zh-CN" sz="1600" spc="200">
                  <a:solidFill>
                    <a:schemeClr val="tx1"/>
                  </a:solidFill>
                  <a:uFillTx/>
                  <a:latin typeface="微软雅黑" panose="020B0503020204020204" charset="-122"/>
                  <a:ea typeface="微软雅黑" panose="020B0503020204020204" charset="-122"/>
                </a:rPr>
                <a:t>153216.02</a:t>
              </a:r>
              <a:r>
                <a:rPr lang="zh-CN" altLang="en-US" sz="1600" spc="200">
                  <a:solidFill>
                    <a:schemeClr val="tx1"/>
                  </a:solidFill>
                  <a:uFillTx/>
                  <a:latin typeface="微软雅黑" panose="020B0503020204020204" charset="-122"/>
                  <a:ea typeface="微软雅黑" panose="020B0503020204020204" charset="-122"/>
                </a:rPr>
                <a:t>元，为各类体育赛事，招聘会等各类团体活动提供免费茶饮</a:t>
              </a:r>
              <a:r>
                <a:rPr lang="en-US" altLang="zh-CN" sz="1600" spc="200">
                  <a:solidFill>
                    <a:schemeClr val="tx1"/>
                  </a:solidFill>
                  <a:uFillTx/>
                  <a:latin typeface="微软雅黑" panose="020B0503020204020204" charset="-122"/>
                  <a:ea typeface="微软雅黑" panose="020B0503020204020204" charset="-122"/>
                </a:rPr>
                <a:t>30</a:t>
              </a:r>
              <a:r>
                <a:rPr lang="zh-CN" altLang="en-US" sz="1600" spc="200">
                  <a:solidFill>
                    <a:schemeClr val="tx1"/>
                  </a:solidFill>
                  <a:uFillTx/>
                  <a:latin typeface="微软雅黑" panose="020B0503020204020204" charset="-122"/>
                  <a:ea typeface="微软雅黑" panose="020B0503020204020204" charset="-122"/>
                </a:rPr>
                <a:t>桶。</a:t>
              </a:r>
            </a:p>
            <a:p>
              <a:pPr algn="just">
                <a:lnSpc>
                  <a:spcPct val="130000"/>
                </a:lnSpc>
                <a:spcBef>
                  <a:spcPts val="0"/>
                </a:spcBef>
                <a:spcAft>
                  <a:spcPts val="0"/>
                </a:spcAft>
              </a:pPr>
              <a:endParaRPr lang="zh-CN" altLang="en-US" sz="1600" spc="200">
                <a:solidFill>
                  <a:schemeClr val="tx1"/>
                </a:solidFill>
                <a:uFillTx/>
                <a:latin typeface="微软雅黑" panose="020B0503020204020204" charset="-122"/>
                <a:ea typeface="微软雅黑" panose="020B0503020204020204" charset="-122"/>
              </a:endParaRPr>
            </a:p>
            <a:p>
              <a:pPr algn="just">
                <a:lnSpc>
                  <a:spcPct val="130000"/>
                </a:lnSpc>
                <a:spcBef>
                  <a:spcPts val="0"/>
                </a:spcBef>
                <a:spcAft>
                  <a:spcPts val="0"/>
                </a:spcAft>
              </a:pPr>
              <a:endParaRPr lang="zh-CN" altLang="en-US" sz="1600" spc="200">
                <a:solidFill>
                  <a:schemeClr val="tx1"/>
                </a:solidFill>
                <a:uFillTx/>
                <a:latin typeface="微软雅黑" panose="020B0503020204020204" charset="-122"/>
                <a:ea typeface="微软雅黑" panose="020B0503020204020204" charset="-122"/>
              </a:endParaRPr>
            </a:p>
          </p:txBody>
        </p:sp>
      </p:grpSp>
      <p:pic>
        <p:nvPicPr>
          <p:cNvPr id="19" name="图片 18" descr="华餐logo黑体字"/>
          <p:cNvPicPr>
            <a:picLocks noChangeAspect="1"/>
          </p:cNvPicPr>
          <p:nvPr>
            <p:custDataLst>
              <p:tags r:id="rId2"/>
            </p:custDataLst>
          </p:nvPr>
        </p:nvPicPr>
        <p:blipFill>
          <a:blip r:embed="rId7"/>
          <a:stretch>
            <a:fillRect/>
          </a:stretch>
        </p:blipFill>
        <p:spPr>
          <a:xfrm>
            <a:off x="7904334" y="108622"/>
            <a:ext cx="1152000" cy="576000"/>
          </a:xfrm>
          <a:prstGeom prst="rect">
            <a:avLst/>
          </a:prstGeom>
        </p:spPr>
      </p:pic>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97897879798"/>
          <p:cNvPicPr>
            <a:picLocks noChangeAspect="1"/>
          </p:cNvPicPr>
          <p:nvPr/>
        </p:nvPicPr>
        <p:blipFill>
          <a:blip r:embed="rId5">
            <a:lum bright="6000"/>
          </a:blip>
          <a:srcRect/>
          <a:stretch>
            <a:fillRect/>
          </a:stretch>
        </p:blipFill>
        <p:spPr>
          <a:xfrm>
            <a:off x="0" y="-635"/>
            <a:ext cx="9291600" cy="5720400"/>
          </a:xfrm>
          <a:prstGeom prst="rect">
            <a:avLst/>
          </a:prstGeom>
        </p:spPr>
      </p:pic>
      <p:sp>
        <p:nvSpPr>
          <p:cNvPr id="17" name="文本框 16"/>
          <p:cNvSpPr txBox="1"/>
          <p:nvPr/>
        </p:nvSpPr>
        <p:spPr>
          <a:xfrm>
            <a:off x="3561688" y="1841731"/>
            <a:ext cx="2058035" cy="765175"/>
          </a:xfrm>
          <a:prstGeom prst="rect">
            <a:avLst/>
          </a:prstGeom>
          <a:noFill/>
        </p:spPr>
        <p:txBody>
          <a:bodyPr wrap="none" rtlCol="0">
            <a:spAutoFit/>
          </a:bodyPr>
          <a:lstStyle/>
          <a:p>
            <a:pPr lvl="0" algn="l">
              <a:lnSpc>
                <a:spcPct val="150000"/>
              </a:lnSpc>
              <a:defRPr/>
            </a:pPr>
            <a:r>
              <a:rPr lang="en-US" altLang="zh-CN" sz="2915" b="1" noProof="0" dirty="0">
                <a:ln>
                  <a:noFill/>
                </a:ln>
                <a:solidFill>
                  <a:srgbClr val="51B3B0"/>
                </a:solidFill>
                <a:effectLst/>
                <a:uLnTx/>
                <a:uFillTx/>
                <a:latin typeface="汉仪君黑-45简" panose="020B0604020202020204" charset="-122"/>
                <a:ea typeface="汉仪君黑-45简" panose="020B0604020202020204" charset="-122"/>
                <a:cs typeface="汉仪君黑-45简" panose="020B0604020202020204" charset="-122"/>
                <a:sym typeface="汉仪君黑-45简" panose="020B0604020202020204" charset="-122"/>
              </a:rPr>
              <a:t>   </a:t>
            </a:r>
            <a:r>
              <a:rPr lang="zh-CN" altLang="en-US" sz="2400" b="1" noProof="0" dirty="0">
                <a:ln>
                  <a:noFill/>
                </a:ln>
                <a:solidFill>
                  <a:srgbClr val="FF0000"/>
                </a:solidFill>
                <a:effectLst/>
                <a:uLnTx/>
                <a:uFillTx/>
                <a:latin typeface="黑体" panose="02010609060101010101" charset="-122"/>
                <a:ea typeface="黑体" panose="02010609060101010101" charset="-122"/>
                <a:cs typeface="汉仪君黑-45简" panose="020B0604020202020204" charset="-122"/>
                <a:sym typeface="汉仪君黑-45简" panose="020B0604020202020204" charset="-122"/>
              </a:rPr>
              <a:t>成绩与不足</a:t>
            </a:r>
          </a:p>
        </p:txBody>
      </p:sp>
      <p:grpSp>
        <p:nvGrpSpPr>
          <p:cNvPr id="26" name="组合 25"/>
          <p:cNvGrpSpPr/>
          <p:nvPr/>
        </p:nvGrpSpPr>
        <p:grpSpPr>
          <a:xfrm>
            <a:off x="4096433" y="1301089"/>
            <a:ext cx="1280641" cy="704852"/>
            <a:chOff x="8256482" y="4149974"/>
            <a:chExt cx="2711476" cy="1162050"/>
          </a:xfrm>
        </p:grpSpPr>
        <p:sp>
          <p:nvSpPr>
            <p:cNvPr id="23" name="矩形: 圆角 22"/>
            <p:cNvSpPr/>
            <p:nvPr/>
          </p:nvSpPr>
          <p:spPr>
            <a:xfrm>
              <a:off x="8853429" y="4149974"/>
              <a:ext cx="1508679" cy="1162050"/>
            </a:xfrm>
            <a:prstGeom prst="ellipse">
              <a:avLst/>
            </a:prstGeom>
            <a:solidFill>
              <a:srgbClr val="51B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95"/>
            </a:p>
          </p:txBody>
        </p:sp>
        <p:sp>
          <p:nvSpPr>
            <p:cNvPr id="24" name="文本框 23"/>
            <p:cNvSpPr txBox="1"/>
            <p:nvPr/>
          </p:nvSpPr>
          <p:spPr>
            <a:xfrm>
              <a:off x="8256482" y="4350634"/>
              <a:ext cx="2711476" cy="827042"/>
            </a:xfrm>
            <a:prstGeom prst="rect">
              <a:avLst/>
            </a:prstGeom>
            <a:noFill/>
          </p:spPr>
          <p:txBody>
            <a:bodyPr wrap="square" rtlCol="0">
              <a:spAutoFit/>
            </a:bodyPr>
            <a:lstStyle/>
            <a:p>
              <a:pPr algn="ctr"/>
              <a:r>
                <a:rPr lang="en-US" sz="2670" dirty="0">
                  <a:solidFill>
                    <a:schemeClr val="bg1"/>
                  </a:solidFill>
                </a:rPr>
                <a:t>03</a:t>
              </a:r>
            </a:p>
          </p:txBody>
        </p:sp>
      </p:grpSp>
      <p:sp>
        <p:nvSpPr>
          <p:cNvPr id="4" name="文本框 9"/>
          <p:cNvSpPr txBox="1"/>
          <p:nvPr>
            <p:custDataLst>
              <p:tags r:id="rId1"/>
            </p:custDataLst>
          </p:nvPr>
        </p:nvSpPr>
        <p:spPr>
          <a:xfrm>
            <a:off x="2047240" y="2680970"/>
            <a:ext cx="5097145" cy="544195"/>
          </a:xfrm>
          <a:prstGeom prst="rect">
            <a:avLst/>
          </a:prstGeom>
          <a:solidFill>
            <a:schemeClr val="accent5">
              <a:lumMod val="20000"/>
              <a:lumOff val="80000"/>
            </a:schemeClr>
          </a:solidFill>
        </p:spPr>
        <p:txBody>
          <a:bodyPr wrap="square">
            <a:no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defTabSz="342900" fontAlgn="auto">
              <a:lnSpc>
                <a:spcPct val="210000"/>
              </a:lnSpc>
              <a:spcBef>
                <a:spcPts val="0"/>
              </a:spcBef>
              <a:spcAft>
                <a:spcPts val="0"/>
              </a:spcAft>
            </a:pPr>
            <a:r>
              <a:rPr lang="en-US" altLang="zh-CN" sz="1800" dirty="0">
                <a:solidFill>
                  <a:schemeClr val="tx1"/>
                </a:solidFill>
                <a:latin typeface="黑体" panose="02010609060101010101" charset="-122"/>
                <a:ea typeface="黑体" panose="02010609060101010101" charset="-122"/>
                <a:cs typeface="黑体" panose="02010609060101010101" charset="-122"/>
                <a:sym typeface="+mn-lt"/>
              </a:rPr>
              <a:t>1.</a:t>
            </a:r>
            <a:r>
              <a:rPr lang="zh-CN" altLang="en-US" sz="1800" dirty="0">
                <a:solidFill>
                  <a:schemeClr val="tx1"/>
                </a:solidFill>
                <a:latin typeface="黑体" panose="02010609060101010101" charset="-122"/>
                <a:ea typeface="黑体" panose="02010609060101010101" charset="-122"/>
                <a:cs typeface="黑体" panose="02010609060101010101" charset="-122"/>
                <a:sym typeface="+mn-lt"/>
              </a:rPr>
              <a:t>食堂整体营业情况</a:t>
            </a:r>
            <a:r>
              <a:rPr lang="en-US" altLang="zh-CN" sz="1800" dirty="0">
                <a:solidFill>
                  <a:schemeClr val="tx1"/>
                </a:solidFill>
                <a:latin typeface="黑体" panose="02010609060101010101" charset="-122"/>
                <a:ea typeface="黑体" panose="02010609060101010101" charset="-122"/>
                <a:cs typeface="黑体" panose="02010609060101010101" charset="-122"/>
                <a:sym typeface="+mn-lt"/>
              </a:rPr>
              <a:t>    2.</a:t>
            </a:r>
            <a:r>
              <a:rPr lang="zh-CN" altLang="en-US" sz="1800" dirty="0">
                <a:solidFill>
                  <a:schemeClr val="tx1"/>
                </a:solidFill>
                <a:latin typeface="黑体" panose="02010609060101010101" charset="-122"/>
                <a:ea typeface="黑体" panose="02010609060101010101" charset="-122"/>
                <a:cs typeface="黑体" panose="02010609060101010101" charset="-122"/>
                <a:sym typeface="+mn-lt"/>
              </a:rPr>
              <a:t>存在问题与改进措施</a:t>
            </a:r>
          </a:p>
        </p:txBody>
      </p:sp>
      <p:pic>
        <p:nvPicPr>
          <p:cNvPr id="12" name="图片 11" descr="微信图片_20241127172716"/>
          <p:cNvPicPr/>
          <p:nvPr/>
        </p:nvPicPr>
        <p:blipFill>
          <a:blip r:embed="rId6"/>
          <a:stretch>
            <a:fillRect/>
          </a:stretch>
        </p:blipFill>
        <p:spPr>
          <a:xfrm>
            <a:off x="111127" y="69115"/>
            <a:ext cx="982625" cy="982625"/>
          </a:xfrm>
          <a:prstGeom prst="rect">
            <a:avLst/>
          </a:prstGeom>
        </p:spPr>
      </p:pic>
      <p:pic>
        <p:nvPicPr>
          <p:cNvPr id="19" name="图片 18" descr="华餐logo黑体字"/>
          <p:cNvPicPr>
            <a:picLocks noChangeAspect="1"/>
          </p:cNvPicPr>
          <p:nvPr>
            <p:custDataLst>
              <p:tags r:id="rId2"/>
            </p:custDataLst>
          </p:nvPr>
        </p:nvPicPr>
        <p:blipFill>
          <a:blip r:embed="rId7"/>
          <a:stretch>
            <a:fillRect/>
          </a:stretch>
        </p:blipFill>
        <p:spPr>
          <a:xfrm>
            <a:off x="7904334" y="108622"/>
            <a:ext cx="1152000" cy="576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bldLst>
      <p:bldP spid="17"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97897879798"/>
          <p:cNvPicPr>
            <a:picLocks noChangeAspect="1"/>
          </p:cNvPicPr>
          <p:nvPr/>
        </p:nvPicPr>
        <p:blipFill>
          <a:blip r:embed="rId4">
            <a:lum bright="6000"/>
          </a:blip>
          <a:stretch>
            <a:fillRect/>
          </a:stretch>
        </p:blipFill>
        <p:spPr>
          <a:xfrm>
            <a:off x="0" y="635"/>
            <a:ext cx="9291320" cy="5719445"/>
          </a:xfrm>
          <a:prstGeom prst="rect">
            <a:avLst/>
          </a:prstGeom>
        </p:spPr>
      </p:pic>
      <p:sp>
        <p:nvSpPr>
          <p:cNvPr id="40" name="文本框"/>
          <p:cNvSpPr/>
          <p:nvPr/>
        </p:nvSpPr>
        <p:spPr>
          <a:xfrm>
            <a:off x="4035794" y="2576060"/>
            <a:ext cx="1146365" cy="1146365"/>
          </a:xfrm>
          <a:custGeom>
            <a:avLst/>
            <a:gdLst>
              <a:gd name="connsiteX0" fmla="*/ 0 w 2504140"/>
              <a:gd name="connsiteY0" fmla="*/ 1252070 h 2504140"/>
              <a:gd name="connsiteX1" fmla="*/ 1252070 w 2504140"/>
              <a:gd name="connsiteY1" fmla="*/ 0 h 2504140"/>
              <a:gd name="connsiteX2" fmla="*/ 2504140 w 2504140"/>
              <a:gd name="connsiteY2" fmla="*/ 1252070 h 2504140"/>
              <a:gd name="connsiteX3" fmla="*/ 1252070 w 2504140"/>
              <a:gd name="connsiteY3" fmla="*/ 2504140 h 2504140"/>
              <a:gd name="connsiteX4" fmla="*/ 0 w 2504140"/>
              <a:gd name="connsiteY4" fmla="*/ 1252070 h 250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140" h="2504140">
                <a:moveTo>
                  <a:pt x="0" y="1252070"/>
                </a:moveTo>
                <a:cubicBezTo>
                  <a:pt x="0" y="560571"/>
                  <a:pt x="560571" y="0"/>
                  <a:pt x="1252070" y="0"/>
                </a:cubicBezTo>
                <a:cubicBezTo>
                  <a:pt x="1943569" y="0"/>
                  <a:pt x="2504140" y="560571"/>
                  <a:pt x="2504140" y="1252070"/>
                </a:cubicBezTo>
                <a:cubicBezTo>
                  <a:pt x="2504140" y="1943569"/>
                  <a:pt x="1943569" y="2504140"/>
                  <a:pt x="1252070" y="2504140"/>
                </a:cubicBezTo>
                <a:cubicBezTo>
                  <a:pt x="560571" y="2504140"/>
                  <a:pt x="0" y="1943569"/>
                  <a:pt x="0" y="1252070"/>
                </a:cubicBezTo>
                <a:close/>
              </a:path>
            </a:pathLst>
          </a:custGeom>
          <a:solidFill>
            <a:srgbClr val="51B3B0"/>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65575" tIns="265575" rIns="265575" bIns="265575" numCol="1" spcCol="1270" anchor="ctr" anchorCtr="0">
            <a:noAutofit/>
          </a:bodyPr>
          <a:lstStyle/>
          <a:p>
            <a:pPr lvl="0" algn="ctr" defTabSz="2489200">
              <a:lnSpc>
                <a:spcPct val="90000"/>
              </a:lnSpc>
              <a:spcBef>
                <a:spcPct val="0"/>
              </a:spcBef>
              <a:spcAft>
                <a:spcPct val="35000"/>
              </a:spcAft>
            </a:pPr>
            <a:endParaRPr lang="en-US" sz="3395" kern="1200">
              <a:cs typeface="+mn-ea"/>
              <a:sym typeface="+mn-lt"/>
            </a:endParaRPr>
          </a:p>
        </p:txBody>
      </p:sp>
      <p:sp>
        <p:nvSpPr>
          <p:cNvPr id="63" name="文本框"/>
          <p:cNvSpPr/>
          <p:nvPr/>
        </p:nvSpPr>
        <p:spPr>
          <a:xfrm>
            <a:off x="4322384" y="2116105"/>
            <a:ext cx="573182" cy="573182"/>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51B3B0"/>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32786" tIns="132786" rIns="132786" bIns="132786" numCol="1" spcCol="1270" anchor="ctr" anchorCtr="0">
            <a:noAutofit/>
          </a:bodyPr>
          <a:lstStyle/>
          <a:p>
            <a:pPr lvl="0" algn="ctr" defTabSz="1244600">
              <a:lnSpc>
                <a:spcPct val="90000"/>
              </a:lnSpc>
              <a:spcBef>
                <a:spcPct val="0"/>
              </a:spcBef>
              <a:spcAft>
                <a:spcPct val="35000"/>
              </a:spcAft>
            </a:pPr>
            <a:endParaRPr lang="en-US" sz="1700" kern="1200" dirty="0">
              <a:solidFill>
                <a:schemeClr val="bg1"/>
              </a:solidFill>
              <a:cs typeface="+mn-ea"/>
              <a:sym typeface="+mn-lt"/>
            </a:endParaRPr>
          </a:p>
        </p:txBody>
      </p:sp>
      <p:sp>
        <p:nvSpPr>
          <p:cNvPr id="65" name="文本框"/>
          <p:cNvSpPr/>
          <p:nvPr/>
        </p:nvSpPr>
        <p:spPr>
          <a:xfrm>
            <a:off x="4322384" y="3609199"/>
            <a:ext cx="573182" cy="573182"/>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51B3B0"/>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32786" tIns="132786" rIns="132786" bIns="132786" numCol="1" spcCol="1270" anchor="ctr" anchorCtr="0">
            <a:noAutofit/>
          </a:bodyPr>
          <a:lstStyle/>
          <a:p>
            <a:pPr lvl="0" algn="ctr" defTabSz="1244600">
              <a:lnSpc>
                <a:spcPct val="90000"/>
              </a:lnSpc>
              <a:spcBef>
                <a:spcPct val="0"/>
              </a:spcBef>
              <a:spcAft>
                <a:spcPct val="35000"/>
              </a:spcAft>
            </a:pPr>
            <a:r>
              <a:rPr lang="zh-CN" altLang="en-US" sz="970" kern="1200" dirty="0">
                <a:solidFill>
                  <a:schemeClr val="bg1"/>
                </a:solidFill>
                <a:latin typeface="黑体" panose="02010609060101010101" charset="-122"/>
                <a:ea typeface="黑体" panose="02010609060101010101" charset="-122"/>
                <a:cs typeface="+mn-ea"/>
                <a:sym typeface="+mn-lt"/>
              </a:rPr>
              <a:t>菜品供应</a:t>
            </a:r>
          </a:p>
        </p:txBody>
      </p:sp>
      <p:sp>
        <p:nvSpPr>
          <p:cNvPr id="67" name="矩形 66"/>
          <p:cNvSpPr/>
          <p:nvPr/>
        </p:nvSpPr>
        <p:spPr>
          <a:xfrm>
            <a:off x="4331481" y="2953223"/>
            <a:ext cx="554990" cy="539750"/>
          </a:xfrm>
          <a:prstGeom prst="rect">
            <a:avLst/>
          </a:prstGeom>
          <a:solidFill>
            <a:srgbClr val="51B3B0"/>
          </a:solidFill>
        </p:spPr>
        <p:txBody>
          <a:bodyPr wrap="none">
            <a:spAutoFit/>
          </a:bodyPr>
          <a:lstStyle/>
          <a:p>
            <a:pPr algn="ctr" defTabSz="1219200" fontAlgn="base">
              <a:spcBef>
                <a:spcPct val="0"/>
              </a:spcBef>
              <a:spcAft>
                <a:spcPct val="0"/>
              </a:spcAft>
              <a:defRPr/>
            </a:pPr>
            <a:r>
              <a:rPr lang="zh-CN" sz="1455" b="1" dirty="0">
                <a:solidFill>
                  <a:schemeClr val="bg1"/>
                </a:solidFill>
                <a:cs typeface="+mn-ea"/>
                <a:sym typeface="+mn-lt"/>
              </a:rPr>
              <a:t>桃园</a:t>
            </a:r>
          </a:p>
          <a:p>
            <a:pPr algn="ctr" defTabSz="1219200" fontAlgn="base">
              <a:spcBef>
                <a:spcPct val="0"/>
              </a:spcBef>
              <a:spcAft>
                <a:spcPct val="0"/>
              </a:spcAft>
              <a:defRPr/>
            </a:pPr>
            <a:r>
              <a:rPr lang="zh-CN" sz="1455" b="1" dirty="0">
                <a:solidFill>
                  <a:schemeClr val="bg1"/>
                </a:solidFill>
                <a:cs typeface="+mn-ea"/>
                <a:sym typeface="+mn-lt"/>
              </a:rPr>
              <a:t>食堂</a:t>
            </a:r>
          </a:p>
        </p:txBody>
      </p:sp>
      <p:sp>
        <p:nvSpPr>
          <p:cNvPr id="73" name="文本框"/>
          <p:cNvSpPr/>
          <p:nvPr/>
        </p:nvSpPr>
        <p:spPr>
          <a:xfrm>
            <a:off x="7877920" y="2008825"/>
            <a:ext cx="221470" cy="2214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51B3B0"/>
          </a:solidFill>
          <a:ln w="3175">
            <a:solidFill>
              <a:srgbClr val="51B3B0"/>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32786" tIns="132786" rIns="132786" bIns="132786" numCol="1" spcCol="1270" anchor="ctr" anchorCtr="0">
            <a:noAutofit/>
          </a:bodyPr>
          <a:lstStyle/>
          <a:p>
            <a:pPr lvl="0" algn="ctr" defTabSz="1244600">
              <a:lnSpc>
                <a:spcPct val="110000"/>
              </a:lnSpc>
              <a:spcBef>
                <a:spcPct val="0"/>
              </a:spcBef>
              <a:spcAft>
                <a:spcPct val="35000"/>
              </a:spcAft>
            </a:pPr>
            <a:r>
              <a:rPr lang="en-US" altLang="zh-CN" sz="970" kern="1200" dirty="0">
                <a:solidFill>
                  <a:schemeClr val="bg1"/>
                </a:solidFill>
                <a:cs typeface="+mn-ea"/>
                <a:sym typeface="+mn-lt"/>
              </a:rPr>
              <a:t>2</a:t>
            </a:r>
            <a:endParaRPr lang="en-US" sz="970" kern="1200" dirty="0">
              <a:solidFill>
                <a:schemeClr val="bg1"/>
              </a:solidFill>
              <a:cs typeface="+mn-ea"/>
              <a:sym typeface="+mn-lt"/>
            </a:endParaRPr>
          </a:p>
        </p:txBody>
      </p:sp>
      <p:sp>
        <p:nvSpPr>
          <p:cNvPr id="76" name="矩形 75"/>
          <p:cNvSpPr/>
          <p:nvPr/>
        </p:nvSpPr>
        <p:spPr>
          <a:xfrm>
            <a:off x="5253742" y="2128808"/>
            <a:ext cx="1856495" cy="684437"/>
          </a:xfrm>
          <a:prstGeom prst="rect">
            <a:avLst/>
          </a:prstGeom>
        </p:spPr>
        <p:txBody>
          <a:bodyPr wrap="square">
            <a:noAutofit/>
          </a:bodyPr>
          <a:lstStyle/>
          <a:p>
            <a:pPr algn="l" defTabSz="1219200" fontAlgn="base">
              <a:lnSpc>
                <a:spcPct val="210000"/>
              </a:lnSpc>
              <a:spcBef>
                <a:spcPct val="0"/>
              </a:spcBef>
              <a:spcAft>
                <a:spcPct val="0"/>
              </a:spcAft>
            </a:pPr>
            <a:endParaRPr lang="zh-CN" altLang="en-US" sz="97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78" name="文本框"/>
          <p:cNvSpPr/>
          <p:nvPr/>
        </p:nvSpPr>
        <p:spPr>
          <a:xfrm>
            <a:off x="7877920" y="3609444"/>
            <a:ext cx="221470" cy="2214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51B3B0"/>
          </a:solidFill>
          <a:ln w="3175">
            <a:solidFill>
              <a:srgbClr val="51B3B0"/>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32786" tIns="132786" rIns="132786" bIns="132786" numCol="1" spcCol="1270" anchor="ctr" anchorCtr="0">
            <a:noAutofit/>
          </a:bodyPr>
          <a:lstStyle/>
          <a:p>
            <a:pPr lvl="0" algn="ctr" defTabSz="1244600">
              <a:lnSpc>
                <a:spcPct val="110000"/>
              </a:lnSpc>
              <a:spcBef>
                <a:spcPct val="0"/>
              </a:spcBef>
              <a:spcAft>
                <a:spcPct val="35000"/>
              </a:spcAft>
            </a:pPr>
            <a:r>
              <a:rPr lang="en-US" altLang="zh-CN" sz="970" kern="1200" dirty="0">
                <a:solidFill>
                  <a:schemeClr val="bg1"/>
                </a:solidFill>
                <a:cs typeface="+mn-ea"/>
                <a:sym typeface="+mn-lt"/>
              </a:rPr>
              <a:t>4</a:t>
            </a:r>
            <a:endParaRPr lang="en-US" sz="970" kern="1200" dirty="0">
              <a:solidFill>
                <a:schemeClr val="bg1"/>
              </a:solidFill>
              <a:cs typeface="+mn-ea"/>
              <a:sym typeface="+mn-lt"/>
            </a:endParaRPr>
          </a:p>
        </p:txBody>
      </p:sp>
      <p:sp>
        <p:nvSpPr>
          <p:cNvPr id="83" name="文本框"/>
          <p:cNvSpPr/>
          <p:nvPr/>
        </p:nvSpPr>
        <p:spPr>
          <a:xfrm>
            <a:off x="540923" y="2009460"/>
            <a:ext cx="221470" cy="2214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51B3B0"/>
          </a:solidFill>
          <a:ln w="3175">
            <a:solidFill>
              <a:srgbClr val="51B3B0"/>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32786" tIns="132786" rIns="132786" bIns="132786" numCol="1" spcCol="1270" anchor="ctr" anchorCtr="0">
            <a:noAutofit/>
          </a:bodyPr>
          <a:lstStyle/>
          <a:p>
            <a:pPr lvl="0" algn="ctr" defTabSz="1244600">
              <a:lnSpc>
                <a:spcPct val="110000"/>
              </a:lnSpc>
              <a:spcBef>
                <a:spcPct val="0"/>
              </a:spcBef>
              <a:spcAft>
                <a:spcPct val="35000"/>
              </a:spcAft>
            </a:pPr>
            <a:r>
              <a:rPr lang="en-US" altLang="zh-CN" sz="970" kern="1200" dirty="0">
                <a:solidFill>
                  <a:schemeClr val="bg1"/>
                </a:solidFill>
                <a:cs typeface="+mn-ea"/>
                <a:sym typeface="+mn-lt"/>
              </a:rPr>
              <a:t>1</a:t>
            </a:r>
            <a:endParaRPr lang="en-US" sz="970" kern="1200" dirty="0">
              <a:solidFill>
                <a:schemeClr val="bg1"/>
              </a:solidFill>
              <a:cs typeface="+mn-ea"/>
              <a:sym typeface="+mn-lt"/>
            </a:endParaRPr>
          </a:p>
        </p:txBody>
      </p:sp>
      <p:sp>
        <p:nvSpPr>
          <p:cNvPr id="86" name="矩形 85"/>
          <p:cNvSpPr/>
          <p:nvPr/>
        </p:nvSpPr>
        <p:spPr>
          <a:xfrm>
            <a:off x="5311775" y="1425575"/>
            <a:ext cx="2414270" cy="1528445"/>
          </a:xfrm>
          <a:prstGeom prst="rect">
            <a:avLst/>
          </a:prstGeom>
          <a:solidFill>
            <a:schemeClr val="accent5">
              <a:lumMod val="20000"/>
              <a:lumOff val="80000"/>
            </a:schemeClr>
          </a:solidFill>
        </p:spPr>
        <p:txBody>
          <a:bodyPr wrap="square">
            <a:noAutofit/>
          </a:bodyPr>
          <a:lstStyle/>
          <a:p>
            <a:pPr defTabSz="1219200" fontAlgn="base">
              <a:lnSpc>
                <a:spcPct val="150000"/>
              </a:lnSpc>
              <a:spcBef>
                <a:spcPct val="0"/>
              </a:spcBef>
              <a:spcAft>
                <a:spcPct val="0"/>
              </a:spcAft>
            </a:pP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营业额为</a:t>
            </a:r>
            <a:r>
              <a:rPr lang="en-US" altLang="zh-CN" sz="1400" dirty="0">
                <a:solidFill>
                  <a:schemeClr val="tx1"/>
                </a:solidFill>
                <a:latin typeface="黑体" panose="02010609060101010101" charset="-122"/>
                <a:ea typeface="黑体" panose="02010609060101010101" charset="-122"/>
                <a:cs typeface="黑体" panose="02010609060101010101" charset="-122"/>
                <a:sym typeface="+mn-lt"/>
              </a:rPr>
              <a:t>1609 8966.82</a:t>
            </a: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元</a:t>
            </a:r>
          </a:p>
          <a:p>
            <a:pPr defTabSz="1219200" fontAlgn="base">
              <a:lnSpc>
                <a:spcPct val="120000"/>
              </a:lnSpc>
              <a:spcBef>
                <a:spcPct val="0"/>
              </a:spcBef>
              <a:spcAft>
                <a:spcPct val="0"/>
              </a:spcAft>
            </a:pP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比去年同期</a:t>
            </a:r>
            <a:r>
              <a:rPr lang="en-US" altLang="zh-CN" sz="1400" dirty="0">
                <a:solidFill>
                  <a:schemeClr val="tx1"/>
                </a:solidFill>
                <a:latin typeface="黑体" panose="02010609060101010101" charset="-122"/>
                <a:ea typeface="黑体" panose="02010609060101010101" charset="-122"/>
                <a:cs typeface="黑体" panose="02010609060101010101" charset="-122"/>
                <a:sym typeface="+mn-lt"/>
              </a:rPr>
              <a:t>1571 8682.01</a:t>
            </a: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元增加</a:t>
            </a:r>
            <a:r>
              <a:rPr lang="en-US" altLang="zh-CN" sz="1400" dirty="0">
                <a:solidFill>
                  <a:schemeClr val="tx1"/>
                </a:solidFill>
                <a:latin typeface="黑体" panose="02010609060101010101" charset="-122"/>
                <a:ea typeface="黑体" panose="02010609060101010101" charset="-122"/>
                <a:cs typeface="黑体" panose="02010609060101010101" charset="-122"/>
                <a:sym typeface="+mn-lt"/>
              </a:rPr>
              <a:t>38 0284.81</a:t>
            </a: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元，</a:t>
            </a:r>
          </a:p>
          <a:p>
            <a:pPr defTabSz="1219200" fontAlgn="base">
              <a:lnSpc>
                <a:spcPct val="120000"/>
              </a:lnSpc>
              <a:spcBef>
                <a:spcPct val="0"/>
              </a:spcBef>
              <a:spcAft>
                <a:spcPct val="0"/>
              </a:spcAft>
            </a:pP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同比增长</a:t>
            </a:r>
            <a:r>
              <a:rPr lang="en-US" altLang="zh-CN" sz="1400" dirty="0">
                <a:solidFill>
                  <a:schemeClr val="tx1"/>
                </a:solidFill>
                <a:latin typeface="黑体" panose="02010609060101010101" charset="-122"/>
                <a:ea typeface="黑体" panose="02010609060101010101" charset="-122"/>
                <a:cs typeface="黑体" panose="02010609060101010101" charset="-122"/>
                <a:sym typeface="+mn-lt"/>
              </a:rPr>
              <a:t>2.4%</a:t>
            </a:r>
          </a:p>
        </p:txBody>
      </p:sp>
      <p:sp>
        <p:nvSpPr>
          <p:cNvPr id="88" name="文本框"/>
          <p:cNvSpPr/>
          <p:nvPr/>
        </p:nvSpPr>
        <p:spPr>
          <a:xfrm>
            <a:off x="516793" y="3516732"/>
            <a:ext cx="221470" cy="2214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51B3B0"/>
          </a:solidFill>
          <a:ln w="3175">
            <a:solidFill>
              <a:srgbClr val="51B3B0"/>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32786" tIns="132786" rIns="132786" bIns="132786" numCol="1" spcCol="1270" anchor="ctr" anchorCtr="0">
            <a:noAutofit/>
          </a:bodyPr>
          <a:lstStyle/>
          <a:p>
            <a:pPr lvl="0" algn="ctr" defTabSz="1244600">
              <a:lnSpc>
                <a:spcPct val="110000"/>
              </a:lnSpc>
              <a:spcBef>
                <a:spcPct val="0"/>
              </a:spcBef>
              <a:spcAft>
                <a:spcPct val="35000"/>
              </a:spcAft>
            </a:pPr>
            <a:r>
              <a:rPr lang="en-US" altLang="zh-CN" sz="970" kern="1200" dirty="0">
                <a:solidFill>
                  <a:schemeClr val="bg1"/>
                </a:solidFill>
                <a:cs typeface="+mn-ea"/>
                <a:sym typeface="+mn-lt"/>
              </a:rPr>
              <a:t>3</a:t>
            </a:r>
            <a:endParaRPr lang="en-US" sz="970" kern="1200" dirty="0">
              <a:solidFill>
                <a:schemeClr val="bg1"/>
              </a:solidFill>
              <a:cs typeface="+mn-ea"/>
              <a:sym typeface="+mn-lt"/>
            </a:endParaRPr>
          </a:p>
        </p:txBody>
      </p:sp>
      <p:sp>
        <p:nvSpPr>
          <p:cNvPr id="90" name="矩形 89"/>
          <p:cNvSpPr/>
          <p:nvPr/>
        </p:nvSpPr>
        <p:spPr>
          <a:xfrm>
            <a:off x="1275162" y="3253178"/>
            <a:ext cx="2023110" cy="337185"/>
          </a:xfrm>
          <a:prstGeom prst="rect">
            <a:avLst/>
          </a:prstGeom>
        </p:spPr>
        <p:txBody>
          <a:bodyPr wrap="none">
            <a:spAutoFit/>
          </a:bodyPr>
          <a:lstStyle/>
          <a:p>
            <a:pPr defTabSz="1219200" fontAlgn="base">
              <a:spcBef>
                <a:spcPct val="0"/>
              </a:spcBef>
              <a:spcAft>
                <a:spcPct val="0"/>
              </a:spcAft>
              <a:defRPr/>
            </a:pPr>
            <a:r>
              <a:rPr lang="zh-CN" altLang="en-US" sz="1600" b="1" dirty="0">
                <a:solidFill>
                  <a:schemeClr val="tx1"/>
                </a:solidFill>
                <a:latin typeface="黑体" panose="02010609060101010101" charset="-122"/>
                <a:ea typeface="黑体" panose="02010609060101010101" charset="-122"/>
                <a:cs typeface="+mn-ea"/>
                <a:sym typeface="+mn-lt"/>
              </a:rPr>
              <a:t>满意度方面持续提升</a:t>
            </a:r>
          </a:p>
        </p:txBody>
      </p:sp>
      <p:sp>
        <p:nvSpPr>
          <p:cNvPr id="91" name="矩形 90"/>
          <p:cNvSpPr/>
          <p:nvPr/>
        </p:nvSpPr>
        <p:spPr>
          <a:xfrm>
            <a:off x="875665" y="3676650"/>
            <a:ext cx="3160395" cy="681355"/>
          </a:xfrm>
          <a:prstGeom prst="rect">
            <a:avLst/>
          </a:prstGeom>
          <a:solidFill>
            <a:schemeClr val="accent5">
              <a:lumMod val="20000"/>
              <a:lumOff val="80000"/>
            </a:schemeClr>
          </a:solidFill>
        </p:spPr>
        <p:txBody>
          <a:bodyPr wrap="square">
            <a:noAutofit/>
          </a:bodyPr>
          <a:lstStyle/>
          <a:p>
            <a:pPr defTabSz="1219200" fontAlgn="base">
              <a:lnSpc>
                <a:spcPct val="120000"/>
              </a:lnSpc>
              <a:spcBef>
                <a:spcPct val="0"/>
              </a:spcBef>
              <a:spcAft>
                <a:spcPct val="0"/>
              </a:spcAft>
            </a:pP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满意度今年</a:t>
            </a:r>
            <a:r>
              <a:rPr lang="en-US" altLang="zh-CN" sz="1400" dirty="0">
                <a:solidFill>
                  <a:schemeClr val="tx1"/>
                </a:solidFill>
                <a:latin typeface="黑体" panose="02010609060101010101" charset="-122"/>
                <a:ea typeface="黑体" panose="02010609060101010101" charset="-122"/>
                <a:cs typeface="黑体" panose="02010609060101010101" charset="-122"/>
                <a:sym typeface="+mn-lt"/>
              </a:rPr>
              <a:t>1-4</a:t>
            </a: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月份</a:t>
            </a:r>
            <a:r>
              <a:rPr lang="en-US" altLang="zh-CN" sz="1400" dirty="0">
                <a:solidFill>
                  <a:schemeClr val="tx1"/>
                </a:solidFill>
                <a:latin typeface="黑体" panose="02010609060101010101" charset="-122"/>
                <a:ea typeface="黑体" panose="02010609060101010101" charset="-122"/>
                <a:cs typeface="黑体" panose="02010609060101010101" charset="-122"/>
                <a:sym typeface="+mn-lt"/>
              </a:rPr>
              <a:t>89.6%</a:t>
            </a: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相比去年同期</a:t>
            </a:r>
            <a:r>
              <a:rPr lang="en-US" altLang="zh-CN" sz="1400" dirty="0">
                <a:solidFill>
                  <a:schemeClr val="tx1"/>
                </a:solidFill>
                <a:latin typeface="黑体" panose="02010609060101010101" charset="-122"/>
                <a:ea typeface="黑体" panose="02010609060101010101" charset="-122"/>
                <a:cs typeface="黑体" panose="02010609060101010101" charset="-122"/>
                <a:sym typeface="+mn-lt"/>
              </a:rPr>
              <a:t>87.35%</a:t>
            </a: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提升</a:t>
            </a:r>
            <a:r>
              <a:rPr lang="en-US" altLang="zh-CN" sz="1400" dirty="0">
                <a:solidFill>
                  <a:schemeClr val="tx1"/>
                </a:solidFill>
                <a:latin typeface="黑体" panose="02010609060101010101" charset="-122"/>
                <a:ea typeface="黑体" panose="02010609060101010101" charset="-122"/>
                <a:cs typeface="黑体" panose="02010609060101010101" charset="-122"/>
                <a:sym typeface="+mn-lt"/>
              </a:rPr>
              <a:t>2.25%</a:t>
            </a:r>
          </a:p>
        </p:txBody>
      </p:sp>
      <p:sp>
        <p:nvSpPr>
          <p:cNvPr id="3" name="矩形 2"/>
          <p:cNvSpPr/>
          <p:nvPr/>
        </p:nvSpPr>
        <p:spPr>
          <a:xfrm>
            <a:off x="3537526" y="3009229"/>
            <a:ext cx="617220" cy="300355"/>
          </a:xfrm>
          <a:prstGeom prst="rect">
            <a:avLst/>
          </a:prstGeom>
          <a:noFill/>
          <a:extLst>
            <a:ext uri="{909E8E84-426E-40DD-AFC4-6F175D3DCCD1}">
              <a14:hiddenFill xmlns:a14="http://schemas.microsoft.com/office/drawing/2010/main">
                <a:solidFill>
                  <a:srgbClr val="51B3B0"/>
                </a:solidFill>
              </a14:hiddenFill>
            </a:ext>
          </a:extLst>
        </p:spPr>
        <p:txBody>
          <a:bodyPr wrap="none">
            <a:spAutoFit/>
          </a:bodyPr>
          <a:lstStyle/>
          <a:p>
            <a:pPr algn="ctr" defTabSz="1219200" fontAlgn="base">
              <a:lnSpc>
                <a:spcPct val="160000"/>
              </a:lnSpc>
              <a:spcBef>
                <a:spcPct val="0"/>
              </a:spcBef>
              <a:spcAft>
                <a:spcPct val="0"/>
              </a:spcAft>
              <a:defRPr/>
            </a:pPr>
            <a:r>
              <a:rPr lang="zh-CN" sz="850" b="1" dirty="0">
                <a:solidFill>
                  <a:schemeClr val="bg1"/>
                </a:solidFill>
                <a:cs typeface="+mn-ea"/>
                <a:sym typeface="+mn-lt"/>
              </a:rPr>
              <a:t>用餐人次</a:t>
            </a:r>
          </a:p>
        </p:txBody>
      </p:sp>
      <p:sp>
        <p:nvSpPr>
          <p:cNvPr id="4" name="矩形 3"/>
          <p:cNvSpPr/>
          <p:nvPr/>
        </p:nvSpPr>
        <p:spPr>
          <a:xfrm>
            <a:off x="4354657" y="2231446"/>
            <a:ext cx="508635" cy="300355"/>
          </a:xfrm>
          <a:prstGeom prst="rect">
            <a:avLst/>
          </a:prstGeom>
          <a:noFill/>
          <a:extLst>
            <a:ext uri="{909E8E84-426E-40DD-AFC4-6F175D3DCCD1}">
              <a14:hiddenFill xmlns:a14="http://schemas.microsoft.com/office/drawing/2010/main">
                <a:solidFill>
                  <a:srgbClr val="51B3B0"/>
                </a:solidFill>
              </a14:hiddenFill>
            </a:ext>
          </a:extLst>
        </p:spPr>
        <p:txBody>
          <a:bodyPr wrap="none">
            <a:spAutoFit/>
          </a:bodyPr>
          <a:lstStyle/>
          <a:p>
            <a:pPr algn="ctr" defTabSz="1219200" fontAlgn="base">
              <a:lnSpc>
                <a:spcPct val="160000"/>
              </a:lnSpc>
              <a:spcBef>
                <a:spcPct val="0"/>
              </a:spcBef>
              <a:spcAft>
                <a:spcPct val="0"/>
              </a:spcAft>
              <a:defRPr/>
            </a:pPr>
            <a:r>
              <a:rPr lang="zh-CN" sz="850" b="1" dirty="0">
                <a:solidFill>
                  <a:schemeClr val="bg1"/>
                </a:solidFill>
                <a:cs typeface="+mn-ea"/>
                <a:sym typeface="+mn-lt"/>
              </a:rPr>
              <a:t>营业额</a:t>
            </a:r>
          </a:p>
        </p:txBody>
      </p:sp>
      <p:sp>
        <p:nvSpPr>
          <p:cNvPr id="5" name="矩形 4"/>
          <p:cNvSpPr/>
          <p:nvPr/>
        </p:nvSpPr>
        <p:spPr>
          <a:xfrm>
            <a:off x="4358619" y="3738412"/>
            <a:ext cx="482227" cy="322383"/>
          </a:xfrm>
          <a:prstGeom prst="rect">
            <a:avLst/>
          </a:prstGeom>
          <a:noFill/>
          <a:extLst>
            <a:ext uri="{909E8E84-426E-40DD-AFC4-6F175D3DCCD1}">
              <a14:hiddenFill xmlns:a14="http://schemas.microsoft.com/office/drawing/2010/main">
                <a:solidFill>
                  <a:srgbClr val="51B3B0"/>
                </a:solidFill>
              </a14:hiddenFill>
            </a:ext>
          </a:extLst>
        </p:spPr>
        <p:txBody>
          <a:bodyPr wrap="none">
            <a:noAutofit/>
          </a:bodyPr>
          <a:lstStyle/>
          <a:p>
            <a:pPr algn="ctr" defTabSz="1219200" fontAlgn="base">
              <a:lnSpc>
                <a:spcPct val="160000"/>
              </a:lnSpc>
              <a:spcBef>
                <a:spcPct val="0"/>
              </a:spcBef>
              <a:spcAft>
                <a:spcPct val="0"/>
              </a:spcAft>
              <a:defRPr/>
            </a:pPr>
            <a:endParaRPr lang="zh-CN" sz="850" b="1" dirty="0">
              <a:solidFill>
                <a:schemeClr val="bg1"/>
              </a:solidFill>
              <a:latin typeface="黑体" panose="02010609060101010101" charset="-122"/>
              <a:ea typeface="黑体" panose="02010609060101010101" charset="-122"/>
              <a:cs typeface="+mn-ea"/>
              <a:sym typeface="+mn-lt"/>
            </a:endParaRPr>
          </a:p>
        </p:txBody>
      </p:sp>
      <p:sp>
        <p:nvSpPr>
          <p:cNvPr id="20" name="文本框 19"/>
          <p:cNvSpPr txBox="1"/>
          <p:nvPr/>
        </p:nvSpPr>
        <p:spPr>
          <a:xfrm>
            <a:off x="1606616" y="1088094"/>
            <a:ext cx="1505609" cy="337185"/>
          </a:xfrm>
          <a:prstGeom prst="rect">
            <a:avLst/>
          </a:prstGeom>
          <a:noFill/>
        </p:spPr>
        <p:txBody>
          <a:bodyPr wrap="square" rtlCol="0">
            <a:spAutoFit/>
            <a:scene3d>
              <a:camera prst="orthographicFront"/>
              <a:lightRig rig="threePt" dir="t"/>
            </a:scene3d>
            <a:sp3d contourW="12700"/>
          </a:bodyPr>
          <a:lstStyle/>
          <a:p>
            <a:r>
              <a:rPr lang="zh-CN" altLang="en-US" sz="1600" dirty="0">
                <a:solidFill>
                  <a:schemeClr val="tx1"/>
                </a:solidFill>
                <a:latin typeface="黑体" panose="02010609060101010101" charset="-122"/>
                <a:ea typeface="黑体" panose="02010609060101010101" charset="-122"/>
                <a:cs typeface="+mn-ea"/>
                <a:sym typeface="+mn-lt"/>
              </a:rPr>
              <a:t>营业情况汇报</a:t>
            </a:r>
          </a:p>
        </p:txBody>
      </p:sp>
      <p:sp>
        <p:nvSpPr>
          <p:cNvPr id="6" name="文本框 5"/>
          <p:cNvSpPr txBox="1"/>
          <p:nvPr/>
        </p:nvSpPr>
        <p:spPr>
          <a:xfrm>
            <a:off x="5462905" y="3253105"/>
            <a:ext cx="2263140" cy="1453515"/>
          </a:xfrm>
          <a:prstGeom prst="rect">
            <a:avLst/>
          </a:prstGeom>
          <a:solidFill>
            <a:schemeClr val="accent5">
              <a:lumMod val="20000"/>
              <a:lumOff val="80000"/>
            </a:schemeClr>
          </a:solidFill>
        </p:spPr>
        <p:txBody>
          <a:bodyPr wrap="square" rtlCol="0" anchor="t">
            <a:noAutofit/>
          </a:bodyPr>
          <a:lstStyle/>
          <a:p>
            <a:pPr algn="l" defTabSz="1219200" fontAlgn="base">
              <a:lnSpc>
                <a:spcPct val="210000"/>
              </a:lnSpc>
              <a:spcBef>
                <a:spcPct val="0"/>
              </a:spcBef>
              <a:spcAft>
                <a:spcPct val="0"/>
              </a:spcAft>
            </a:pPr>
            <a:r>
              <a:rPr lang="zh-CN" altLang="en-US" sz="1400" dirty="0">
                <a:latin typeface="黑体" panose="02010609060101010101" charset="-122"/>
                <a:ea typeface="黑体" panose="02010609060101010101" charset="-122"/>
                <a:cs typeface="黑体" panose="02010609060101010101" charset="-122"/>
                <a:sym typeface="+mn-lt"/>
              </a:rPr>
              <a:t>截至</a:t>
            </a:r>
            <a:r>
              <a:rPr lang="en-US" altLang="zh-CN" sz="1400" dirty="0">
                <a:latin typeface="黑体" panose="02010609060101010101" charset="-122"/>
                <a:ea typeface="黑体" panose="02010609060101010101" charset="-122"/>
                <a:cs typeface="黑体" panose="02010609060101010101" charset="-122"/>
                <a:sym typeface="+mn-lt"/>
              </a:rPr>
              <a:t>4</a:t>
            </a:r>
            <a:r>
              <a:rPr lang="zh-CN" altLang="en-US" sz="1400" dirty="0">
                <a:latin typeface="黑体" panose="02010609060101010101" charset="-122"/>
                <a:ea typeface="黑体" panose="02010609060101010101" charset="-122"/>
                <a:cs typeface="黑体" panose="02010609060101010101" charset="-122"/>
                <a:sym typeface="+mn-lt"/>
              </a:rPr>
              <a:t>月底半年来接待服务</a:t>
            </a:r>
            <a:r>
              <a:rPr lang="en-US" altLang="zh-CN" sz="1400" dirty="0">
                <a:latin typeface="黑体" panose="02010609060101010101" charset="-122"/>
                <a:ea typeface="黑体" panose="02010609060101010101" charset="-122"/>
                <a:cs typeface="黑体" panose="02010609060101010101" charset="-122"/>
                <a:sym typeface="+mn-lt"/>
              </a:rPr>
              <a:t>160</a:t>
            </a:r>
            <a:r>
              <a:rPr lang="zh-CN" altLang="en-US" sz="1400" dirty="0">
                <a:latin typeface="黑体" panose="02010609060101010101" charset="-122"/>
                <a:ea typeface="黑体" panose="02010609060101010101" charset="-122"/>
                <a:cs typeface="黑体" panose="02010609060101010101" charset="-122"/>
                <a:sym typeface="+mn-lt"/>
              </a:rPr>
              <a:t>万人次</a:t>
            </a:r>
            <a:r>
              <a:rPr lang="zh-CN" sz="1400" dirty="0">
                <a:latin typeface="黑体" panose="02010609060101010101" charset="-122"/>
                <a:ea typeface="黑体" panose="02010609060101010101" charset="-122"/>
                <a:cs typeface="黑体" panose="02010609060101010101" charset="-122"/>
                <a:sym typeface="+mn-lt"/>
              </a:rPr>
              <a:t>师生用餐，比去年同期增加</a:t>
            </a:r>
            <a:r>
              <a:rPr lang="en-US" altLang="zh-CN" sz="1400" dirty="0">
                <a:latin typeface="黑体" panose="02010609060101010101" charset="-122"/>
                <a:ea typeface="黑体" panose="02010609060101010101" charset="-122"/>
                <a:cs typeface="黑体" panose="02010609060101010101" charset="-122"/>
                <a:sym typeface="+mn-lt"/>
              </a:rPr>
              <a:t>38000</a:t>
            </a:r>
            <a:r>
              <a:rPr lang="zh-CN" altLang="en-US" sz="1400" dirty="0">
                <a:latin typeface="黑体" panose="02010609060101010101" charset="-122"/>
                <a:ea typeface="黑体" panose="02010609060101010101" charset="-122"/>
                <a:cs typeface="黑体" panose="02010609060101010101" charset="-122"/>
                <a:sym typeface="+mn-lt"/>
              </a:rPr>
              <a:t>就餐人次</a:t>
            </a:r>
          </a:p>
        </p:txBody>
      </p:sp>
      <p:sp>
        <p:nvSpPr>
          <p:cNvPr id="7" name="矩形 6"/>
          <p:cNvSpPr/>
          <p:nvPr/>
        </p:nvSpPr>
        <p:spPr>
          <a:xfrm>
            <a:off x="5382260" y="1088390"/>
            <a:ext cx="1637665" cy="337185"/>
          </a:xfrm>
          <a:prstGeom prst="rect">
            <a:avLst/>
          </a:prstGeom>
        </p:spPr>
        <p:txBody>
          <a:bodyPr wrap="none">
            <a:noAutofit/>
          </a:bodyPr>
          <a:lstStyle/>
          <a:p>
            <a:pPr defTabSz="1219200" fontAlgn="base">
              <a:spcBef>
                <a:spcPct val="0"/>
              </a:spcBef>
              <a:spcAft>
                <a:spcPct val="0"/>
              </a:spcAft>
              <a:defRPr/>
            </a:pPr>
            <a:r>
              <a:rPr lang="en-US" altLang="zh-CN" sz="1600" b="1" dirty="0">
                <a:solidFill>
                  <a:schemeClr val="tx1"/>
                </a:solidFill>
                <a:latin typeface="黑体" panose="02010609060101010101" charset="-122"/>
                <a:ea typeface="黑体" panose="02010609060101010101" charset="-122"/>
                <a:cs typeface="+mn-ea"/>
                <a:sym typeface="+mn-lt"/>
              </a:rPr>
              <a:t>2024.12.01--2025.04.30</a:t>
            </a:r>
          </a:p>
        </p:txBody>
      </p:sp>
      <p:sp>
        <p:nvSpPr>
          <p:cNvPr id="8" name="文本框 7"/>
          <p:cNvSpPr txBox="1"/>
          <p:nvPr/>
        </p:nvSpPr>
        <p:spPr>
          <a:xfrm>
            <a:off x="876300" y="1489710"/>
            <a:ext cx="3159760" cy="1806575"/>
          </a:xfrm>
          <a:prstGeom prst="rect">
            <a:avLst/>
          </a:prstGeom>
          <a:solidFill>
            <a:schemeClr val="accent5">
              <a:lumMod val="20000"/>
              <a:lumOff val="80000"/>
            </a:schemeClr>
          </a:solidFill>
        </p:spPr>
        <p:txBody>
          <a:bodyPr wrap="square" rtlCol="0">
            <a:noAutofit/>
          </a:bodyPr>
          <a:lstStyle/>
          <a:p>
            <a:r>
              <a:rPr lang="zh-CN" altLang="en-US" sz="1200">
                <a:latin typeface="黑体" panose="02010609060101010101" charset="-122"/>
                <a:ea typeface="黑体" panose="02010609060101010101" charset="-122"/>
                <a:cs typeface="黑体" panose="02010609060101010101" charset="-122"/>
              </a:rPr>
              <a:t>上半年根据季节变化与师生反馈桃园食堂持续更新菜品推出春季时令菜肴，</a:t>
            </a:r>
          </a:p>
          <a:p>
            <a:r>
              <a:rPr lang="zh-CN" altLang="en-US" sz="1200">
                <a:latin typeface="黑体" panose="02010609060101010101" charset="-122"/>
                <a:ea typeface="黑体" panose="02010609060101010101" charset="-122"/>
                <a:cs typeface="黑体" panose="02010609060101010101" charset="-122"/>
              </a:rPr>
              <a:t>保证基本大伙稳定供应，涵盖精品菜，平价菜不同价位，满足师生多元需求，</a:t>
            </a:r>
          </a:p>
          <a:p>
            <a:r>
              <a:rPr lang="zh-CN" altLang="en-US" sz="1200">
                <a:latin typeface="黑体" panose="02010609060101010101" charset="-122"/>
                <a:ea typeface="黑体" panose="02010609060101010101" charset="-122"/>
                <a:cs typeface="黑体" panose="02010609060101010101" charset="-122"/>
              </a:rPr>
              <a:t>定期组织员工服务培训，强化服务意识，设立各类意见反馈渠道收集师生用餐意见</a:t>
            </a:r>
            <a:r>
              <a:rPr lang="en-US" altLang="zh-CN" sz="1200">
                <a:latin typeface="黑体" panose="02010609060101010101" charset="-122"/>
                <a:ea typeface="黑体" panose="02010609060101010101" charset="-122"/>
                <a:cs typeface="黑体" panose="02010609060101010101" charset="-122"/>
              </a:rPr>
              <a:t>132</a:t>
            </a:r>
            <a:r>
              <a:rPr lang="zh-CN" altLang="en-US" sz="1200">
                <a:latin typeface="黑体" panose="02010609060101010101" charset="-122"/>
                <a:ea typeface="黑体" panose="02010609060101010101" charset="-122"/>
                <a:cs typeface="黑体" panose="02010609060101010101" charset="-122"/>
              </a:rPr>
              <a:t>条，及时处理并改进，有效提升了师生满意度。</a:t>
            </a:r>
          </a:p>
        </p:txBody>
      </p:sp>
      <p:pic>
        <p:nvPicPr>
          <p:cNvPr id="13" name="图片 12" descr="微信图片_20241127172716"/>
          <p:cNvPicPr/>
          <p:nvPr/>
        </p:nvPicPr>
        <p:blipFill>
          <a:blip r:embed="rId5"/>
          <a:stretch>
            <a:fillRect/>
          </a:stretch>
        </p:blipFill>
        <p:spPr>
          <a:xfrm>
            <a:off x="292737" y="282475"/>
            <a:ext cx="982625" cy="982625"/>
          </a:xfrm>
          <a:prstGeom prst="rect">
            <a:avLst/>
          </a:prstGeom>
        </p:spPr>
      </p:pic>
      <p:sp>
        <p:nvSpPr>
          <p:cNvPr id="66" name="文本框"/>
          <p:cNvSpPr/>
          <p:nvPr/>
        </p:nvSpPr>
        <p:spPr>
          <a:xfrm>
            <a:off x="3575837" y="2862652"/>
            <a:ext cx="573182" cy="573182"/>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51B3B0"/>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32786" tIns="132786" rIns="132786" bIns="132786" numCol="1" spcCol="1270" anchor="ctr" anchorCtr="0">
            <a:noAutofit/>
          </a:bodyPr>
          <a:lstStyle/>
          <a:p>
            <a:pPr lvl="0" algn="ctr" defTabSz="1244600">
              <a:lnSpc>
                <a:spcPct val="90000"/>
              </a:lnSpc>
              <a:spcBef>
                <a:spcPct val="0"/>
              </a:spcBef>
              <a:spcAft>
                <a:spcPct val="35000"/>
              </a:spcAft>
            </a:pPr>
            <a:endParaRPr lang="en-US" sz="1700" kern="1200" dirty="0">
              <a:solidFill>
                <a:schemeClr val="bg1"/>
              </a:solidFill>
              <a:cs typeface="+mn-ea"/>
              <a:sym typeface="+mn-lt"/>
            </a:endParaRPr>
          </a:p>
        </p:txBody>
      </p:sp>
      <p:sp>
        <p:nvSpPr>
          <p:cNvPr id="2" name="矩形 1"/>
          <p:cNvSpPr/>
          <p:nvPr/>
        </p:nvSpPr>
        <p:spPr>
          <a:xfrm>
            <a:off x="5101206" y="3009229"/>
            <a:ext cx="508635" cy="287020"/>
          </a:xfrm>
          <a:prstGeom prst="rect">
            <a:avLst/>
          </a:prstGeom>
          <a:noFill/>
          <a:extLst>
            <a:ext uri="{909E8E84-426E-40DD-AFC4-6F175D3DCCD1}">
              <a14:hiddenFill xmlns:a14="http://schemas.microsoft.com/office/drawing/2010/main">
                <a:solidFill>
                  <a:srgbClr val="51B3B0"/>
                </a:solidFill>
              </a14:hiddenFill>
            </a:ext>
          </a:extLst>
        </p:spPr>
        <p:txBody>
          <a:bodyPr wrap="none">
            <a:spAutoFit/>
          </a:bodyPr>
          <a:lstStyle/>
          <a:p>
            <a:pPr algn="ctr" defTabSz="1219200" fontAlgn="base">
              <a:lnSpc>
                <a:spcPct val="150000"/>
              </a:lnSpc>
              <a:spcBef>
                <a:spcPct val="0"/>
              </a:spcBef>
              <a:spcAft>
                <a:spcPct val="0"/>
              </a:spcAft>
              <a:defRPr/>
            </a:pPr>
            <a:r>
              <a:rPr lang="zh-CN" sz="850" b="1" dirty="0">
                <a:solidFill>
                  <a:schemeClr val="bg1"/>
                </a:solidFill>
                <a:cs typeface="+mn-ea"/>
                <a:sym typeface="+mn-lt"/>
              </a:rPr>
              <a:t>满意度</a:t>
            </a:r>
            <a:endParaRPr lang="zh-CN" sz="730" b="1" dirty="0">
              <a:solidFill>
                <a:schemeClr val="bg1"/>
              </a:solidFill>
              <a:cs typeface="+mn-ea"/>
              <a:sym typeface="+mn-lt"/>
            </a:endParaRPr>
          </a:p>
        </p:txBody>
      </p:sp>
      <p:sp>
        <p:nvSpPr>
          <p:cNvPr id="9" name="矩形 8"/>
          <p:cNvSpPr/>
          <p:nvPr/>
        </p:nvSpPr>
        <p:spPr>
          <a:xfrm>
            <a:off x="3608321" y="3009229"/>
            <a:ext cx="508635" cy="287020"/>
          </a:xfrm>
          <a:prstGeom prst="rect">
            <a:avLst/>
          </a:prstGeom>
          <a:noFill/>
          <a:extLst>
            <a:ext uri="{909E8E84-426E-40DD-AFC4-6F175D3DCCD1}">
              <a14:hiddenFill xmlns:a14="http://schemas.microsoft.com/office/drawing/2010/main">
                <a:solidFill>
                  <a:srgbClr val="51B3B0"/>
                </a:solidFill>
              </a14:hiddenFill>
            </a:ext>
          </a:extLst>
        </p:spPr>
        <p:txBody>
          <a:bodyPr wrap="none">
            <a:spAutoFit/>
          </a:bodyPr>
          <a:lstStyle/>
          <a:p>
            <a:pPr algn="ctr" defTabSz="1219200" fontAlgn="base">
              <a:lnSpc>
                <a:spcPct val="150000"/>
              </a:lnSpc>
              <a:spcBef>
                <a:spcPct val="0"/>
              </a:spcBef>
              <a:spcAft>
                <a:spcPct val="0"/>
              </a:spcAft>
              <a:defRPr/>
            </a:pPr>
            <a:r>
              <a:rPr lang="zh-CN" sz="850" b="1" dirty="0">
                <a:solidFill>
                  <a:schemeClr val="bg1"/>
                </a:solidFill>
                <a:cs typeface="+mn-ea"/>
                <a:sym typeface="+mn-lt"/>
              </a:rPr>
              <a:t>满意度</a:t>
            </a:r>
            <a:endParaRPr lang="zh-CN" sz="730" b="1" dirty="0">
              <a:solidFill>
                <a:schemeClr val="bg1"/>
              </a:solidFill>
              <a:cs typeface="+mn-ea"/>
              <a:sym typeface="+mn-lt"/>
            </a:endParaRPr>
          </a:p>
        </p:txBody>
      </p:sp>
      <p:sp>
        <p:nvSpPr>
          <p:cNvPr id="64" name="文本框"/>
          <p:cNvSpPr/>
          <p:nvPr/>
        </p:nvSpPr>
        <p:spPr>
          <a:xfrm>
            <a:off x="5068933" y="2862652"/>
            <a:ext cx="573182" cy="573182"/>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51B3B0"/>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32786" tIns="132786" rIns="132786" bIns="132786" numCol="1" spcCol="1270" anchor="ctr" anchorCtr="0">
            <a:noAutofit/>
          </a:bodyPr>
          <a:lstStyle/>
          <a:p>
            <a:pPr lvl="0" algn="ctr" defTabSz="1244600">
              <a:lnSpc>
                <a:spcPct val="90000"/>
              </a:lnSpc>
              <a:spcBef>
                <a:spcPct val="0"/>
              </a:spcBef>
              <a:spcAft>
                <a:spcPct val="35000"/>
              </a:spcAft>
            </a:pPr>
            <a:r>
              <a:rPr lang="zh-CN" altLang="en-US" sz="800" kern="1200" dirty="0">
                <a:solidFill>
                  <a:schemeClr val="bg1"/>
                </a:solidFill>
                <a:cs typeface="+mn-ea"/>
                <a:sym typeface="+mn-lt"/>
              </a:rPr>
              <a:t>就餐人</a:t>
            </a:r>
            <a:endParaRPr lang="zh-CN" altLang="en-US" sz="1700" kern="1200" dirty="0">
              <a:solidFill>
                <a:schemeClr val="bg1"/>
              </a:solidFill>
              <a:cs typeface="+mn-ea"/>
              <a:sym typeface="+mn-lt"/>
            </a:endParaRPr>
          </a:p>
        </p:txBody>
      </p:sp>
      <p:pic>
        <p:nvPicPr>
          <p:cNvPr id="19" name="图片 18" descr="华餐logo黑体字"/>
          <p:cNvPicPr>
            <a:picLocks noChangeAspect="1"/>
          </p:cNvPicPr>
          <p:nvPr>
            <p:custDataLst>
              <p:tags r:id="rId1"/>
            </p:custDataLst>
          </p:nvPr>
        </p:nvPicPr>
        <p:blipFill>
          <a:blip r:embed="rId6"/>
          <a:stretch>
            <a:fillRect/>
          </a:stretch>
        </p:blipFill>
        <p:spPr>
          <a:xfrm>
            <a:off x="8099279" y="54012"/>
            <a:ext cx="1152000" cy="57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97897879798"/>
          <p:cNvPicPr>
            <a:picLocks noChangeAspect="1"/>
          </p:cNvPicPr>
          <p:nvPr/>
        </p:nvPicPr>
        <p:blipFill>
          <a:blip r:embed="rId6">
            <a:lum bright="6000"/>
          </a:blip>
          <a:srcRect/>
          <a:stretch>
            <a:fillRect/>
          </a:stretch>
        </p:blipFill>
        <p:spPr>
          <a:xfrm>
            <a:off x="0" y="-635"/>
            <a:ext cx="9291600" cy="5720400"/>
          </a:xfrm>
          <a:prstGeom prst="rect">
            <a:avLst/>
          </a:prstGeom>
        </p:spPr>
      </p:pic>
      <p:sp>
        <p:nvSpPr>
          <p:cNvPr id="30724" name="矩形"/>
          <p:cNvSpPr>
            <a:spLocks noChangeArrowheads="1"/>
          </p:cNvSpPr>
          <p:nvPr/>
        </p:nvSpPr>
        <p:spPr bwMode="auto">
          <a:xfrm>
            <a:off x="1381125" y="1878965"/>
            <a:ext cx="2360930" cy="504190"/>
          </a:xfrm>
          <a:prstGeom prst="rect">
            <a:avLst/>
          </a:prstGeom>
          <a:solidFill>
            <a:schemeClr val="accent5">
              <a:lumMod val="40000"/>
              <a:lumOff val="60000"/>
            </a:schemeClr>
          </a:solidFill>
          <a:ln>
            <a:noFill/>
          </a:ln>
        </p:spPr>
        <p:txBody>
          <a:bodyPr anchor="ctr" anchorCtr="0"/>
          <a:lstStyle/>
          <a:p>
            <a:pPr algn="just" defTabSz="912495" eaLnBrk="1" hangingPunct="1">
              <a:lnSpc>
                <a:spcPct val="150000"/>
              </a:lnSpc>
            </a:pPr>
            <a:endParaRPr lang="en-US" altLang="id-ID" sz="97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endParaRPr>
          </a:p>
          <a:p>
            <a:pPr algn="l" defTabSz="912495" eaLnBrk="1" hangingPunct="1">
              <a:lnSpc>
                <a:spcPct val="240000"/>
              </a:lnSpc>
            </a:pPr>
            <a:r>
              <a:rPr lang="en-US" altLang="id-ID" sz="1600">
                <a:solidFill>
                  <a:srgbClr val="FF0000"/>
                </a:solidFill>
                <a:latin typeface="黑体" panose="02010609060101010101" charset="-122"/>
                <a:ea typeface="黑体" panose="02010609060101010101" charset="-122"/>
                <a:cs typeface="黑体" panose="02010609060101010101" charset="-122"/>
                <a:sym typeface="汉仪君黑-45简" panose="020B0604020202020204" charset="-122"/>
              </a:rPr>
              <a:t>1.</a:t>
            </a:r>
            <a:r>
              <a:rPr lang="zh-CN" altLang="en-US" sz="1600">
                <a:solidFill>
                  <a:srgbClr val="FF0000"/>
                </a:solidFill>
                <a:latin typeface="黑体" panose="02010609060101010101" charset="-122"/>
                <a:ea typeface="黑体" panose="02010609060101010101" charset="-122"/>
                <a:cs typeface="黑体" panose="02010609060101010101" charset="-122"/>
                <a:sym typeface="汉仪君黑-45简" panose="020B0604020202020204" charset="-122"/>
              </a:rPr>
              <a:t>食堂设施设备老旧</a:t>
            </a:r>
          </a:p>
          <a:p>
            <a:pPr algn="l" defTabSz="912495" eaLnBrk="1" hangingPunct="1">
              <a:lnSpc>
                <a:spcPct val="150000"/>
              </a:lnSpc>
            </a:pPr>
            <a:endParaRPr lang="en-US" altLang="zh-CN" sz="97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endParaRPr>
          </a:p>
          <a:p>
            <a:pPr algn="just" defTabSz="912495" eaLnBrk="1" hangingPunct="1">
              <a:lnSpc>
                <a:spcPct val="100000"/>
              </a:lnSpc>
            </a:pPr>
            <a:endParaRPr lang="en-US" altLang="zh-CN" sz="97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endParaRPr>
          </a:p>
        </p:txBody>
      </p:sp>
      <p:sp>
        <p:nvSpPr>
          <p:cNvPr id="30731" name="TextBox 13"/>
          <p:cNvSpPr txBox="1">
            <a:spLocks noChangeArrowheads="1"/>
          </p:cNvSpPr>
          <p:nvPr/>
        </p:nvSpPr>
        <p:spPr bwMode="auto">
          <a:xfrm>
            <a:off x="1606550" y="1583055"/>
            <a:ext cx="1692275" cy="259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oAutofit/>
          </a:bodyPr>
          <a:lstStyle>
            <a:lvl1pPr defTabSz="1216025">
              <a:defRPr>
                <a:solidFill>
                  <a:schemeClr val="tx1"/>
                </a:solidFill>
                <a:latin typeface="Calibri" panose="020F0502020204030204" charset="0"/>
                <a:ea typeface="宋体" panose="02010600030101010101" pitchFamily="2" charset="-122"/>
              </a:defRPr>
            </a:lvl1pPr>
            <a:lvl2pPr marL="742950" indent="-285750" defTabSz="1216025">
              <a:defRPr>
                <a:solidFill>
                  <a:schemeClr val="tx1"/>
                </a:solidFill>
                <a:latin typeface="Calibri" panose="020F0502020204030204" charset="0"/>
                <a:ea typeface="宋体" panose="02010600030101010101" pitchFamily="2" charset="-122"/>
              </a:defRPr>
            </a:lvl2pPr>
            <a:lvl3pPr marL="1143000" indent="-228600" defTabSz="1216025">
              <a:defRPr>
                <a:solidFill>
                  <a:schemeClr val="tx1"/>
                </a:solidFill>
                <a:latin typeface="Calibri" panose="020F0502020204030204" charset="0"/>
                <a:ea typeface="宋体" panose="02010600030101010101" pitchFamily="2" charset="-122"/>
              </a:defRPr>
            </a:lvl3pPr>
            <a:lvl4pPr marL="1600200" indent="-228600" defTabSz="1216025">
              <a:defRPr>
                <a:solidFill>
                  <a:schemeClr val="tx1"/>
                </a:solidFill>
                <a:latin typeface="Calibri" panose="020F0502020204030204" charset="0"/>
                <a:ea typeface="宋体" panose="02010600030101010101" pitchFamily="2" charset="-122"/>
              </a:defRPr>
            </a:lvl4pPr>
            <a:lvl5pPr marL="2057400" indent="-228600" defTabSz="1216025">
              <a:defRPr>
                <a:solidFill>
                  <a:schemeClr val="tx1"/>
                </a:solidFill>
                <a:latin typeface="Calibri" panose="020F050202020403020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eaLnBrk="1" hangingPunct="1">
              <a:spcBef>
                <a:spcPct val="20000"/>
              </a:spcBef>
            </a:pPr>
            <a:r>
              <a:rPr lang="zh-CN" altLang="en-US" sz="1600" b="1">
                <a:solidFill>
                  <a:srgbClr val="FF0000"/>
                </a:solidFill>
                <a:latin typeface="黑体" panose="02010609060101010101" charset="-122"/>
                <a:ea typeface="黑体" panose="02010609060101010101" charset="-122"/>
                <a:sym typeface="汉仪君黑-45简" panose="020B0604020202020204" charset="-122"/>
              </a:rPr>
              <a:t>存在问题</a:t>
            </a:r>
          </a:p>
        </p:txBody>
      </p:sp>
      <p:sp>
        <p:nvSpPr>
          <p:cNvPr id="30732" name="矩形 40"/>
          <p:cNvSpPr>
            <a:spLocks noChangeArrowheads="1"/>
          </p:cNvSpPr>
          <p:nvPr/>
        </p:nvSpPr>
        <p:spPr bwMode="auto">
          <a:xfrm>
            <a:off x="5553710" y="2863215"/>
            <a:ext cx="2759075" cy="854710"/>
          </a:xfrm>
          <a:prstGeom prst="rect">
            <a:avLst/>
          </a:prstGeom>
          <a:solidFill>
            <a:schemeClr val="accent5">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algn="l">
              <a:lnSpc>
                <a:spcPct val="120000"/>
              </a:lnSpc>
            </a:pPr>
            <a:r>
              <a:rPr lang="en-US" altLang="zh-CN" sz="1600" dirty="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rPr>
              <a:t>2.</a:t>
            </a:r>
            <a:r>
              <a:rPr lang="zh-CN" altLang="en-US" sz="1600" dirty="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rPr>
              <a:t>加强员工服务技能培训定期考核，不断提升桃园食堂服务</a:t>
            </a:r>
            <a:r>
              <a:rPr lang="en-US" altLang="zh-CN" sz="1600" dirty="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rPr>
              <a:t>  </a:t>
            </a:r>
            <a:r>
              <a:rPr lang="zh-CN" altLang="en-US" sz="1600" dirty="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rPr>
              <a:t>水平</a:t>
            </a:r>
            <a:endParaRPr lang="zh-CN" altLang="en-US" sz="850" dirty="0">
              <a:solidFill>
                <a:schemeClr val="bg1"/>
              </a:solidFill>
              <a:latin typeface="+mn-ea"/>
              <a:sym typeface="汉仪君黑-45简" panose="020B0604020202020204" charset="-122"/>
            </a:endParaRPr>
          </a:p>
        </p:txBody>
      </p:sp>
      <p:pic>
        <p:nvPicPr>
          <p:cNvPr id="13" name="图片 12" descr="08890980"/>
          <p:cNvPicPr>
            <a:picLocks noChangeAspect="1"/>
          </p:cNvPicPr>
          <p:nvPr/>
        </p:nvPicPr>
        <p:blipFill>
          <a:blip r:embed="rId7">
            <a:lum bright="6000"/>
          </a:blip>
          <a:srcRect/>
          <a:stretch>
            <a:fillRect/>
          </a:stretch>
        </p:blipFill>
        <p:spPr>
          <a:xfrm>
            <a:off x="3976370" y="1841500"/>
            <a:ext cx="1175385" cy="2324100"/>
          </a:xfrm>
          <a:prstGeom prst="roundRect">
            <a:avLst>
              <a:gd name="adj" fmla="val 0"/>
            </a:avLst>
          </a:prstGeom>
        </p:spPr>
      </p:pic>
      <p:sp>
        <p:nvSpPr>
          <p:cNvPr id="20" name="文本框 19"/>
          <p:cNvSpPr txBox="1"/>
          <p:nvPr/>
        </p:nvSpPr>
        <p:spPr>
          <a:xfrm>
            <a:off x="1195070" y="418465"/>
            <a:ext cx="2379980" cy="368300"/>
          </a:xfrm>
          <a:prstGeom prst="rect">
            <a:avLst/>
          </a:prstGeom>
          <a:noFill/>
        </p:spPr>
        <p:txBody>
          <a:bodyPr wrap="square" rtlCol="0">
            <a:spAutoFit/>
            <a:scene3d>
              <a:camera prst="orthographicFront"/>
              <a:lightRig rig="threePt" dir="t"/>
            </a:scene3d>
            <a:sp3d contourW="12700"/>
          </a:bodyPr>
          <a:lstStyle/>
          <a:p>
            <a:r>
              <a:rPr lang="zh-CN" altLang="en-US" dirty="0">
                <a:solidFill>
                  <a:schemeClr val="tx1"/>
                </a:solidFill>
                <a:latin typeface="黑体" panose="02010609060101010101" charset="-122"/>
                <a:ea typeface="黑体" panose="02010609060101010101" charset="-122"/>
                <a:cs typeface="+mn-ea"/>
                <a:sym typeface="+mn-lt"/>
              </a:rPr>
              <a:t>存在问题与改进情况</a:t>
            </a:r>
          </a:p>
        </p:txBody>
      </p:sp>
      <p:sp>
        <p:nvSpPr>
          <p:cNvPr id="3" name="文本框 2"/>
          <p:cNvSpPr txBox="1"/>
          <p:nvPr/>
        </p:nvSpPr>
        <p:spPr>
          <a:xfrm>
            <a:off x="1381125" y="3710940"/>
            <a:ext cx="2360295" cy="823595"/>
          </a:xfrm>
          <a:prstGeom prst="rect">
            <a:avLst/>
          </a:prstGeom>
          <a:solidFill>
            <a:schemeClr val="accent5">
              <a:lumMod val="40000"/>
              <a:lumOff val="60000"/>
            </a:schemeClr>
          </a:solidFill>
        </p:spPr>
        <p:txBody>
          <a:bodyPr wrap="square" rtlCol="0">
            <a:noAutofit/>
          </a:bodyPr>
          <a:lstStyle/>
          <a:p>
            <a:pPr algn="just" defTabSz="912495" eaLnBrk="1" hangingPunct="1">
              <a:lnSpc>
                <a:spcPct val="100000"/>
              </a:lnSpc>
            </a:pPr>
            <a:r>
              <a:rPr lang="en-US" altLang="zh-CN" sz="1600">
                <a:solidFill>
                  <a:srgbClr val="FF0000"/>
                </a:solidFill>
                <a:latin typeface="黑体" panose="02010609060101010101" charset="-122"/>
                <a:ea typeface="黑体" panose="02010609060101010101" charset="-122"/>
                <a:cs typeface="黑体" panose="02010609060101010101" charset="-122"/>
                <a:sym typeface="汉仪君黑-45简" panose="020B0604020202020204" charset="-122"/>
              </a:rPr>
              <a:t>3.</a:t>
            </a:r>
            <a:r>
              <a:rPr lang="zh-CN" altLang="en-US" sz="1600">
                <a:solidFill>
                  <a:srgbClr val="FF0000"/>
                </a:solidFill>
                <a:latin typeface="黑体" panose="02010609060101010101" charset="-122"/>
                <a:ea typeface="黑体" panose="02010609060101010101" charset="-122"/>
                <a:cs typeface="黑体" panose="02010609060101010101" charset="-122"/>
                <a:sym typeface="汉仪君黑-45简" panose="020B0604020202020204" charset="-122"/>
              </a:rPr>
              <a:t>部分新进员工对食品安全知识掌握不扎实</a:t>
            </a:r>
          </a:p>
          <a:p>
            <a:pPr algn="just" defTabSz="912495" eaLnBrk="1" hangingPunct="1">
              <a:lnSpc>
                <a:spcPct val="100000"/>
              </a:lnSpc>
            </a:pPr>
            <a:endParaRPr lang="zh-CN" altLang="en-US" sz="1600">
              <a:solidFill>
                <a:srgbClr val="FF0000"/>
              </a:solidFill>
              <a:latin typeface="黑体" panose="02010609060101010101" charset="-122"/>
              <a:ea typeface="黑体" panose="02010609060101010101" charset="-122"/>
              <a:cs typeface="黑体" panose="02010609060101010101" charset="-122"/>
              <a:sym typeface="汉仪君黑-45简" panose="020B0604020202020204" charset="-122"/>
            </a:endParaRPr>
          </a:p>
        </p:txBody>
      </p:sp>
      <p:sp>
        <p:nvSpPr>
          <p:cNvPr id="5" name="文本框 4"/>
          <p:cNvSpPr txBox="1"/>
          <p:nvPr/>
        </p:nvSpPr>
        <p:spPr>
          <a:xfrm>
            <a:off x="1375410" y="2548255"/>
            <a:ext cx="2366645" cy="996950"/>
          </a:xfrm>
          <a:prstGeom prst="rect">
            <a:avLst/>
          </a:prstGeom>
          <a:solidFill>
            <a:schemeClr val="accent5">
              <a:lumMod val="40000"/>
              <a:lumOff val="60000"/>
            </a:schemeClr>
          </a:solidFill>
        </p:spPr>
        <p:txBody>
          <a:bodyPr wrap="square" rtlCol="0">
            <a:noAutofit/>
          </a:bodyPr>
          <a:lstStyle/>
          <a:p>
            <a:pPr algn="l"/>
            <a:r>
              <a:rPr lang="en-US" altLang="zh-CN" sz="1600">
                <a:solidFill>
                  <a:srgbClr val="FF0000"/>
                </a:solidFill>
                <a:latin typeface="黑体" panose="02010609060101010101" charset="-122"/>
                <a:ea typeface="黑体" panose="02010609060101010101" charset="-122"/>
                <a:cs typeface="黑体" panose="02010609060101010101" charset="-122"/>
                <a:sym typeface="汉仪君黑-45简" panose="020B0604020202020204" charset="-122"/>
              </a:rPr>
              <a:t>2.</a:t>
            </a:r>
            <a:r>
              <a:rPr lang="zh-CN" altLang="en-US" sz="1600">
                <a:solidFill>
                  <a:srgbClr val="FF0000"/>
                </a:solidFill>
                <a:latin typeface="黑体" panose="02010609060101010101" charset="-122"/>
                <a:ea typeface="黑体" panose="02010609060101010101" charset="-122"/>
                <a:cs typeface="黑体" panose="02010609060101010101" charset="-122"/>
                <a:sym typeface="汉仪君黑-45简" panose="020B0604020202020204" charset="-122"/>
              </a:rPr>
              <a:t>个别员工服务细节把握不够精准</a:t>
            </a:r>
            <a:r>
              <a:rPr lang="en-US" altLang="zh-CN" sz="1600">
                <a:solidFill>
                  <a:srgbClr val="FF0000"/>
                </a:solidFill>
                <a:latin typeface="黑体" panose="02010609060101010101" charset="-122"/>
                <a:ea typeface="黑体" panose="02010609060101010101" charset="-122"/>
                <a:cs typeface="黑体" panose="02010609060101010101" charset="-122"/>
                <a:sym typeface="汉仪君黑-45简" panose="020B0604020202020204" charset="-122"/>
              </a:rPr>
              <a:t>   </a:t>
            </a:r>
            <a:r>
              <a:rPr lang="zh-CN" altLang="en-US" sz="1600">
                <a:solidFill>
                  <a:srgbClr val="FF0000"/>
                </a:solidFill>
                <a:latin typeface="黑体" panose="02010609060101010101" charset="-122"/>
                <a:ea typeface="黑体" panose="02010609060101010101" charset="-122"/>
                <a:cs typeface="黑体" panose="02010609060101010101" charset="-122"/>
                <a:sym typeface="汉仪君黑-45简" panose="020B0604020202020204" charset="-122"/>
              </a:rPr>
              <a:t>就餐高峰出餐速度有待进一步提升</a:t>
            </a:r>
          </a:p>
        </p:txBody>
      </p:sp>
      <p:sp>
        <p:nvSpPr>
          <p:cNvPr id="6" name="文本框 5"/>
          <p:cNvSpPr txBox="1"/>
          <p:nvPr/>
        </p:nvSpPr>
        <p:spPr>
          <a:xfrm>
            <a:off x="5669280" y="1583055"/>
            <a:ext cx="1804035" cy="263525"/>
          </a:xfrm>
          <a:prstGeom prst="rect">
            <a:avLst/>
          </a:prstGeom>
          <a:noFill/>
        </p:spPr>
        <p:txBody>
          <a:bodyPr wrap="square" rtlCol="0">
            <a:noAutofit/>
          </a:bodyPr>
          <a:lstStyle/>
          <a:p>
            <a:pPr algn="ctr"/>
            <a:r>
              <a:rPr lang="zh-CN" altLang="en-US" sz="1600">
                <a:solidFill>
                  <a:schemeClr val="tx1"/>
                </a:solidFill>
                <a:latin typeface="黑体" panose="02010609060101010101" charset="-122"/>
                <a:ea typeface="黑体" panose="02010609060101010101" charset="-122"/>
              </a:rPr>
              <a:t>改进措施</a:t>
            </a:r>
          </a:p>
        </p:txBody>
      </p:sp>
      <p:sp>
        <p:nvSpPr>
          <p:cNvPr id="7" name="文本框 6"/>
          <p:cNvSpPr txBox="1"/>
          <p:nvPr/>
        </p:nvSpPr>
        <p:spPr>
          <a:xfrm>
            <a:off x="5553710" y="1878965"/>
            <a:ext cx="2740025" cy="951865"/>
          </a:xfrm>
          <a:prstGeom prst="rect">
            <a:avLst/>
          </a:prstGeom>
          <a:solidFill>
            <a:schemeClr val="accent5">
              <a:lumMod val="40000"/>
              <a:lumOff val="60000"/>
            </a:schemeClr>
          </a:solidFill>
        </p:spPr>
        <p:txBody>
          <a:bodyPr wrap="square" rtlCol="0">
            <a:noAutofit/>
          </a:bodyPr>
          <a:lstStyle/>
          <a:p>
            <a:pPr>
              <a:lnSpc>
                <a:spcPct val="120000"/>
              </a:lnSpc>
            </a:pPr>
            <a:r>
              <a:rPr lang="en-US" altLang="zh-CN" sz="1600">
                <a:solidFill>
                  <a:schemeClr val="tx1"/>
                </a:solidFill>
                <a:latin typeface="黑体" panose="02010609060101010101" charset="-122"/>
                <a:ea typeface="黑体" panose="02010609060101010101" charset="-122"/>
                <a:cs typeface="黑体" panose="02010609060101010101" charset="-122"/>
              </a:rPr>
              <a:t>1.</a:t>
            </a:r>
            <a:r>
              <a:rPr lang="zh-CN" altLang="en-US" sz="1600">
                <a:solidFill>
                  <a:schemeClr val="tx1"/>
                </a:solidFill>
                <a:latin typeface="黑体" panose="02010609060101010101" charset="-122"/>
                <a:ea typeface="黑体" panose="02010609060101010101" charset="-122"/>
                <a:cs typeface="黑体" panose="02010609060101010101" charset="-122"/>
              </a:rPr>
              <a:t>对食堂内部设施设备进行升级改造，为师生营造干净整洁安全的就餐环境</a:t>
            </a:r>
          </a:p>
        </p:txBody>
      </p:sp>
      <p:sp>
        <p:nvSpPr>
          <p:cNvPr id="8" name="文本框 7"/>
          <p:cNvSpPr txBox="1"/>
          <p:nvPr/>
        </p:nvSpPr>
        <p:spPr>
          <a:xfrm>
            <a:off x="5553075" y="3750945"/>
            <a:ext cx="2750820" cy="1297940"/>
          </a:xfrm>
          <a:prstGeom prst="rect">
            <a:avLst/>
          </a:prstGeom>
          <a:solidFill>
            <a:schemeClr val="accent5">
              <a:lumMod val="40000"/>
              <a:lumOff val="60000"/>
            </a:schemeClr>
          </a:solidFill>
        </p:spPr>
        <p:txBody>
          <a:bodyPr wrap="square" rtlCol="0">
            <a:noAutofit/>
          </a:bodyPr>
          <a:lstStyle/>
          <a:p>
            <a:pPr algn="l"/>
            <a:r>
              <a:rPr lang="en-US" altLang="zh-CN" sz="1600">
                <a:solidFill>
                  <a:schemeClr val="tx1"/>
                </a:solidFill>
                <a:latin typeface="黑体" panose="02010609060101010101" charset="-122"/>
                <a:ea typeface="黑体" panose="02010609060101010101" charset="-122"/>
              </a:rPr>
              <a:t>3.</a:t>
            </a:r>
            <a:r>
              <a:rPr lang="zh-CN" altLang="en-US" sz="1600">
                <a:solidFill>
                  <a:schemeClr val="tx1"/>
                </a:solidFill>
                <a:latin typeface="黑体" panose="02010609060101010101" charset="-122"/>
                <a:ea typeface="黑体" panose="02010609060101010101" charset="-122"/>
              </a:rPr>
              <a:t>加强对员工的食品安全知识培训和考核，增加培训频次和培训方式，增加案例分析和互动交流</a:t>
            </a:r>
          </a:p>
        </p:txBody>
      </p:sp>
      <p:cxnSp>
        <p:nvCxnSpPr>
          <p:cNvPr id="33" name="直接连接符 32"/>
          <p:cNvCxnSpPr/>
          <p:nvPr>
            <p:custDataLst>
              <p:tags r:id="rId1"/>
            </p:custDataLst>
          </p:nvPr>
        </p:nvCxnSpPr>
        <p:spPr>
          <a:xfrm>
            <a:off x="3772013" y="1846098"/>
            <a:ext cx="8890" cy="2319655"/>
          </a:xfrm>
          <a:prstGeom prst="line">
            <a:avLst/>
          </a:prstGeom>
          <a:ln>
            <a:solidFill>
              <a:srgbClr val="51B3B0"/>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custDataLst>
              <p:tags r:id="rId2"/>
            </p:custDataLst>
          </p:nvPr>
        </p:nvCxnSpPr>
        <p:spPr>
          <a:xfrm flipH="1">
            <a:off x="5339238" y="1878451"/>
            <a:ext cx="10795" cy="2256155"/>
          </a:xfrm>
          <a:prstGeom prst="line">
            <a:avLst/>
          </a:prstGeom>
          <a:ln>
            <a:solidFill>
              <a:srgbClr val="51B3B0"/>
            </a:solidFill>
            <a:prstDash val="dash"/>
          </a:ln>
        </p:spPr>
        <p:style>
          <a:lnRef idx="1">
            <a:schemeClr val="accent1"/>
          </a:lnRef>
          <a:fillRef idx="0">
            <a:schemeClr val="accent1"/>
          </a:fillRef>
          <a:effectRef idx="0">
            <a:schemeClr val="accent1"/>
          </a:effectRef>
          <a:fontRef idx="minor">
            <a:schemeClr val="tx1"/>
          </a:fontRef>
        </p:style>
      </p:cxnSp>
      <p:pic>
        <p:nvPicPr>
          <p:cNvPr id="12" name="图片 11" descr="微信图片_20241127172716"/>
          <p:cNvPicPr/>
          <p:nvPr/>
        </p:nvPicPr>
        <p:blipFill>
          <a:blip r:embed="rId8"/>
          <a:stretch>
            <a:fillRect/>
          </a:stretch>
        </p:blipFill>
        <p:spPr>
          <a:xfrm>
            <a:off x="79377" y="-100"/>
            <a:ext cx="982625" cy="982625"/>
          </a:xfrm>
          <a:prstGeom prst="rect">
            <a:avLst/>
          </a:prstGeom>
        </p:spPr>
      </p:pic>
      <p:pic>
        <p:nvPicPr>
          <p:cNvPr id="19" name="图片 18" descr="华餐logo黑体字"/>
          <p:cNvPicPr>
            <a:picLocks noChangeAspect="1"/>
          </p:cNvPicPr>
          <p:nvPr>
            <p:custDataLst>
              <p:tags r:id="rId3"/>
            </p:custDataLst>
          </p:nvPr>
        </p:nvPicPr>
        <p:blipFill>
          <a:blip r:embed="rId9"/>
          <a:stretch>
            <a:fillRect/>
          </a:stretch>
        </p:blipFill>
        <p:spPr>
          <a:xfrm>
            <a:off x="7832579" y="54012"/>
            <a:ext cx="1152000" cy="576000"/>
          </a:xfrm>
          <a:prstGeom prst="rect">
            <a:avLst/>
          </a:prstGeom>
        </p:spPr>
      </p:pic>
    </p:spTree>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97897879798"/>
          <p:cNvPicPr>
            <a:picLocks noChangeAspect="1"/>
          </p:cNvPicPr>
          <p:nvPr/>
        </p:nvPicPr>
        <p:blipFill>
          <a:blip r:embed="rId28">
            <a:lum bright="6000"/>
          </a:blip>
          <a:stretch>
            <a:fillRect/>
          </a:stretch>
        </p:blipFill>
        <p:spPr>
          <a:xfrm>
            <a:off x="635" y="0"/>
            <a:ext cx="9205595" cy="5838190"/>
          </a:xfrm>
          <a:prstGeom prst="rect">
            <a:avLst/>
          </a:prstGeom>
        </p:spPr>
      </p:pic>
      <p:sp>
        <p:nvSpPr>
          <p:cNvPr id="17" name="文本框 16"/>
          <p:cNvSpPr txBox="1"/>
          <p:nvPr/>
        </p:nvSpPr>
        <p:spPr>
          <a:xfrm>
            <a:off x="3413039" y="1601903"/>
            <a:ext cx="2485083" cy="699845"/>
          </a:xfrm>
          <a:prstGeom prst="rect">
            <a:avLst/>
          </a:prstGeom>
          <a:noFill/>
        </p:spPr>
        <p:txBody>
          <a:bodyPr wrap="square" rtlCol="0">
            <a:noAutofit/>
          </a:bodyPr>
          <a:lstStyle/>
          <a:p>
            <a:pPr lvl="0" algn="ctr">
              <a:lnSpc>
                <a:spcPct val="100000"/>
              </a:lnSpc>
              <a:defRPr/>
            </a:pPr>
            <a:r>
              <a:rPr lang="zh-CN" altLang="en-US" sz="2400" b="1" noProof="0" dirty="0">
                <a:ln>
                  <a:noFill/>
                </a:ln>
                <a:solidFill>
                  <a:srgbClr val="FF0000"/>
                </a:solidFill>
                <a:effectLst/>
                <a:uLnTx/>
                <a:uFillTx/>
                <a:latin typeface="黑体" panose="02010609060101010101" charset="-122"/>
                <a:ea typeface="黑体" panose="02010609060101010101" charset="-122"/>
                <a:cs typeface="汉仪君黑-45简" panose="020B0604020202020204" charset="-122"/>
                <a:sym typeface="汉仪君黑-45简" panose="020B0604020202020204" charset="-122"/>
              </a:rPr>
              <a:t>下半工作计划</a:t>
            </a:r>
          </a:p>
        </p:txBody>
      </p:sp>
      <p:grpSp>
        <p:nvGrpSpPr>
          <p:cNvPr id="26" name="组合 25"/>
          <p:cNvGrpSpPr/>
          <p:nvPr/>
        </p:nvGrpSpPr>
        <p:grpSpPr>
          <a:xfrm>
            <a:off x="4084877" y="968306"/>
            <a:ext cx="1280641" cy="704852"/>
            <a:chOff x="8256482" y="4149974"/>
            <a:chExt cx="2711476" cy="1162050"/>
          </a:xfrm>
        </p:grpSpPr>
        <p:sp>
          <p:nvSpPr>
            <p:cNvPr id="23" name="矩形: 圆角 22"/>
            <p:cNvSpPr/>
            <p:nvPr/>
          </p:nvSpPr>
          <p:spPr>
            <a:xfrm>
              <a:off x="8853429" y="4149974"/>
              <a:ext cx="1508679" cy="1162050"/>
            </a:xfrm>
            <a:prstGeom prst="ellipse">
              <a:avLst/>
            </a:prstGeom>
            <a:solidFill>
              <a:srgbClr val="51B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24" name="文本框 23"/>
            <p:cNvSpPr txBox="1"/>
            <p:nvPr/>
          </p:nvSpPr>
          <p:spPr>
            <a:xfrm>
              <a:off x="8256482" y="4350634"/>
              <a:ext cx="2711476" cy="758994"/>
            </a:xfrm>
            <a:prstGeom prst="rect">
              <a:avLst/>
            </a:prstGeom>
            <a:noFill/>
          </p:spPr>
          <p:txBody>
            <a:bodyPr wrap="square" rtlCol="0">
              <a:spAutoFit/>
            </a:bodyPr>
            <a:lstStyle/>
            <a:p>
              <a:pPr algn="ctr"/>
              <a:r>
                <a:rPr lang="en-US" sz="2400" dirty="0">
                  <a:solidFill>
                    <a:schemeClr val="bg1"/>
                  </a:solidFill>
                  <a:latin typeface="黑体" panose="02010609060101010101" charset="-122"/>
                  <a:ea typeface="黑体" panose="02010609060101010101" charset="-122"/>
                </a:rPr>
                <a:t>04</a:t>
              </a:r>
            </a:p>
          </p:txBody>
        </p:sp>
      </p:grpSp>
      <p:sp>
        <p:nvSpPr>
          <p:cNvPr id="4" name="文本框 9"/>
          <p:cNvSpPr txBox="1"/>
          <p:nvPr>
            <p:custDataLst>
              <p:tags r:id="rId1"/>
            </p:custDataLst>
          </p:nvPr>
        </p:nvSpPr>
        <p:spPr>
          <a:xfrm>
            <a:off x="564515" y="2087245"/>
            <a:ext cx="7971155" cy="2971165"/>
          </a:xfrm>
          <a:prstGeom prst="rect">
            <a:avLst/>
          </a:prstGeom>
          <a:noFill/>
          <a:extLst>
            <a:ext uri="{909E8E84-426E-40DD-AFC4-6F175D3DCCD1}">
              <a14:hiddenFill xmlns:a14="http://schemas.microsoft.com/office/drawing/2010/main">
                <a:gradFill>
                  <a:gsLst>
                    <a:gs pos="0">
                      <a:srgbClr val="DCDAB1"/>
                    </a:gs>
                    <a:gs pos="49000">
                      <a:srgbClr val="A3D0BD"/>
                    </a:gs>
                    <a:gs pos="100000">
                      <a:srgbClr val="63C6C5"/>
                    </a:gs>
                  </a:gsLst>
                  <a:lin ang="2700000" scaled="1"/>
                </a:gradFill>
              </a14:hiddenFill>
            </a:ext>
          </a:extLst>
        </p:spPr>
        <p:txBody>
          <a:bodyPr wrap="square">
            <a:no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nSpc>
                <a:spcPct val="150000"/>
              </a:lnSpc>
            </a:pPr>
            <a:endParaRPr lang="zh-CN" altLang="en-US" sz="4400" dirty="0">
              <a:solidFill>
                <a:schemeClr val="tx1"/>
              </a:solidFill>
              <a:latin typeface="黑体" panose="02010609060101010101" charset="-122"/>
              <a:ea typeface="黑体" panose="02010609060101010101" charset="-122"/>
              <a:cs typeface="+mn-ea"/>
              <a:sym typeface="+mn-lt"/>
            </a:endParaRPr>
          </a:p>
        </p:txBody>
      </p:sp>
      <p:grpSp>
        <p:nvGrpSpPr>
          <p:cNvPr id="31" name="组合 30"/>
          <p:cNvGrpSpPr/>
          <p:nvPr>
            <p:custDataLst>
              <p:tags r:id="rId2"/>
            </p:custDataLst>
          </p:nvPr>
        </p:nvGrpSpPr>
        <p:grpSpPr>
          <a:xfrm>
            <a:off x="721995" y="2087915"/>
            <a:ext cx="7903845" cy="2779960"/>
            <a:chOff x="1986" y="3729"/>
            <a:chExt cx="15254" cy="5166"/>
          </a:xfrm>
          <a:gradFill>
            <a:gsLst>
              <a:gs pos="0">
                <a:srgbClr val="DCDAB1"/>
              </a:gs>
              <a:gs pos="49000">
                <a:srgbClr val="A3D0BD"/>
              </a:gs>
              <a:gs pos="100000">
                <a:srgbClr val="63C6C5"/>
              </a:gs>
            </a:gsLst>
            <a:lin ang="2700000" scaled="1"/>
          </a:gradFill>
        </p:grpSpPr>
        <p:grpSp>
          <p:nvGrpSpPr>
            <p:cNvPr id="28" name="组合 27"/>
            <p:cNvGrpSpPr/>
            <p:nvPr/>
          </p:nvGrpSpPr>
          <p:grpSpPr>
            <a:xfrm>
              <a:off x="1986" y="3729"/>
              <a:ext cx="15255" cy="5166"/>
              <a:chOff x="1986" y="3729"/>
              <a:chExt cx="15255" cy="5166"/>
            </a:xfrm>
            <a:grpFill/>
          </p:grpSpPr>
          <p:grpSp>
            <p:nvGrpSpPr>
              <p:cNvPr id="18" name="组合 17"/>
              <p:cNvGrpSpPr/>
              <p:nvPr/>
            </p:nvGrpSpPr>
            <p:grpSpPr>
              <a:xfrm>
                <a:off x="1986" y="3729"/>
                <a:ext cx="2784" cy="5166"/>
                <a:chOff x="432374" y="1273629"/>
                <a:chExt cx="1853619" cy="3437495"/>
              </a:xfrm>
              <a:grpFill/>
            </p:grpSpPr>
            <p:sp>
              <p:nvSpPr>
                <p:cNvPr id="19" name="箭头: 五边形 2"/>
                <p:cNvSpPr/>
                <p:nvPr>
                  <p:custDataLst>
                    <p:tags r:id="rId24"/>
                  </p:custDataLst>
                </p:nvPr>
              </p:nvSpPr>
              <p:spPr>
                <a:xfrm rot="5400000">
                  <a:off x="-151478" y="2273653"/>
                  <a:ext cx="3021323" cy="1853619"/>
                </a:xfrm>
                <a:prstGeom prst="homePlate">
                  <a:avLst>
                    <a:gd name="adj" fmla="val 179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5">
                    <a:solidFill>
                      <a:srgbClr val="92D050"/>
                    </a:solidFill>
                  </a:endParaRPr>
                </a:p>
              </p:txBody>
            </p:sp>
            <p:sp>
              <p:nvSpPr>
                <p:cNvPr id="20" name="椭圆 19"/>
                <p:cNvSpPr/>
                <p:nvPr>
                  <p:custDataLst>
                    <p:tags r:id="rId25"/>
                  </p:custDataLst>
                </p:nvPr>
              </p:nvSpPr>
              <p:spPr>
                <a:xfrm>
                  <a:off x="853215" y="1273629"/>
                  <a:ext cx="1012372" cy="1012372"/>
                </a:xfrm>
                <a:prstGeom prst="ellipse">
                  <a:avLst/>
                </a:prstGeom>
                <a:gradFill>
                  <a:gsLst>
                    <a:gs pos="0">
                      <a:srgbClr val="DCDAB1"/>
                    </a:gs>
                    <a:gs pos="49000">
                      <a:srgbClr val="A3D0BD"/>
                    </a:gs>
                    <a:gs pos="100000">
                      <a:srgbClr val="63C6C5"/>
                    </a:gs>
                  </a:gsLst>
                  <a:lin ang="2700000" scaled="1"/>
                </a:gra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5"/>
                </a:p>
              </p:txBody>
            </p:sp>
          </p:grpSp>
          <p:grpSp>
            <p:nvGrpSpPr>
              <p:cNvPr id="2" name="组合 1"/>
              <p:cNvGrpSpPr/>
              <p:nvPr/>
            </p:nvGrpSpPr>
            <p:grpSpPr>
              <a:xfrm>
                <a:off x="5988" y="3729"/>
                <a:ext cx="2784" cy="5166"/>
                <a:chOff x="432374" y="1273629"/>
                <a:chExt cx="1853619" cy="3437495"/>
              </a:xfrm>
              <a:grpFill/>
            </p:grpSpPr>
            <p:sp>
              <p:nvSpPr>
                <p:cNvPr id="25" name="箭头: 五边形 24"/>
                <p:cNvSpPr/>
                <p:nvPr>
                  <p:custDataLst>
                    <p:tags r:id="rId22"/>
                  </p:custDataLst>
                </p:nvPr>
              </p:nvSpPr>
              <p:spPr>
                <a:xfrm rot="5400000">
                  <a:off x="-151478" y="2273653"/>
                  <a:ext cx="3021323" cy="1853619"/>
                </a:xfrm>
                <a:prstGeom prst="homePlate">
                  <a:avLst>
                    <a:gd name="adj" fmla="val 17907"/>
                  </a:avLst>
                </a:prstGeom>
                <a:grpFill/>
                <a:ln>
                  <a:no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5"/>
                </a:p>
              </p:txBody>
            </p:sp>
            <p:sp>
              <p:nvSpPr>
                <p:cNvPr id="21" name="椭圆 20"/>
                <p:cNvSpPr/>
                <p:nvPr>
                  <p:custDataLst>
                    <p:tags r:id="rId23"/>
                  </p:custDataLst>
                </p:nvPr>
              </p:nvSpPr>
              <p:spPr>
                <a:xfrm>
                  <a:off x="853215" y="1273629"/>
                  <a:ext cx="1012372" cy="1012372"/>
                </a:xfrm>
                <a:prstGeom prst="ellipse">
                  <a:avLst/>
                </a:prstGeom>
                <a:solidFill>
                  <a:schemeClr val="accent5">
                    <a:lumMod val="40000"/>
                    <a:lumOff val="60000"/>
                  </a:schemeClr>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5"/>
                </a:p>
              </p:txBody>
            </p:sp>
          </p:grpSp>
          <p:grpSp>
            <p:nvGrpSpPr>
              <p:cNvPr id="29" name="组合 28"/>
              <p:cNvGrpSpPr/>
              <p:nvPr/>
            </p:nvGrpSpPr>
            <p:grpSpPr>
              <a:xfrm>
                <a:off x="10259" y="3729"/>
                <a:ext cx="2784" cy="5166"/>
                <a:chOff x="432374" y="1273629"/>
                <a:chExt cx="1853619" cy="3437495"/>
              </a:xfrm>
              <a:grpFill/>
            </p:grpSpPr>
            <p:sp>
              <p:nvSpPr>
                <p:cNvPr id="30" name="箭头: 五边形 29"/>
                <p:cNvSpPr/>
                <p:nvPr>
                  <p:custDataLst>
                    <p:tags r:id="rId20"/>
                  </p:custDataLst>
                </p:nvPr>
              </p:nvSpPr>
              <p:spPr>
                <a:xfrm rot="5400000">
                  <a:off x="-151478" y="2273653"/>
                  <a:ext cx="3021323" cy="1853619"/>
                </a:xfrm>
                <a:prstGeom prst="homePlate">
                  <a:avLst>
                    <a:gd name="adj" fmla="val 179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5"/>
                </a:p>
              </p:txBody>
            </p:sp>
            <p:sp>
              <p:nvSpPr>
                <p:cNvPr id="35" name="椭圆 34"/>
                <p:cNvSpPr/>
                <p:nvPr>
                  <p:custDataLst>
                    <p:tags r:id="rId21"/>
                  </p:custDataLst>
                </p:nvPr>
              </p:nvSpPr>
              <p:spPr>
                <a:xfrm>
                  <a:off x="853215" y="1273629"/>
                  <a:ext cx="1012372" cy="1012372"/>
                </a:xfrm>
                <a:prstGeom prst="ellipse">
                  <a:avLst/>
                </a:prstGeom>
                <a:solidFill>
                  <a:schemeClr val="accent5">
                    <a:lumMod val="40000"/>
                    <a:lumOff val="60000"/>
                  </a:schemeClr>
                </a:solidFill>
                <a:ln w="2857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5"/>
                </a:p>
              </p:txBody>
            </p:sp>
          </p:grpSp>
          <p:grpSp>
            <p:nvGrpSpPr>
              <p:cNvPr id="39" name="组合 38"/>
              <p:cNvGrpSpPr/>
              <p:nvPr/>
            </p:nvGrpSpPr>
            <p:grpSpPr>
              <a:xfrm>
                <a:off x="14457" y="3729"/>
                <a:ext cx="2784" cy="5166"/>
                <a:chOff x="432707" y="1273629"/>
                <a:chExt cx="1853619" cy="3437163"/>
              </a:xfrm>
              <a:grpFill/>
            </p:grpSpPr>
            <p:sp>
              <p:nvSpPr>
                <p:cNvPr id="41" name="箭头: 五边形 40"/>
                <p:cNvSpPr/>
                <p:nvPr>
                  <p:custDataLst>
                    <p:tags r:id="rId18"/>
                  </p:custDataLst>
                </p:nvPr>
              </p:nvSpPr>
              <p:spPr>
                <a:xfrm rot="5400000">
                  <a:off x="-150813" y="2273653"/>
                  <a:ext cx="3020658" cy="1853619"/>
                </a:xfrm>
                <a:prstGeom prst="homePlate">
                  <a:avLst>
                    <a:gd name="adj" fmla="val 1790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5"/>
                </a:p>
              </p:txBody>
            </p:sp>
            <p:sp>
              <p:nvSpPr>
                <p:cNvPr id="22" name="椭圆 21"/>
                <p:cNvSpPr/>
                <p:nvPr>
                  <p:custDataLst>
                    <p:tags r:id="rId19"/>
                  </p:custDataLst>
                </p:nvPr>
              </p:nvSpPr>
              <p:spPr>
                <a:xfrm>
                  <a:off x="853215" y="1273629"/>
                  <a:ext cx="1012372" cy="1012372"/>
                </a:xfrm>
                <a:prstGeom prst="ellipse">
                  <a:avLst/>
                </a:prstGeom>
                <a:solidFill>
                  <a:schemeClr val="accent5">
                    <a:lumMod val="40000"/>
                    <a:lumOff val="60000"/>
                  </a:schemeClr>
                </a:solidFill>
                <a:ln w="28575">
                  <a:solidFill>
                    <a:srgbClr val="FFFFFF"/>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55"/>
                </a:p>
              </p:txBody>
            </p:sp>
          </p:grpSp>
        </p:grpSp>
        <p:sp>
          <p:nvSpPr>
            <p:cNvPr id="37" name="AutoShape 59"/>
            <p:cNvSpPr/>
            <p:nvPr>
              <p:custDataLst>
                <p:tags r:id="rId11"/>
              </p:custDataLst>
            </p:nvPr>
          </p:nvSpPr>
          <p:spPr bwMode="auto">
            <a:xfrm>
              <a:off x="15577" y="4070"/>
              <a:ext cx="543" cy="541"/>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gradFill>
              <a:gsLst>
                <a:gs pos="0">
                  <a:srgbClr val="DCDAB1"/>
                </a:gs>
                <a:gs pos="49000">
                  <a:srgbClr val="A3D0BD"/>
                </a:gs>
                <a:gs pos="100000">
                  <a:srgbClr val="63C6C5"/>
                </a:gs>
              </a:gsLst>
              <a:lin ang="2700000" scaled="1"/>
            </a:gradFill>
            <a:ln>
              <a:noFill/>
            </a:ln>
            <a:effectLst/>
            <a:extLst/>
          </p:spPr>
          <p:txBody>
            <a:bodyPr lIns="15403" tIns="15403" rIns="15403" bIns="15403"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21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nvGrpSpPr>
            <p:cNvPr id="40" name="Group 124"/>
            <p:cNvGrpSpPr/>
            <p:nvPr/>
          </p:nvGrpSpPr>
          <p:grpSpPr>
            <a:xfrm>
              <a:off x="11382" y="4222"/>
              <a:ext cx="540" cy="456"/>
              <a:chOff x="5368132" y="2625725"/>
              <a:chExt cx="465138" cy="391319"/>
            </a:xfrm>
            <a:grpFill/>
          </p:grpSpPr>
          <p:sp>
            <p:nvSpPr>
              <p:cNvPr id="3" name="AutoShape 120"/>
              <p:cNvSpPr/>
              <p:nvPr>
                <p:custDataLst>
                  <p:tags r:id="rId15"/>
                </p:custDataLst>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p:spPr>
            <p:txBody>
              <a:bodyPr lIns="15403" tIns="15403" rIns="15403" bIns="15403"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21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6" name="AutoShape 121"/>
              <p:cNvSpPr/>
              <p:nvPr>
                <p:custDataLst>
                  <p:tags r:id="rId16"/>
                </p:custDataLst>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p:spPr>
            <p:txBody>
              <a:bodyPr lIns="15403" tIns="15403" rIns="15403" bIns="15403"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21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47" name="AutoShape 122"/>
              <p:cNvSpPr/>
              <p:nvPr>
                <p:custDataLst>
                  <p:tags r:id="rId17"/>
                </p:custDataLst>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p:spPr>
            <p:txBody>
              <a:bodyPr lIns="15403" tIns="15403" rIns="15403" bIns="15403"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21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nvGrpSpPr>
            <p:cNvPr id="32" name="组合 31"/>
            <p:cNvGrpSpPr/>
            <p:nvPr/>
          </p:nvGrpSpPr>
          <p:grpSpPr>
            <a:xfrm>
              <a:off x="7109" y="4138"/>
              <a:ext cx="541" cy="541"/>
              <a:chOff x="3191434" y="2145028"/>
              <a:chExt cx="359165" cy="359165"/>
            </a:xfrm>
            <a:grpFill/>
          </p:grpSpPr>
          <p:sp>
            <p:nvSpPr>
              <p:cNvPr id="49" name="AutoShape 123"/>
              <p:cNvSpPr/>
              <p:nvPr>
                <p:custDataLst>
                  <p:tags r:id="rId12"/>
                </p:custDataLst>
              </p:nvPr>
            </p:nvSpPr>
            <p:spPr bwMode="auto">
              <a:xfrm>
                <a:off x="319143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p:spPr>
            <p:txBody>
              <a:bodyPr lIns="15403" tIns="15403" rIns="15403" bIns="15403"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21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0" name="AutoShape 124"/>
              <p:cNvSpPr/>
              <p:nvPr>
                <p:custDataLst>
                  <p:tags r:id="rId13"/>
                </p:custDataLst>
              </p:nvPr>
            </p:nvSpPr>
            <p:spPr bwMode="auto">
              <a:xfrm>
                <a:off x="3292736" y="2245717"/>
                <a:ext cx="157173" cy="1571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p:spPr>
            <p:txBody>
              <a:bodyPr lIns="15403" tIns="15403" rIns="15403" bIns="15403"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21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1" name="AutoShape 125"/>
              <p:cNvSpPr/>
              <p:nvPr>
                <p:custDataLst>
                  <p:tags r:id="rId14"/>
                </p:custDataLst>
              </p:nvPr>
            </p:nvSpPr>
            <p:spPr bwMode="auto">
              <a:xfrm>
                <a:off x="3325891" y="2279484"/>
                <a:ext cx="90253" cy="902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noFill/>
              <a:ln>
                <a:noFill/>
              </a:ln>
              <a:effectLst/>
              <a:extLst>
                <a:ext uri="{909E8E84-426E-40DD-AFC4-6F175D3DCCD1}">
                  <a14:hiddenFill xmlns:a14="http://schemas.microsoft.com/office/drawing/2010/main">
                    <a:grpFill/>
                  </a14:hiddenFill>
                </a:ext>
              </a:extLst>
            </p:spPr>
            <p:txBody>
              <a:bodyPr lIns="15403" tIns="15403" rIns="15403" bIns="15403"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21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grpSp>
      <p:grpSp>
        <p:nvGrpSpPr>
          <p:cNvPr id="57" name="组合 56"/>
          <p:cNvGrpSpPr/>
          <p:nvPr>
            <p:custDataLst>
              <p:tags r:id="rId3"/>
            </p:custDataLst>
          </p:nvPr>
        </p:nvGrpSpPr>
        <p:grpSpPr>
          <a:xfrm flipH="1">
            <a:off x="1335443" y="2392220"/>
            <a:ext cx="208376" cy="208376"/>
            <a:chOff x="2473104" y="2145028"/>
            <a:chExt cx="359165" cy="359165"/>
          </a:xfrm>
          <a:solidFill>
            <a:schemeClr val="bg1"/>
          </a:solidFill>
        </p:grpSpPr>
        <p:sp>
          <p:nvSpPr>
            <p:cNvPr id="58" name="AutoShape 126"/>
            <p:cNvSpPr/>
            <p:nvPr>
              <p:custDataLst>
                <p:tags r:id="rId9"/>
              </p:custDataLst>
            </p:nvPr>
          </p:nvSpPr>
          <p:spPr bwMode="auto">
            <a:xfrm>
              <a:off x="2473104" y="2145028"/>
              <a:ext cx="359165" cy="3591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p:spPr>
          <p:txBody>
            <a:bodyPr lIns="15403" tIns="15403" rIns="15403" bIns="15403"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21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sp>
          <p:nvSpPr>
            <p:cNvPr id="59" name="AutoShape 127"/>
            <p:cNvSpPr/>
            <p:nvPr>
              <p:custDataLst>
                <p:tags r:id="rId10"/>
              </p:custDataLst>
            </p:nvPr>
          </p:nvSpPr>
          <p:spPr bwMode="auto">
            <a:xfrm>
              <a:off x="2618611" y="2200897"/>
              <a:ext cx="84727" cy="841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p:spPr>
          <p:txBody>
            <a:bodyPr lIns="15403" tIns="15403" rIns="15403" bIns="15403" anchor="ctr"/>
            <a:lstStyle/>
            <a:p>
              <a:pPr marL="0" marR="0" lvl="0" indent="0" algn="ctr" defTabSz="228600" eaLnBrk="1" fontAlgn="base" latinLnBrk="0" hangingPunct="0">
                <a:lnSpc>
                  <a:spcPct val="100000"/>
                </a:lnSpc>
                <a:spcBef>
                  <a:spcPct val="0"/>
                </a:spcBef>
                <a:spcAft>
                  <a:spcPct val="0"/>
                </a:spcAft>
                <a:buClrTx/>
                <a:buSzTx/>
                <a:buFontTx/>
                <a:buNone/>
                <a:defRPr/>
              </a:pPr>
              <a:endParaRPr kumimoji="0" lang="en-US" sz="1215" b="0" i="0" u="none" strike="noStrike" kern="0" cap="none" spc="0" normalizeH="0" baseline="0" noProof="0">
                <a:ln>
                  <a:noFill/>
                </a:ln>
                <a:solidFill>
                  <a:srgbClr val="FFFFFF"/>
                </a:solidFill>
                <a:effectLst>
                  <a:outerShdw blurRad="38100" dist="38100" dir="2700000" algn="tl">
                    <a:srgbClr val="000000"/>
                  </a:outerShdw>
                </a:effectLst>
                <a:uLnTx/>
                <a:uFillTx/>
                <a:latin typeface="Gill Sans" charset="0"/>
                <a:sym typeface="Gill Sans" charset="0"/>
              </a:endParaRPr>
            </a:p>
          </p:txBody>
        </p:sp>
      </p:grpSp>
      <p:sp>
        <p:nvSpPr>
          <p:cNvPr id="54" name="文本框 53"/>
          <p:cNvSpPr txBox="1"/>
          <p:nvPr>
            <p:custDataLst>
              <p:tags r:id="rId4"/>
            </p:custDataLst>
          </p:nvPr>
        </p:nvSpPr>
        <p:spPr>
          <a:xfrm>
            <a:off x="721360" y="3060901"/>
            <a:ext cx="1423619" cy="1480741"/>
          </a:xfrm>
          <a:prstGeom prst="rect">
            <a:avLst/>
          </a:prstGeom>
        </p:spPr>
        <p:txBody>
          <a:bodyPr wrap="square">
            <a:noAutofit/>
            <a:extLst>
              <a:ext uri="{4A0BC546-FE56-4ADE-93B0-CB8AF2F6F144}">
                <wpsdc:textFrameExt xmlns:wpsdc="http://www.wps.cn/officeDocument/2022/drawingmlCustomData" xmlns="" type="text"/>
              </a:ext>
            </a:extLst>
          </a:bodyPr>
          <a:lstStyle/>
          <a:p>
            <a:pPr algn="l"/>
            <a:r>
              <a:rPr lang="en-US" altLang="zh-CN" sz="1400">
                <a:latin typeface="Arial" panose="020B0604020202020204" pitchFamily="34" charset="0"/>
                <a:ea typeface="微软雅黑" panose="020B0503020204020204" charset="-122"/>
              </a:rPr>
              <a:t>1.</a:t>
            </a:r>
            <a:r>
              <a:rPr lang="zh-CN" altLang="en-US" sz="1400">
                <a:latin typeface="Arial" panose="020B0604020202020204" pitchFamily="34" charset="0"/>
                <a:ea typeface="微软雅黑" panose="020B0503020204020204" charset="-122"/>
              </a:rPr>
              <a:t>强化食品安全与卫生管理：严格执行食品安全法和食堂管理制度</a:t>
            </a:r>
            <a:r>
              <a:rPr lang="zh-CN" altLang="en-US" sz="1600">
                <a:latin typeface="Arial" panose="020B0604020202020204" pitchFamily="34" charset="0"/>
                <a:ea typeface="微软雅黑" panose="020B0503020204020204" charset="-122"/>
              </a:rPr>
              <a:t>。</a:t>
            </a:r>
          </a:p>
        </p:txBody>
      </p:sp>
      <p:sp>
        <p:nvSpPr>
          <p:cNvPr id="55" name="文本框 54"/>
          <p:cNvSpPr txBox="1"/>
          <p:nvPr>
            <p:custDataLst>
              <p:tags r:id="rId5"/>
            </p:custDataLst>
          </p:nvPr>
        </p:nvSpPr>
        <p:spPr>
          <a:xfrm>
            <a:off x="2818389" y="3060901"/>
            <a:ext cx="1408386" cy="1480741"/>
          </a:xfrm>
          <a:prstGeom prst="rect">
            <a:avLst/>
          </a:prstGeom>
        </p:spPr>
        <p:txBody>
          <a:bodyPr wrap="square">
            <a:noAutofit/>
            <a:extLst>
              <a:ext uri="{4A0BC546-FE56-4ADE-93B0-CB8AF2F6F144}">
                <wpsdc:textFrameExt xmlns:wpsdc="http://www.wps.cn/officeDocument/2022/drawingmlCustomData" xmlns="" type="text"/>
              </a:ext>
            </a:extLst>
          </a:bodyPr>
          <a:lstStyle/>
          <a:p>
            <a:pPr algn="l"/>
            <a:r>
              <a:rPr lang="en-US" altLang="zh-CN" sz="1400">
                <a:latin typeface="Arial" panose="020B0604020202020204" pitchFamily="34" charset="0"/>
                <a:ea typeface="微软雅黑" panose="020B0503020204020204" charset="-122"/>
              </a:rPr>
              <a:t>2.</a:t>
            </a:r>
            <a:r>
              <a:rPr lang="zh-CN" altLang="en-US" sz="1400">
                <a:latin typeface="Arial" panose="020B0604020202020204" pitchFamily="34" charset="0"/>
                <a:ea typeface="微软雅黑" panose="020B0503020204020204" charset="-122"/>
              </a:rPr>
              <a:t>做好菜品优化与创新，</a:t>
            </a:r>
          </a:p>
          <a:p>
            <a:pPr algn="l"/>
            <a:r>
              <a:rPr lang="zh-CN" altLang="en-US" sz="1400">
                <a:latin typeface="Arial" panose="020B0604020202020204" pitchFamily="34" charset="0"/>
                <a:ea typeface="微软雅黑" panose="020B0503020204020204" charset="-122"/>
              </a:rPr>
              <a:t>收集师生意见反馈，根据师生特色需求开设定制窗口。</a:t>
            </a:r>
          </a:p>
        </p:txBody>
      </p:sp>
      <p:sp>
        <p:nvSpPr>
          <p:cNvPr id="56" name="文本框 55"/>
          <p:cNvSpPr txBox="1"/>
          <p:nvPr>
            <p:custDataLst>
              <p:tags r:id="rId6"/>
            </p:custDataLst>
          </p:nvPr>
        </p:nvSpPr>
        <p:spPr>
          <a:xfrm>
            <a:off x="5107096" y="3060266"/>
            <a:ext cx="1318260" cy="1557539"/>
          </a:xfrm>
          <a:prstGeom prst="rect">
            <a:avLst/>
          </a:prstGeom>
        </p:spPr>
        <p:txBody>
          <a:bodyPr wrap="square">
            <a:noAutofit/>
            <a:extLst>
              <a:ext uri="{4A0BC546-FE56-4ADE-93B0-CB8AF2F6F144}">
                <wpsdc:textFrameExt xmlns:wpsdc="http://www.wps.cn/officeDocument/2022/drawingmlCustomData" xmlns="" type="text"/>
              </a:ext>
            </a:extLst>
          </a:bodyPr>
          <a:lstStyle/>
          <a:p>
            <a:pPr algn="l"/>
            <a:r>
              <a:rPr lang="en-US" altLang="zh-CN" sz="1400">
                <a:latin typeface="Arial" panose="020B0604020202020204" pitchFamily="34" charset="0"/>
                <a:ea typeface="微软雅黑" panose="020B0503020204020204" charset="-122"/>
              </a:rPr>
              <a:t>3.</a:t>
            </a:r>
            <a:r>
              <a:rPr lang="zh-CN" altLang="en-US" sz="1400">
                <a:latin typeface="Arial" panose="020B0604020202020204" pitchFamily="34" charset="0"/>
                <a:ea typeface="微软雅黑" panose="020B0503020204020204" charset="-122"/>
              </a:rPr>
              <a:t>服务质量提升，窗口优化调整，暑假完成硬件设施检修更换，改善就餐环境。</a:t>
            </a:r>
          </a:p>
        </p:txBody>
      </p:sp>
      <p:sp>
        <p:nvSpPr>
          <p:cNvPr id="60" name="文本框 59"/>
          <p:cNvSpPr txBox="1"/>
          <p:nvPr>
            <p:custDataLst>
              <p:tags r:id="rId7"/>
            </p:custDataLst>
          </p:nvPr>
        </p:nvSpPr>
        <p:spPr>
          <a:xfrm>
            <a:off x="7306311" y="3060901"/>
            <a:ext cx="1225594" cy="1557539"/>
          </a:xfrm>
          <a:prstGeom prst="rect">
            <a:avLst/>
          </a:prstGeom>
        </p:spPr>
        <p:txBody>
          <a:bodyPr wrap="square">
            <a:noAutofit/>
            <a:extLst>
              <a:ext uri="{4A0BC546-FE56-4ADE-93B0-CB8AF2F6F144}">
                <wpsdc:textFrameExt xmlns:wpsdc="http://www.wps.cn/officeDocument/2022/drawingmlCustomData" xmlns="" type="text"/>
              </a:ext>
            </a:extLst>
          </a:bodyPr>
          <a:lstStyle/>
          <a:p>
            <a:pPr algn="l"/>
            <a:r>
              <a:rPr lang="en-US" altLang="zh-CN" sz="1400">
                <a:latin typeface="黑体" panose="02010609060101010101" charset="-122"/>
                <a:ea typeface="黑体" panose="02010609060101010101" charset="-122"/>
                <a:cs typeface="黑体" panose="02010609060101010101" charset="-122"/>
              </a:rPr>
              <a:t>4.</a:t>
            </a:r>
            <a:r>
              <a:rPr lang="zh-CN" altLang="en-US" sz="1400">
                <a:latin typeface="黑体" panose="02010609060101010101" charset="-122"/>
                <a:ea typeface="黑体" panose="02010609060101010101" charset="-122"/>
                <a:cs typeface="黑体" panose="02010609060101010101" charset="-122"/>
              </a:rPr>
              <a:t>制定新学期工作方案，成立食堂管理工作组，接受师生监督意见，持续改进工作。</a:t>
            </a:r>
          </a:p>
        </p:txBody>
      </p:sp>
      <p:pic>
        <p:nvPicPr>
          <p:cNvPr id="16" name="图片 15" descr="微信图片_20241127172716"/>
          <p:cNvPicPr/>
          <p:nvPr/>
        </p:nvPicPr>
        <p:blipFill>
          <a:blip r:embed="rId29"/>
          <a:stretch>
            <a:fillRect/>
          </a:stretch>
        </p:blipFill>
        <p:spPr>
          <a:xfrm>
            <a:off x="67312" y="-100"/>
            <a:ext cx="982625" cy="982625"/>
          </a:xfrm>
          <a:prstGeom prst="rect">
            <a:avLst/>
          </a:prstGeom>
        </p:spPr>
      </p:pic>
      <p:pic>
        <p:nvPicPr>
          <p:cNvPr id="5" name="图片 4" descr="华餐logo黑体字"/>
          <p:cNvPicPr>
            <a:picLocks noChangeAspect="1"/>
          </p:cNvPicPr>
          <p:nvPr>
            <p:custDataLst>
              <p:tags r:id="rId8"/>
            </p:custDataLst>
          </p:nvPr>
        </p:nvPicPr>
        <p:blipFill>
          <a:blip r:embed="rId30"/>
          <a:stretch>
            <a:fillRect/>
          </a:stretch>
        </p:blipFill>
        <p:spPr>
          <a:xfrm>
            <a:off x="7832579" y="54012"/>
            <a:ext cx="1152000" cy="576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bldLst>
      <p:bldP spid="17"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97897879798"/>
          <p:cNvPicPr>
            <a:picLocks noChangeAspect="1"/>
          </p:cNvPicPr>
          <p:nvPr/>
        </p:nvPicPr>
        <p:blipFill>
          <a:blip r:embed="rId4">
            <a:lum bright="6000"/>
          </a:blip>
          <a:stretch>
            <a:fillRect/>
          </a:stretch>
        </p:blipFill>
        <p:spPr>
          <a:xfrm>
            <a:off x="0" y="635"/>
            <a:ext cx="9291320" cy="5719445"/>
          </a:xfrm>
          <a:prstGeom prst="rect">
            <a:avLst/>
          </a:prstGeom>
        </p:spPr>
      </p:pic>
      <p:sp>
        <p:nvSpPr>
          <p:cNvPr id="3" name="文本框 2"/>
          <p:cNvSpPr txBox="1"/>
          <p:nvPr/>
        </p:nvSpPr>
        <p:spPr>
          <a:xfrm>
            <a:off x="1245870" y="2081530"/>
            <a:ext cx="6830695" cy="2084070"/>
          </a:xfrm>
          <a:prstGeom prst="rect">
            <a:avLst/>
          </a:prstGeom>
          <a:solidFill>
            <a:schemeClr val="accent5">
              <a:lumMod val="20000"/>
              <a:lumOff val="80000"/>
            </a:schemeClr>
          </a:solidFill>
        </p:spPr>
        <p:txBody>
          <a:bodyPr wrap="square" rtlCol="0" anchor="t">
            <a:noAutofit/>
          </a:bodyPr>
          <a:lstStyle/>
          <a:p>
            <a:pPr>
              <a:lnSpc>
                <a:spcPct val="150000"/>
              </a:lnSpc>
            </a:pPr>
            <a:r>
              <a:rPr lang="en-US" altLang="zh-CN" sz="1600" dirty="0">
                <a:latin typeface="黑体" panose="02010609060101010101" charset="-122"/>
                <a:ea typeface="黑体" panose="02010609060101010101" charset="-122"/>
                <a:cs typeface="+mn-ea"/>
                <a:sym typeface="+mn-lt"/>
              </a:rPr>
              <a:t>   </a:t>
            </a:r>
            <a:r>
              <a:rPr lang="zh-CN" altLang="en-US" sz="1600" dirty="0">
                <a:latin typeface="黑体" panose="02010609060101010101" charset="-122"/>
                <a:ea typeface="黑体" panose="02010609060101010101" charset="-122"/>
                <a:cs typeface="+mn-ea"/>
                <a:sym typeface="+mn-lt"/>
              </a:rPr>
              <a:t>过去半年在东南大学总务处的各级领导下，桃园食堂在食品安全管理方面做了大量工作，取得了一定的成绩，但也存在一些不足之处，在今后的工作中，我们将继续努力，不断完善食品安全管理制度和管理措施，加强人员培训和管理，加大监督检查力度，提高食品安全管理水平，持续为全校师生提供更加安全卫生优质的饮食服务!</a:t>
            </a:r>
          </a:p>
        </p:txBody>
      </p:sp>
      <p:sp>
        <p:nvSpPr>
          <p:cNvPr id="4" name="文本框 3"/>
          <p:cNvSpPr txBox="1"/>
          <p:nvPr/>
        </p:nvSpPr>
        <p:spPr>
          <a:xfrm>
            <a:off x="2723209" y="1532572"/>
            <a:ext cx="3697583" cy="521970"/>
          </a:xfrm>
          <a:prstGeom prst="rect">
            <a:avLst/>
          </a:prstGeom>
          <a:noFill/>
        </p:spPr>
        <p:txBody>
          <a:bodyPr wrap="square" rtlCol="0">
            <a:spAutoFit/>
          </a:bodyPr>
          <a:lstStyle/>
          <a:p>
            <a:pPr algn="ctr"/>
            <a:r>
              <a:rPr lang="zh-CN" altLang="en-US" sz="2800">
                <a:latin typeface="黑体" panose="02010609060101010101" charset="-122"/>
                <a:ea typeface="黑体" panose="02010609060101010101" charset="-122"/>
              </a:rPr>
              <a:t>总结</a:t>
            </a:r>
          </a:p>
        </p:txBody>
      </p:sp>
      <p:pic>
        <p:nvPicPr>
          <p:cNvPr id="12" name="图片 11" descr="微信图片_20241127172716"/>
          <p:cNvPicPr/>
          <p:nvPr/>
        </p:nvPicPr>
        <p:blipFill>
          <a:blip r:embed="rId5"/>
          <a:stretch>
            <a:fillRect/>
          </a:stretch>
        </p:blipFill>
        <p:spPr>
          <a:xfrm>
            <a:off x="2" y="-100"/>
            <a:ext cx="982625" cy="982625"/>
          </a:xfrm>
          <a:prstGeom prst="rect">
            <a:avLst/>
          </a:prstGeom>
        </p:spPr>
      </p:pic>
      <p:pic>
        <p:nvPicPr>
          <p:cNvPr id="5" name="图片 4" descr="华餐logo黑体字"/>
          <p:cNvPicPr>
            <a:picLocks noChangeAspect="1"/>
          </p:cNvPicPr>
          <p:nvPr>
            <p:custDataLst>
              <p:tags r:id="rId1"/>
            </p:custDataLst>
          </p:nvPr>
        </p:nvPicPr>
        <p:blipFill>
          <a:blip r:embed="rId6"/>
          <a:stretch>
            <a:fillRect/>
          </a:stretch>
        </p:blipFill>
        <p:spPr>
          <a:xfrm>
            <a:off x="7832579" y="54012"/>
            <a:ext cx="1152000" cy="57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97897879798"/>
          <p:cNvPicPr>
            <a:picLocks noChangeAspect="1"/>
          </p:cNvPicPr>
          <p:nvPr/>
        </p:nvPicPr>
        <p:blipFill>
          <a:blip r:embed="rId4">
            <a:lum bright="6000"/>
          </a:blip>
          <a:stretch>
            <a:fillRect/>
          </a:stretch>
        </p:blipFill>
        <p:spPr>
          <a:xfrm>
            <a:off x="0" y="0"/>
            <a:ext cx="9291320" cy="5719445"/>
          </a:xfrm>
          <a:prstGeom prst="rect">
            <a:avLst/>
          </a:prstGeom>
        </p:spPr>
      </p:pic>
      <p:grpSp>
        <p:nvGrpSpPr>
          <p:cNvPr id="2" name="组合 1"/>
          <p:cNvGrpSpPr/>
          <p:nvPr/>
        </p:nvGrpSpPr>
        <p:grpSpPr>
          <a:xfrm>
            <a:off x="3289300" y="3732530"/>
            <a:ext cx="2188845" cy="429526"/>
            <a:chOff x="5016500" y="4318000"/>
            <a:chExt cx="2730500" cy="457200"/>
          </a:xfrm>
          <a:solidFill>
            <a:schemeClr val="accent5">
              <a:lumMod val="20000"/>
              <a:lumOff val="80000"/>
            </a:schemeClr>
          </a:solidFill>
        </p:grpSpPr>
        <p:sp>
          <p:nvSpPr>
            <p:cNvPr id="4" name="矩形: 圆角 2"/>
            <p:cNvSpPr/>
            <p:nvPr/>
          </p:nvSpPr>
          <p:spPr>
            <a:xfrm>
              <a:off x="5016500" y="4318000"/>
              <a:ext cx="2730500" cy="457200"/>
            </a:xfrm>
            <a:prstGeom prst="roundRect">
              <a:avLst>
                <a:gd name="adj" fmla="val 50000"/>
              </a:avLst>
            </a:prstGeom>
            <a:grpFill/>
            <a:ln>
              <a:solidFill>
                <a:srgbClr val="227F76"/>
              </a:solidFill>
            </a:ln>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95">
                <a:solidFill>
                  <a:srgbClr val="002C4E"/>
                </a:solidFill>
                <a:cs typeface="+mn-ea"/>
                <a:sym typeface="+mn-lt"/>
              </a:endParaRPr>
            </a:p>
          </p:txBody>
        </p:sp>
        <p:sp>
          <p:nvSpPr>
            <p:cNvPr id="5" name="文本框 4"/>
            <p:cNvSpPr txBox="1"/>
            <p:nvPr/>
          </p:nvSpPr>
          <p:spPr>
            <a:xfrm>
              <a:off x="5134909" y="4353957"/>
              <a:ext cx="2493691" cy="398788"/>
            </a:xfrm>
            <a:prstGeom prst="rect">
              <a:avLst/>
            </a:prstGeom>
            <a:grpFill/>
            <a:ln>
              <a:noFill/>
            </a:ln>
          </p:spPr>
          <p:txBody>
            <a:bodyPr wrap="square" rtlCol="0">
              <a:spAutoFit/>
            </a:bodyPr>
            <a:lstStyle/>
            <a:p>
              <a:pPr algn="ctr">
                <a:lnSpc>
                  <a:spcPct val="190000"/>
                </a:lnSpc>
              </a:pPr>
              <a:r>
                <a:rPr lang="zh-CN" altLang="en-US" sz="970" spc="200" dirty="0">
                  <a:solidFill>
                    <a:srgbClr val="002C4E"/>
                  </a:solidFill>
                  <a:latin typeface="微软雅黑" panose="020B0503020204020204" charset="-122"/>
                  <a:ea typeface="微软雅黑" panose="020B0503020204020204" charset="-122"/>
                  <a:cs typeface="微软雅黑" panose="020B0503020204020204" charset="-122"/>
                  <a:sym typeface="+mn-lt"/>
                </a:rPr>
                <a:t>谭猛</a:t>
              </a:r>
              <a:r>
                <a:rPr lang="en-US" altLang="zh-CN" sz="970" spc="200" dirty="0">
                  <a:solidFill>
                    <a:srgbClr val="002C4E"/>
                  </a:solidFill>
                  <a:latin typeface="微软雅黑" panose="020B0503020204020204" charset="-122"/>
                  <a:ea typeface="微软雅黑" panose="020B0503020204020204" charset="-122"/>
                  <a:cs typeface="微软雅黑" panose="020B0503020204020204" charset="-122"/>
                  <a:sym typeface="+mn-lt"/>
                </a:rPr>
                <a:t>/ 2025.06.04</a:t>
              </a:r>
            </a:p>
          </p:txBody>
        </p:sp>
      </p:grpSp>
      <p:sp>
        <p:nvSpPr>
          <p:cNvPr id="11" name="文本框 10"/>
          <p:cNvSpPr txBox="1"/>
          <p:nvPr/>
        </p:nvSpPr>
        <p:spPr>
          <a:xfrm>
            <a:off x="2693035" y="3032760"/>
            <a:ext cx="3464560" cy="509905"/>
          </a:xfrm>
          <a:prstGeom prst="rect">
            <a:avLst/>
          </a:prstGeom>
          <a:solidFill>
            <a:schemeClr val="accent5">
              <a:lumMod val="20000"/>
              <a:lumOff val="80000"/>
            </a:schemeClr>
          </a:solidFill>
        </p:spPr>
        <p:txBody>
          <a:bodyPr wrap="square" rtlCol="0">
            <a:noAutofit/>
          </a:bodyPr>
          <a:lstStyle/>
          <a:p>
            <a:pPr algn="ctr">
              <a:lnSpc>
                <a:spcPct val="210000"/>
              </a:lnSpc>
            </a:pPr>
            <a:r>
              <a:rPr lang="en-US" sz="14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2025</a:t>
            </a:r>
            <a:r>
              <a:rPr lang="zh-CN" altLang="en-US" sz="1400">
                <a:solidFill>
                  <a:schemeClr val="tx1">
                    <a:lumMod val="75000"/>
                    <a:lumOff val="25000"/>
                  </a:schemeClr>
                </a:solidFill>
                <a:latin typeface="黑体" panose="02010609060101010101" charset="-122"/>
                <a:ea typeface="黑体" panose="02010609060101010101" charset="-122"/>
                <a:cs typeface="黑体" panose="02010609060101010101" charset="-122"/>
                <a:sym typeface="+mn-ea"/>
              </a:rPr>
              <a:t>年东南大学桃园食堂半年度工作汇报</a:t>
            </a:r>
          </a:p>
        </p:txBody>
      </p:sp>
      <p:pic>
        <p:nvPicPr>
          <p:cNvPr id="12" name="图片 11" descr="微信图片_20241127172716"/>
          <p:cNvPicPr/>
          <p:nvPr/>
        </p:nvPicPr>
        <p:blipFill>
          <a:blip r:embed="rId5"/>
          <a:stretch>
            <a:fillRect/>
          </a:stretch>
        </p:blipFill>
        <p:spPr>
          <a:xfrm>
            <a:off x="59057" y="535"/>
            <a:ext cx="982625" cy="982625"/>
          </a:xfrm>
          <a:prstGeom prst="rect">
            <a:avLst/>
          </a:prstGeom>
        </p:spPr>
      </p:pic>
      <p:pic>
        <p:nvPicPr>
          <p:cNvPr id="13" name="图片 12" descr="华餐logo黑体字"/>
          <p:cNvPicPr>
            <a:picLocks noChangeAspect="1"/>
          </p:cNvPicPr>
          <p:nvPr>
            <p:custDataLst>
              <p:tags r:id="rId1"/>
            </p:custDataLst>
          </p:nvPr>
        </p:nvPicPr>
        <p:blipFill>
          <a:blip r:embed="rId6"/>
          <a:stretch>
            <a:fillRect/>
          </a:stretch>
        </p:blipFill>
        <p:spPr>
          <a:xfrm>
            <a:off x="7832579" y="54012"/>
            <a:ext cx="1152000" cy="576000"/>
          </a:xfrm>
          <a:prstGeom prst="rect">
            <a:avLst/>
          </a:prstGeom>
        </p:spPr>
      </p:pic>
      <p:sp>
        <p:nvSpPr>
          <p:cNvPr id="7" name="矩形: 圆角 2"/>
          <p:cNvSpPr/>
          <p:nvPr/>
        </p:nvSpPr>
        <p:spPr>
          <a:xfrm>
            <a:off x="2585085" y="2268220"/>
            <a:ext cx="3597910" cy="543560"/>
          </a:xfrm>
          <a:prstGeom prst="roundRect">
            <a:avLst>
              <a:gd name="adj" fmla="val 50000"/>
            </a:avLst>
          </a:prstGeom>
          <a:solidFill>
            <a:schemeClr val="accent5">
              <a:lumMod val="40000"/>
              <a:lumOff val="60000"/>
            </a:schemeClr>
          </a:solidFill>
          <a:ln>
            <a:solidFill>
              <a:srgbClr val="227F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a:solidFill>
                  <a:srgbClr val="002C4E"/>
                </a:solidFill>
                <a:latin typeface="黑体" panose="02010609060101010101" charset="-122"/>
                <a:ea typeface="黑体" panose="02010609060101010101" charset="-122"/>
                <a:cs typeface="黑体" panose="02010609060101010101" charset="-122"/>
                <a:sym typeface="+mn-lt"/>
              </a:rPr>
              <a:t>谢谢您的观看!</a:t>
            </a:r>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97897879798"/>
          <p:cNvPicPr>
            <a:picLocks noChangeAspect="1"/>
          </p:cNvPicPr>
          <p:nvPr/>
        </p:nvPicPr>
        <p:blipFill>
          <a:blip r:embed="rId5">
            <a:lum bright="6000"/>
          </a:blip>
          <a:stretch>
            <a:fillRect/>
          </a:stretch>
        </p:blipFill>
        <p:spPr>
          <a:xfrm>
            <a:off x="635" y="-635"/>
            <a:ext cx="9309100" cy="5786120"/>
          </a:xfrm>
          <a:prstGeom prst="rect">
            <a:avLst/>
          </a:prstGeom>
        </p:spPr>
      </p:pic>
      <p:sp>
        <p:nvSpPr>
          <p:cNvPr id="17" name="文本框 16"/>
          <p:cNvSpPr txBox="1"/>
          <p:nvPr/>
        </p:nvSpPr>
        <p:spPr>
          <a:xfrm>
            <a:off x="3313282" y="1943412"/>
            <a:ext cx="2773571" cy="534035"/>
          </a:xfrm>
          <a:prstGeom prst="rect">
            <a:avLst/>
          </a:prstGeom>
          <a:noFill/>
        </p:spPr>
        <p:txBody>
          <a:bodyPr wrap="square" rtlCol="0">
            <a:spAutoFit/>
          </a:bodyPr>
          <a:lstStyle/>
          <a:p>
            <a:pPr algn="ctr">
              <a:lnSpc>
                <a:spcPct val="120000"/>
              </a:lnSpc>
            </a:pPr>
            <a:r>
              <a:rPr lang="zh-CN" altLang="en-US" sz="2400" b="1" noProof="0" dirty="0">
                <a:ln>
                  <a:noFill/>
                </a:ln>
                <a:solidFill>
                  <a:srgbClr val="FF0000"/>
                </a:solidFill>
                <a:effectLst/>
                <a:uLnTx/>
                <a:uFillTx/>
                <a:latin typeface="黑体" panose="02010609060101010101" charset="-122"/>
                <a:ea typeface="黑体" panose="02010609060101010101" charset="-122"/>
                <a:cs typeface="汉仪君黑-45简" panose="020B0604020202020204" charset="-122"/>
                <a:sym typeface="汉仪君黑-45简" panose="020B0604020202020204" charset="-122"/>
              </a:rPr>
              <a:t>日常主要工作汇报</a:t>
            </a:r>
          </a:p>
        </p:txBody>
      </p:sp>
      <p:grpSp>
        <p:nvGrpSpPr>
          <p:cNvPr id="26" name="组合 25"/>
          <p:cNvGrpSpPr/>
          <p:nvPr/>
        </p:nvGrpSpPr>
        <p:grpSpPr>
          <a:xfrm>
            <a:off x="3926120" y="1204854"/>
            <a:ext cx="1280641" cy="704852"/>
            <a:chOff x="8256482" y="4149974"/>
            <a:chExt cx="2711476" cy="1162050"/>
          </a:xfrm>
        </p:grpSpPr>
        <p:sp>
          <p:nvSpPr>
            <p:cNvPr id="23" name="矩形: 圆角 22"/>
            <p:cNvSpPr/>
            <p:nvPr/>
          </p:nvSpPr>
          <p:spPr>
            <a:xfrm>
              <a:off x="8853429" y="4149974"/>
              <a:ext cx="1508679" cy="1162050"/>
            </a:xfrm>
            <a:prstGeom prst="ellipse">
              <a:avLst/>
            </a:prstGeom>
            <a:solidFill>
              <a:srgbClr val="51B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95"/>
            </a:p>
          </p:txBody>
        </p:sp>
        <p:sp>
          <p:nvSpPr>
            <p:cNvPr id="24" name="文本框 23"/>
            <p:cNvSpPr txBox="1"/>
            <p:nvPr/>
          </p:nvSpPr>
          <p:spPr>
            <a:xfrm>
              <a:off x="8256482" y="4350634"/>
              <a:ext cx="2711476" cy="827042"/>
            </a:xfrm>
            <a:prstGeom prst="rect">
              <a:avLst/>
            </a:prstGeom>
            <a:noFill/>
          </p:spPr>
          <p:txBody>
            <a:bodyPr wrap="square" rtlCol="0">
              <a:spAutoFit/>
            </a:bodyPr>
            <a:lstStyle/>
            <a:p>
              <a:pPr algn="ctr"/>
              <a:r>
                <a:rPr lang="en-US" sz="2670" dirty="0">
                  <a:solidFill>
                    <a:schemeClr val="bg1"/>
                  </a:solidFill>
                </a:rPr>
                <a:t>01</a:t>
              </a:r>
            </a:p>
          </p:txBody>
        </p:sp>
      </p:grpSp>
      <p:sp>
        <p:nvSpPr>
          <p:cNvPr id="4" name="文本框 9"/>
          <p:cNvSpPr txBox="1"/>
          <p:nvPr>
            <p:custDataLst>
              <p:tags r:id="rId1"/>
            </p:custDataLst>
          </p:nvPr>
        </p:nvSpPr>
        <p:spPr>
          <a:xfrm>
            <a:off x="2599055" y="2471420"/>
            <a:ext cx="4613910" cy="605790"/>
          </a:xfrm>
          <a:prstGeom prst="rect">
            <a:avLst/>
          </a:prstGeom>
        </p:spPr>
        <p:txBody>
          <a:bodyPr wrap="square" anchor="ctr" anchorCtr="0">
            <a:noAutofit/>
          </a:bodyPr>
          <a:lstStyle>
            <a:defPPr>
              <a:defRPr lang="zh-CN"/>
            </a:defPPr>
            <a:lvl1pPr defTabSz="457200">
              <a:lnSpc>
                <a:spcPct val="130000"/>
              </a:lnSpc>
              <a:defRPr sz="1200">
                <a:solidFill>
                  <a:schemeClr val="bg1">
                    <a:lumMod val="50000"/>
                  </a:schemeClr>
                </a:solidFill>
                <a:latin typeface="思源黑体 CN Normal" panose="020B0400000000000000" pitchFamily="34" charset="-128"/>
                <a:ea typeface="思源黑体 CN Normal" panose="020B0400000000000000" pitchFamily="34" charset="-128"/>
              </a:defRPr>
            </a:lvl1pPr>
          </a:lstStyle>
          <a:p>
            <a:pPr algn="ctr" defTabSz="342900" fontAlgn="auto">
              <a:spcBef>
                <a:spcPts val="0"/>
              </a:spcBef>
              <a:spcAft>
                <a:spcPts val="0"/>
              </a:spcAft>
            </a:pPr>
            <a:r>
              <a:rPr lang="en-US" altLang="zh-CN"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1.</a:t>
            </a:r>
            <a:r>
              <a:rPr lang="zh-CN" altLang="en-US"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制度建设与人员管理</a:t>
            </a:r>
            <a:r>
              <a:rPr lang="en-US" altLang="zh-CN"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.2.</a:t>
            </a:r>
            <a:r>
              <a:rPr lang="zh-CN" altLang="en-US"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食材验收与储存管理</a:t>
            </a:r>
            <a:r>
              <a:rPr lang="en-US" altLang="zh-CN"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a:t>
            </a:r>
          </a:p>
          <a:p>
            <a:pPr algn="ctr" defTabSz="342900" fontAlgn="auto">
              <a:spcBef>
                <a:spcPts val="0"/>
              </a:spcBef>
              <a:spcAft>
                <a:spcPts val="0"/>
              </a:spcAft>
            </a:pPr>
            <a:r>
              <a:rPr lang="en-US" altLang="zh-CN"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3.</a:t>
            </a:r>
            <a:r>
              <a:rPr lang="zh-CN" altLang="en-US"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加工制作过程管控</a:t>
            </a:r>
            <a:r>
              <a:rPr lang="en-US" altLang="zh-CN"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  4.</a:t>
            </a:r>
            <a:r>
              <a:rPr lang="zh-CN" altLang="en-US"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lt"/>
              </a:rPr>
              <a:t>监督检查与问题整改。</a:t>
            </a:r>
          </a:p>
        </p:txBody>
      </p:sp>
      <p:pic>
        <p:nvPicPr>
          <p:cNvPr id="12" name="图片 11" descr="微信图片_20241127172716"/>
          <p:cNvPicPr/>
          <p:nvPr/>
        </p:nvPicPr>
        <p:blipFill>
          <a:blip r:embed="rId6"/>
          <a:stretch>
            <a:fillRect/>
          </a:stretch>
        </p:blipFill>
        <p:spPr>
          <a:xfrm>
            <a:off x="2" y="53240"/>
            <a:ext cx="982625" cy="982625"/>
          </a:xfrm>
          <a:prstGeom prst="rect">
            <a:avLst/>
          </a:prstGeom>
        </p:spPr>
      </p:pic>
      <p:pic>
        <p:nvPicPr>
          <p:cNvPr id="19" name="图片 18" descr="华餐logo黑体字"/>
          <p:cNvPicPr>
            <a:picLocks noChangeAspect="1"/>
          </p:cNvPicPr>
          <p:nvPr>
            <p:custDataLst>
              <p:tags r:id="rId2"/>
            </p:custDataLst>
          </p:nvPr>
        </p:nvPicPr>
        <p:blipFill>
          <a:blip r:embed="rId7"/>
          <a:stretch>
            <a:fillRect/>
          </a:stretch>
        </p:blipFill>
        <p:spPr>
          <a:xfrm>
            <a:off x="7990059" y="79412"/>
            <a:ext cx="1152000" cy="576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bldLst>
      <p:bldP spid="17"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ctrTitle"/>
          </p:nvPr>
        </p:nvSpPr>
        <p:spPr/>
        <p:txBody>
          <a:bodyPr/>
          <a:lstStyle/>
          <a:p>
            <a:endParaRPr lang="zh-CN" altLang="en-US"/>
          </a:p>
        </p:txBody>
      </p:sp>
      <p:sp>
        <p:nvSpPr>
          <p:cNvPr id="6" name="副标题 5"/>
          <p:cNvSpPr>
            <a:spLocks noGrp="1"/>
          </p:cNvSpPr>
          <p:nvPr>
            <p:ph type="subTitle" idx="1"/>
          </p:nvPr>
        </p:nvSpPr>
        <p:spPr/>
        <p:txBody>
          <a:bodyPr/>
          <a:lstStyle/>
          <a:p>
            <a:endParaRPr lang="zh-CN" altLang="en-US"/>
          </a:p>
        </p:txBody>
      </p:sp>
      <p:sp>
        <p:nvSpPr>
          <p:cNvPr id="13" name="圆角矩形 12"/>
          <p:cNvSpPr/>
          <p:nvPr userDrawn="1"/>
        </p:nvSpPr>
        <p:spPr>
          <a:xfrm>
            <a:off x="1199" y="288450"/>
            <a:ext cx="9307316" cy="5206992"/>
          </a:xfrm>
          <a:prstGeom prst="roundRect">
            <a:avLst>
              <a:gd name="adj" fmla="val 681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95">
              <a:latin typeface="汉仪君黑-45简" panose="020B0604020202020204" charset="-122"/>
              <a:ea typeface="汉仪君黑-45简" panose="020B0604020202020204" charset="-122"/>
            </a:endParaRPr>
          </a:p>
        </p:txBody>
      </p:sp>
      <p:pic>
        <p:nvPicPr>
          <p:cNvPr id="12" name="图片 11" descr="97897879798"/>
          <p:cNvPicPr>
            <a:picLocks noChangeAspect="1"/>
          </p:cNvPicPr>
          <p:nvPr userDrawn="1"/>
        </p:nvPicPr>
        <p:blipFill>
          <a:blip r:embed="rId9">
            <a:lum bright="6000"/>
          </a:blip>
          <a:stretch>
            <a:fillRect/>
          </a:stretch>
        </p:blipFill>
        <p:spPr>
          <a:xfrm>
            <a:off x="635" y="0"/>
            <a:ext cx="9306560" cy="5772785"/>
          </a:xfrm>
          <a:prstGeom prst="rect">
            <a:avLst/>
          </a:prstGeom>
        </p:spPr>
      </p:pic>
      <p:sp>
        <p:nvSpPr>
          <p:cNvPr id="58" name="矩形: 圆角 2"/>
          <p:cNvSpPr/>
          <p:nvPr>
            <p:custDataLst>
              <p:tags r:id="rId1"/>
            </p:custDataLst>
          </p:nvPr>
        </p:nvSpPr>
        <p:spPr>
          <a:xfrm>
            <a:off x="365760" y="1551465"/>
            <a:ext cx="1994535" cy="34666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tIns="1594035" anchor="t" anchorCtr="1">
            <a:normAutofit/>
          </a:bodyPr>
          <a:lstStyle/>
          <a:p>
            <a:pPr algn="ctr" defTabSz="913765">
              <a:lnSpc>
                <a:spcPct val="120000"/>
              </a:lnSpc>
              <a:defRPr/>
            </a:pPr>
            <a:endParaRPr lang="zh-CN" altLang="en-US" sz="665" dirty="0">
              <a:solidFill>
                <a:schemeClr val="tx1"/>
              </a:solidFill>
              <a:latin typeface="汉仪君黑-45简" panose="020B0604020202020204" charset="-122"/>
              <a:ea typeface="汉仪君黑-45简" panose="020B0604020202020204" charset="-122"/>
              <a:sym typeface="汉仪君黑-45简" panose="020B0604020202020204" charset="-122"/>
            </a:endParaRPr>
          </a:p>
        </p:txBody>
      </p:sp>
      <p:grpSp>
        <p:nvGrpSpPr>
          <p:cNvPr id="62" name="组合 61"/>
          <p:cNvGrpSpPr/>
          <p:nvPr>
            <p:custDataLst>
              <p:tags r:id="rId2"/>
            </p:custDataLst>
          </p:nvPr>
        </p:nvGrpSpPr>
        <p:grpSpPr>
          <a:xfrm>
            <a:off x="295751" y="1314769"/>
            <a:ext cx="2126456" cy="3798094"/>
            <a:chOff x="6515652" y="-122357"/>
            <a:chExt cx="1660101" cy="4395308"/>
          </a:xfrm>
        </p:grpSpPr>
        <p:sp>
          <p:nvSpPr>
            <p:cNvPr id="63" name="矩形 62"/>
            <p:cNvSpPr/>
            <p:nvPr>
              <p:custDataLst>
                <p:tags r:id="rId5"/>
              </p:custDataLst>
            </p:nvPr>
          </p:nvSpPr>
          <p:spPr>
            <a:xfrm>
              <a:off x="6570307" y="1945504"/>
              <a:ext cx="1605446" cy="2327447"/>
            </a:xfrm>
            <a:prstGeom prst="rect">
              <a:avLst/>
            </a:prstGeom>
          </p:spPr>
          <p:txBody>
            <a:bodyPr wrap="square">
              <a:noAutofit/>
              <a:scene3d>
                <a:camera prst="orthographicFront"/>
                <a:lightRig rig="threePt" dir="t"/>
              </a:scene3d>
              <a:sp3d contourW="12700"/>
            </a:bodyPr>
            <a:lstStyle/>
            <a:p>
              <a:pPr algn="l">
                <a:lnSpc>
                  <a:spcPct val="120000"/>
                </a:lnSpc>
              </a:pPr>
              <a:r>
                <a:rPr lang="zh-CN" altLang="en-US" sz="1200" dirty="0">
                  <a:solidFill>
                    <a:schemeClr val="tx1"/>
                  </a:solidFill>
                  <a:latin typeface="黑体" panose="02010609060101010101" charset="-122"/>
                  <a:ea typeface="黑体" panose="02010609060101010101" charset="-122"/>
                  <a:sym typeface="汉仪君黑-45简" panose="020B0604020202020204" charset="-122"/>
                </a:rPr>
                <a:t>完善了一系列食品安全管理制度，增加了燃气安全使用应急预案，食品安全事故应急预案等，围绕两个主体责任的日管控</a:t>
              </a:r>
              <a:r>
                <a:rPr lang="en-US" altLang="zh-CN" sz="1200" dirty="0">
                  <a:solidFill>
                    <a:schemeClr val="tx1"/>
                  </a:solidFill>
                  <a:latin typeface="黑体" panose="02010609060101010101" charset="-122"/>
                  <a:ea typeface="黑体" panose="02010609060101010101" charset="-122"/>
                  <a:sym typeface="汉仪君黑-45简" panose="020B0604020202020204" charset="-122"/>
                </a:rPr>
                <a:t>.</a:t>
              </a:r>
              <a:r>
                <a:rPr lang="zh-CN" altLang="en-US" sz="1200" dirty="0">
                  <a:solidFill>
                    <a:schemeClr val="tx1"/>
                  </a:solidFill>
                  <a:latin typeface="黑体" panose="02010609060101010101" charset="-122"/>
                  <a:ea typeface="黑体" panose="02010609060101010101" charset="-122"/>
                  <a:sym typeface="汉仪君黑-45简" panose="020B0604020202020204" charset="-122"/>
                </a:rPr>
                <a:t>周排查</a:t>
              </a:r>
              <a:r>
                <a:rPr lang="en-US" altLang="zh-CN" sz="1200" dirty="0">
                  <a:solidFill>
                    <a:schemeClr val="tx1"/>
                  </a:solidFill>
                  <a:latin typeface="黑体" panose="02010609060101010101" charset="-122"/>
                  <a:ea typeface="黑体" panose="02010609060101010101" charset="-122"/>
                  <a:sym typeface="汉仪君黑-45简" panose="020B0604020202020204" charset="-122"/>
                </a:rPr>
                <a:t>.</a:t>
              </a:r>
              <a:r>
                <a:rPr lang="zh-CN" altLang="en-US" sz="1200" dirty="0">
                  <a:solidFill>
                    <a:schemeClr val="tx1"/>
                  </a:solidFill>
                  <a:latin typeface="黑体" panose="02010609060101010101" charset="-122"/>
                  <a:ea typeface="黑体" panose="02010609060101010101" charset="-122"/>
                  <a:sym typeface="汉仪君黑-45简" panose="020B0604020202020204" charset="-122"/>
                </a:rPr>
                <a:t>月调度制作相关台账，健全安全责任体系落实安全管理工作。</a:t>
              </a:r>
            </a:p>
          </p:txBody>
        </p:sp>
        <p:sp>
          <p:nvSpPr>
            <p:cNvPr id="64" name="矩形 63"/>
            <p:cNvSpPr/>
            <p:nvPr>
              <p:custDataLst>
                <p:tags r:id="rId6"/>
              </p:custDataLst>
            </p:nvPr>
          </p:nvSpPr>
          <p:spPr>
            <a:xfrm>
              <a:off x="6515652" y="-122357"/>
              <a:ext cx="1611762" cy="361545"/>
            </a:xfrm>
            <a:prstGeom prst="rect">
              <a:avLst/>
            </a:prstGeom>
          </p:spPr>
          <p:txBody>
            <a:bodyPr wrap="square">
              <a:spAutoFit/>
              <a:scene3d>
                <a:camera prst="orthographicFront"/>
                <a:lightRig rig="threePt" dir="t"/>
              </a:scene3d>
              <a:sp3d contourW="12700"/>
            </a:bodyPr>
            <a:lstStyle/>
            <a:p>
              <a:pPr algn="ctr">
                <a:lnSpc>
                  <a:spcPct val="120000"/>
                </a:lnSpc>
              </a:pPr>
              <a:r>
                <a:rPr lang="zh-CN" altLang="en-US" sz="1200" b="1" dirty="0">
                  <a:solidFill>
                    <a:schemeClr val="tx1"/>
                  </a:solidFill>
                  <a:latin typeface="黑体" panose="02010609060101010101" charset="-122"/>
                  <a:ea typeface="黑体" panose="02010609060101010101" charset="-122"/>
                  <a:sym typeface="汉仪君黑-45简" panose="020B0604020202020204" charset="-122"/>
                </a:rPr>
                <a:t>责任制度落实</a:t>
              </a:r>
            </a:p>
          </p:txBody>
        </p:sp>
      </p:grpSp>
      <p:sp>
        <p:nvSpPr>
          <p:cNvPr id="20" name="文本框 19"/>
          <p:cNvSpPr txBox="1"/>
          <p:nvPr/>
        </p:nvSpPr>
        <p:spPr>
          <a:xfrm>
            <a:off x="1209040" y="288290"/>
            <a:ext cx="2268220" cy="337185"/>
          </a:xfrm>
          <a:prstGeom prst="rect">
            <a:avLst/>
          </a:prstGeom>
          <a:noFill/>
        </p:spPr>
        <p:txBody>
          <a:bodyPr wrap="square" rtlCol="0">
            <a:spAutoFit/>
            <a:scene3d>
              <a:camera prst="orthographicFront"/>
              <a:lightRig rig="threePt" dir="t"/>
            </a:scene3d>
            <a:sp3d contourW="12700"/>
          </a:bodyPr>
          <a:lstStyle/>
          <a:p>
            <a:r>
              <a:rPr lang="en-US" altLang="zh-CN" sz="1600" b="1" dirty="0">
                <a:solidFill>
                  <a:schemeClr val="tx1"/>
                </a:solidFill>
                <a:latin typeface="黑体" panose="02010609060101010101" charset="-122"/>
                <a:ea typeface="黑体" panose="02010609060101010101" charset="-122"/>
                <a:cs typeface="+mn-ea"/>
                <a:sym typeface="+mn-lt"/>
              </a:rPr>
              <a:t>1.</a:t>
            </a:r>
            <a:r>
              <a:rPr lang="zh-CN" altLang="en-US" sz="1600" b="1" dirty="0">
                <a:solidFill>
                  <a:schemeClr val="tx1"/>
                </a:solidFill>
                <a:latin typeface="黑体" panose="02010609060101010101" charset="-122"/>
                <a:ea typeface="黑体" panose="02010609060101010101" charset="-122"/>
                <a:cs typeface="+mn-ea"/>
                <a:sym typeface="+mn-lt"/>
              </a:rPr>
              <a:t>制度建设与人员管理</a:t>
            </a:r>
          </a:p>
        </p:txBody>
      </p:sp>
      <p:pic>
        <p:nvPicPr>
          <p:cNvPr id="2" name="图片 1"/>
          <p:cNvPicPr>
            <a:picLocks noChangeAspect="1"/>
          </p:cNvPicPr>
          <p:nvPr>
            <p:custDataLst>
              <p:tags r:id="rId3"/>
            </p:custDataLst>
          </p:nvPr>
        </p:nvPicPr>
        <p:blipFill>
          <a:blip r:embed="rId10"/>
          <a:stretch>
            <a:fillRect/>
          </a:stretch>
        </p:blipFill>
        <p:spPr>
          <a:xfrm>
            <a:off x="593408" y="1663860"/>
            <a:ext cx="1440000" cy="1440000"/>
          </a:xfrm>
          <a:prstGeom prst="ellipse">
            <a:avLst/>
          </a:prstGeom>
        </p:spPr>
      </p:pic>
      <p:pic>
        <p:nvPicPr>
          <p:cNvPr id="26" name="图片 25" descr="2e709c844d54320ec48e3ca0c0b53a6"/>
          <p:cNvPicPr>
            <a:picLocks noChangeAspect="1"/>
          </p:cNvPicPr>
          <p:nvPr/>
        </p:nvPicPr>
        <p:blipFill>
          <a:blip r:embed="rId11"/>
          <a:stretch>
            <a:fillRect/>
          </a:stretch>
        </p:blipFill>
        <p:spPr>
          <a:xfrm>
            <a:off x="2685182" y="1315307"/>
            <a:ext cx="1620000" cy="1620000"/>
          </a:xfrm>
          <a:prstGeom prst="roundRect">
            <a:avLst/>
          </a:prstGeom>
        </p:spPr>
      </p:pic>
      <p:pic>
        <p:nvPicPr>
          <p:cNvPr id="27" name="图片 26" descr="b0e84f2ef69cdecdffeaa5fb60e4e13"/>
          <p:cNvPicPr>
            <a:picLocks noChangeAspect="1"/>
          </p:cNvPicPr>
          <p:nvPr/>
        </p:nvPicPr>
        <p:blipFill>
          <a:blip r:embed="rId12"/>
          <a:stretch>
            <a:fillRect/>
          </a:stretch>
        </p:blipFill>
        <p:spPr>
          <a:xfrm>
            <a:off x="6202494" y="1315783"/>
            <a:ext cx="1620000" cy="1620000"/>
          </a:xfrm>
          <a:prstGeom prst="roundRect">
            <a:avLst/>
          </a:prstGeom>
        </p:spPr>
      </p:pic>
      <p:pic>
        <p:nvPicPr>
          <p:cNvPr id="28" name="图片 27" descr="e20f2318c3c04b20badce32b7a71355"/>
          <p:cNvPicPr>
            <a:picLocks noChangeAspect="1"/>
          </p:cNvPicPr>
          <p:nvPr/>
        </p:nvPicPr>
        <p:blipFill>
          <a:blip r:embed="rId13"/>
          <a:stretch>
            <a:fillRect/>
          </a:stretch>
        </p:blipFill>
        <p:spPr>
          <a:xfrm>
            <a:off x="2690334" y="3118411"/>
            <a:ext cx="1620000" cy="1620000"/>
          </a:xfrm>
          <a:prstGeom prst="roundRect">
            <a:avLst/>
          </a:prstGeom>
        </p:spPr>
      </p:pic>
      <p:pic>
        <p:nvPicPr>
          <p:cNvPr id="29" name="图片 28" descr="d95d4788509195ff4a54573f34c2169"/>
          <p:cNvPicPr>
            <a:picLocks noChangeAspect="1"/>
          </p:cNvPicPr>
          <p:nvPr/>
        </p:nvPicPr>
        <p:blipFill>
          <a:blip r:embed="rId14"/>
          <a:stretch>
            <a:fillRect/>
          </a:stretch>
        </p:blipFill>
        <p:spPr>
          <a:xfrm>
            <a:off x="4527377" y="2130844"/>
            <a:ext cx="1620000" cy="1620000"/>
          </a:xfrm>
          <a:prstGeom prst="roundRect">
            <a:avLst/>
          </a:prstGeom>
        </p:spPr>
      </p:pic>
      <p:pic>
        <p:nvPicPr>
          <p:cNvPr id="31" name="图片 30" descr="a6809452a57cc1c8952543c10c55d4a"/>
          <p:cNvPicPr>
            <a:picLocks noChangeAspect="1"/>
          </p:cNvPicPr>
          <p:nvPr/>
        </p:nvPicPr>
        <p:blipFill>
          <a:blip r:embed="rId15"/>
          <a:stretch>
            <a:fillRect/>
          </a:stretch>
        </p:blipFill>
        <p:spPr>
          <a:xfrm>
            <a:off x="6248367" y="3280336"/>
            <a:ext cx="1620000" cy="1620000"/>
          </a:xfrm>
          <a:prstGeom prst="roundRect">
            <a:avLst/>
          </a:prstGeom>
        </p:spPr>
      </p:pic>
      <p:pic>
        <p:nvPicPr>
          <p:cNvPr id="7" name="图片 6" descr="微信图片_20241127172716"/>
          <p:cNvPicPr/>
          <p:nvPr/>
        </p:nvPicPr>
        <p:blipFill>
          <a:blip r:embed="rId16"/>
          <a:stretch>
            <a:fillRect/>
          </a:stretch>
        </p:blipFill>
        <p:spPr>
          <a:xfrm>
            <a:off x="142877" y="218975"/>
            <a:ext cx="982625" cy="982625"/>
          </a:xfrm>
          <a:prstGeom prst="rect">
            <a:avLst/>
          </a:prstGeom>
        </p:spPr>
      </p:pic>
      <p:pic>
        <p:nvPicPr>
          <p:cNvPr id="19" name="图片 18" descr="华餐logo黑体字"/>
          <p:cNvPicPr>
            <a:picLocks noChangeAspect="1"/>
          </p:cNvPicPr>
          <p:nvPr>
            <p:custDataLst>
              <p:tags r:id="rId4"/>
            </p:custDataLst>
          </p:nvPr>
        </p:nvPicPr>
        <p:blipFill>
          <a:blip r:embed="rId17"/>
          <a:stretch>
            <a:fillRect/>
          </a:stretch>
        </p:blipFill>
        <p:spPr>
          <a:xfrm>
            <a:off x="7990059" y="79412"/>
            <a:ext cx="1152000" cy="576000"/>
          </a:xfrm>
          <a:prstGeom prst="rect">
            <a:avLst/>
          </a:prstGeom>
        </p:spPr>
      </p:pic>
    </p:spTree>
  </p:cSld>
  <p:clrMapOvr>
    <a:masterClrMapping/>
  </p:clrMapOvr>
  <p:transition spd="slow">
    <p:wipe/>
  </p:transition>
  <p:timing>
    <p:tnLst>
      <p:par>
        <p:cTn id="1" dur="indefinite" restart="never" nodeType="tmRoot"/>
      </p:par>
    </p:tnLst>
    <p:bldLst>
      <p:bldP spid="58"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D7F0FC"/>
            </a:gs>
            <a:gs pos="52000">
              <a:srgbClr val="FFEFDE"/>
            </a:gs>
            <a:gs pos="100000">
              <a:srgbClr val="FFDCFC"/>
            </a:gs>
          </a:gsLst>
          <a:lin ang="5400000" scaled="1"/>
        </a:gradFill>
        <a:effectLst/>
      </p:bgPr>
    </p:bg>
    <p:spTree>
      <p:nvGrpSpPr>
        <p:cNvPr id="1" name=""/>
        <p:cNvGrpSpPr/>
        <p:nvPr/>
      </p:nvGrpSpPr>
      <p:grpSpPr>
        <a:xfrm>
          <a:off x="0" y="0"/>
          <a:ext cx="0" cy="0"/>
          <a:chOff x="0" y="0"/>
          <a:chExt cx="0" cy="0"/>
        </a:xfrm>
      </p:grpSpPr>
      <p:pic>
        <p:nvPicPr>
          <p:cNvPr id="2" name="图片 1" descr="97897879798"/>
          <p:cNvPicPr/>
          <p:nvPr/>
        </p:nvPicPr>
        <p:blipFill>
          <a:blip r:embed="rId18">
            <a:lum bright="6000"/>
          </a:blip>
          <a:srcRect/>
          <a:stretch>
            <a:fillRect/>
          </a:stretch>
        </p:blipFill>
        <p:spPr>
          <a:xfrm>
            <a:off x="0" y="0"/>
            <a:ext cx="9326880" cy="5720715"/>
          </a:xfrm>
          <a:prstGeom prst="rect">
            <a:avLst/>
          </a:prstGeom>
        </p:spPr>
      </p:pic>
      <p:sp>
        <p:nvSpPr>
          <p:cNvPr id="16" name="矩形 15"/>
          <p:cNvSpPr/>
          <p:nvPr>
            <p:custDataLst>
              <p:tags r:id="rId1"/>
            </p:custDataLst>
          </p:nvPr>
        </p:nvSpPr>
        <p:spPr>
          <a:xfrm>
            <a:off x="1555115" y="1119505"/>
            <a:ext cx="1773555" cy="1309370"/>
          </a:xfrm>
          <a:prstGeom prst="rect">
            <a:avLst/>
          </a:prstGeom>
          <a:solidFill>
            <a:schemeClr val="accent6">
              <a:lumMod val="20000"/>
              <a:lumOff val="80000"/>
            </a:schemeClr>
          </a:solidFill>
        </p:spPr>
        <p:txBody>
          <a:bodyPr wrap="square">
            <a:noAutofit/>
            <a:scene3d>
              <a:camera prst="orthographicFront"/>
              <a:lightRig rig="threePt" dir="t"/>
            </a:scene3d>
            <a:sp3d contourW="12700"/>
          </a:bodyPr>
          <a:lstStyle/>
          <a:p>
            <a:pPr algn="l">
              <a:lnSpc>
                <a:spcPct val="120000"/>
              </a:lnSpc>
            </a:pP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组织食堂员工参加食品安全知识培训</a:t>
            </a:r>
            <a:r>
              <a:rPr lang="en-US" altLang="zh-CN" sz="1200" dirty="0">
                <a:solidFill>
                  <a:schemeClr val="tx1"/>
                </a:solidFill>
                <a:latin typeface="黑体" panose="02010609060101010101" charset="-122"/>
                <a:ea typeface="黑体" panose="02010609060101010101" charset="-122"/>
                <a:cs typeface="黑体" panose="02010609060101010101" charset="-122"/>
                <a:sym typeface="+mn-lt"/>
              </a:rPr>
              <a:t>14</a:t>
            </a: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次，培训内容包含食品安全法律法规，食品卫生知识，加工规范，服务规范等</a:t>
            </a:r>
            <a:r>
              <a:rPr lang="zh-CN" altLang="en-US" sz="1000" dirty="0">
                <a:solidFill>
                  <a:schemeClr val="tx1"/>
                </a:solidFill>
                <a:latin typeface="黑体" panose="02010609060101010101" charset="-122"/>
                <a:ea typeface="黑体" panose="02010609060101010101" charset="-122"/>
                <a:cs typeface="黑体" panose="02010609060101010101" charset="-122"/>
                <a:sym typeface="+mn-lt"/>
              </a:rPr>
              <a:t>。</a:t>
            </a:r>
          </a:p>
        </p:txBody>
      </p:sp>
      <p:sp>
        <p:nvSpPr>
          <p:cNvPr id="28" name="矩形 27"/>
          <p:cNvSpPr/>
          <p:nvPr>
            <p:custDataLst>
              <p:tags r:id="rId2"/>
            </p:custDataLst>
          </p:nvPr>
        </p:nvSpPr>
        <p:spPr>
          <a:xfrm>
            <a:off x="1554480" y="3585845"/>
            <a:ext cx="1769110" cy="1113790"/>
          </a:xfrm>
          <a:prstGeom prst="rect">
            <a:avLst/>
          </a:prstGeom>
          <a:gradFill>
            <a:gsLst>
              <a:gs pos="0">
                <a:srgbClr val="DCDAB1"/>
              </a:gs>
              <a:gs pos="49000">
                <a:srgbClr val="A3D0BD"/>
              </a:gs>
              <a:gs pos="100000">
                <a:srgbClr val="63C6C5"/>
              </a:gs>
            </a:gsLst>
            <a:lin ang="2700000" scaled="1"/>
          </a:gradFill>
        </p:spPr>
        <p:txBody>
          <a:bodyPr wrap="square">
            <a:noAutofit/>
            <a:scene3d>
              <a:camera prst="orthographicFront"/>
              <a:lightRig rig="threePt" dir="t"/>
            </a:scene3d>
            <a:sp3d contourW="12700"/>
          </a:bodyPr>
          <a:lstStyle/>
          <a:p>
            <a:pPr algn="l">
              <a:lnSpc>
                <a:spcPct val="120000"/>
              </a:lnSpc>
            </a:pPr>
            <a:r>
              <a:rPr lang="zh-CN" altLang="en-US" sz="1200">
                <a:latin typeface="黑体" panose="02010609060101010101" charset="-122"/>
                <a:ea typeface="黑体" panose="02010609060101010101" charset="-122"/>
                <a:cs typeface="黑体" panose="02010609060101010101" charset="-122"/>
                <a:sym typeface="+mn-ea"/>
              </a:rPr>
              <a:t>每天早上</a:t>
            </a:r>
            <a:r>
              <a:rPr lang="en-US" altLang="zh-CN" sz="1200">
                <a:latin typeface="黑体" panose="02010609060101010101" charset="-122"/>
                <a:ea typeface="黑体" panose="02010609060101010101" charset="-122"/>
                <a:cs typeface="黑体" panose="02010609060101010101" charset="-122"/>
                <a:sym typeface="+mn-ea"/>
              </a:rPr>
              <a:t>9</a:t>
            </a:r>
            <a:r>
              <a:rPr lang="zh-CN" altLang="en-US" sz="1200">
                <a:latin typeface="黑体" panose="02010609060101010101" charset="-122"/>
                <a:ea typeface="黑体" panose="02010609060101010101" charset="-122"/>
                <a:cs typeface="黑体" panose="02010609060101010101" charset="-122"/>
                <a:sym typeface="+mn-ea"/>
              </a:rPr>
              <a:t>点全体班组长晨会对日常管理检查的问题进行餐前专项培训，累计培训时长</a:t>
            </a:r>
            <a:r>
              <a:rPr lang="en-US" altLang="zh-CN" sz="1200">
                <a:latin typeface="黑体" panose="02010609060101010101" charset="-122"/>
                <a:ea typeface="黑体" panose="02010609060101010101" charset="-122"/>
                <a:cs typeface="黑体" panose="02010609060101010101" charset="-122"/>
                <a:sym typeface="+mn-ea"/>
              </a:rPr>
              <a:t>40</a:t>
            </a:r>
            <a:r>
              <a:rPr lang="zh-CN" altLang="en-US" sz="1200">
                <a:latin typeface="黑体" panose="02010609060101010101" charset="-122"/>
                <a:ea typeface="黑体" panose="02010609060101010101" charset="-122"/>
                <a:cs typeface="黑体" panose="02010609060101010101" charset="-122"/>
                <a:sym typeface="+mn-ea"/>
              </a:rPr>
              <a:t>小时以上。</a:t>
            </a:r>
            <a:endParaRPr lang="zh-CN" altLang="en-US" sz="1200" dirty="0">
              <a:solidFill>
                <a:schemeClr val="tx1">
                  <a:lumMod val="50000"/>
                  <a:lumOff val="50000"/>
                </a:schemeClr>
              </a:solidFill>
              <a:latin typeface="黑体" panose="02010609060101010101" charset="-122"/>
              <a:ea typeface="黑体" panose="02010609060101010101" charset="-122"/>
              <a:cs typeface="黑体" panose="02010609060101010101" charset="-122"/>
              <a:sym typeface="+mn-ea"/>
            </a:endParaRPr>
          </a:p>
        </p:txBody>
      </p:sp>
      <p:sp>
        <p:nvSpPr>
          <p:cNvPr id="5" name="任意多边形 4"/>
          <p:cNvSpPr/>
          <p:nvPr>
            <p:custDataLst>
              <p:tags r:id="rId3"/>
            </p:custDataLst>
          </p:nvPr>
        </p:nvSpPr>
        <p:spPr>
          <a:xfrm>
            <a:off x="1562323" y="2503959"/>
            <a:ext cx="1872000" cy="432000"/>
          </a:xfrm>
          <a:custGeom>
            <a:avLst/>
            <a:gdLst>
              <a:gd name="connsiteX0" fmla="*/ 0 w 5551714"/>
              <a:gd name="connsiteY0" fmla="*/ 0 h 972457"/>
              <a:gd name="connsiteX1" fmla="*/ 5065486 w 5551714"/>
              <a:gd name="connsiteY1" fmla="*/ 0 h 972457"/>
              <a:gd name="connsiteX2" fmla="*/ 5551714 w 5551714"/>
              <a:gd name="connsiteY2" fmla="*/ 486229 h 972457"/>
              <a:gd name="connsiteX3" fmla="*/ 5065486 w 5551714"/>
              <a:gd name="connsiteY3" fmla="*/ 972457 h 972457"/>
              <a:gd name="connsiteX4" fmla="*/ 0 w 5551714"/>
              <a:gd name="connsiteY4" fmla="*/ 972457 h 972457"/>
              <a:gd name="connsiteX5" fmla="*/ 486228 w 5551714"/>
              <a:gd name="connsiteY5" fmla="*/ 486229 h 97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1714" h="972457">
                <a:moveTo>
                  <a:pt x="0" y="0"/>
                </a:moveTo>
                <a:lnTo>
                  <a:pt x="5065486" y="0"/>
                </a:lnTo>
                <a:lnTo>
                  <a:pt x="5551714" y="486229"/>
                </a:lnTo>
                <a:lnTo>
                  <a:pt x="5065486" y="972457"/>
                </a:lnTo>
                <a:lnTo>
                  <a:pt x="0" y="972457"/>
                </a:lnTo>
                <a:lnTo>
                  <a:pt x="486228" y="486229"/>
                </a:lnTo>
                <a:close/>
              </a:path>
            </a:pathLst>
          </a:custGeom>
          <a:solidFill>
            <a:srgbClr val="51B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95">
              <a:latin typeface="+mn-ea"/>
              <a:cs typeface="+mn-ea"/>
              <a:sym typeface="+mn-lt"/>
            </a:endParaRPr>
          </a:p>
        </p:txBody>
      </p:sp>
      <p:sp>
        <p:nvSpPr>
          <p:cNvPr id="6" name="任意多边形 5"/>
          <p:cNvSpPr/>
          <p:nvPr>
            <p:custDataLst>
              <p:tags r:id="rId4"/>
            </p:custDataLst>
          </p:nvPr>
        </p:nvSpPr>
        <p:spPr>
          <a:xfrm>
            <a:off x="1562131" y="3081706"/>
            <a:ext cx="1872000" cy="432000"/>
          </a:xfrm>
          <a:custGeom>
            <a:avLst/>
            <a:gdLst>
              <a:gd name="connsiteX0" fmla="*/ 0 w 5551714"/>
              <a:gd name="connsiteY0" fmla="*/ 0 h 972457"/>
              <a:gd name="connsiteX1" fmla="*/ 5065486 w 5551714"/>
              <a:gd name="connsiteY1" fmla="*/ 0 h 972457"/>
              <a:gd name="connsiteX2" fmla="*/ 5551714 w 5551714"/>
              <a:gd name="connsiteY2" fmla="*/ 486229 h 972457"/>
              <a:gd name="connsiteX3" fmla="*/ 5065486 w 5551714"/>
              <a:gd name="connsiteY3" fmla="*/ 972457 h 972457"/>
              <a:gd name="connsiteX4" fmla="*/ 0 w 5551714"/>
              <a:gd name="connsiteY4" fmla="*/ 972457 h 972457"/>
              <a:gd name="connsiteX5" fmla="*/ 486228 w 5551714"/>
              <a:gd name="connsiteY5" fmla="*/ 486229 h 97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1714" h="972457">
                <a:moveTo>
                  <a:pt x="0" y="0"/>
                </a:moveTo>
                <a:lnTo>
                  <a:pt x="5065486" y="0"/>
                </a:lnTo>
                <a:lnTo>
                  <a:pt x="5551714" y="486229"/>
                </a:lnTo>
                <a:lnTo>
                  <a:pt x="5065486" y="972457"/>
                </a:lnTo>
                <a:lnTo>
                  <a:pt x="0" y="972457"/>
                </a:lnTo>
                <a:lnTo>
                  <a:pt x="486228" y="486229"/>
                </a:lnTo>
                <a:close/>
              </a:path>
            </a:pathLst>
          </a:custGeom>
          <a:solidFill>
            <a:srgbClr val="51B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95">
              <a:latin typeface="+mn-ea"/>
              <a:cs typeface="+mn-ea"/>
              <a:sym typeface="+mn-lt"/>
            </a:endParaRPr>
          </a:p>
        </p:txBody>
      </p:sp>
      <p:sp>
        <p:nvSpPr>
          <p:cNvPr id="19" name="矩形 18"/>
          <p:cNvSpPr/>
          <p:nvPr>
            <p:custDataLst>
              <p:tags r:id="rId5"/>
            </p:custDataLst>
          </p:nvPr>
        </p:nvSpPr>
        <p:spPr>
          <a:xfrm>
            <a:off x="1885476" y="2571748"/>
            <a:ext cx="1243697" cy="294005"/>
          </a:xfrm>
          <a:prstGeom prst="rect">
            <a:avLst/>
          </a:prstGeom>
          <a:solidFill>
            <a:srgbClr val="51B3B0"/>
          </a:solidFill>
        </p:spPr>
        <p:txBody>
          <a:bodyPr wrap="square">
            <a:spAutoFit/>
            <a:scene3d>
              <a:camera prst="orthographicFront"/>
              <a:lightRig rig="threePt" dir="t"/>
            </a:scene3d>
            <a:sp3d contourW="12700"/>
          </a:bodyPr>
          <a:lstStyle/>
          <a:p>
            <a:pPr algn="ctr">
              <a:lnSpc>
                <a:spcPct val="120000"/>
              </a:lnSpc>
            </a:pPr>
            <a:r>
              <a:rPr lang="zh-CN" altLang="en-US" sz="1095" b="1" dirty="0">
                <a:solidFill>
                  <a:schemeClr val="bg1"/>
                </a:solidFill>
                <a:latin typeface="+mn-ea"/>
                <a:cs typeface="+mn-ea"/>
                <a:sym typeface="+mn-lt"/>
              </a:rPr>
              <a:t>食品安全培训</a:t>
            </a:r>
          </a:p>
        </p:txBody>
      </p:sp>
      <p:sp>
        <p:nvSpPr>
          <p:cNvPr id="20" name="矩形 19"/>
          <p:cNvSpPr/>
          <p:nvPr>
            <p:custDataLst>
              <p:tags r:id="rId6"/>
            </p:custDataLst>
          </p:nvPr>
        </p:nvSpPr>
        <p:spPr>
          <a:xfrm>
            <a:off x="1885476" y="3149495"/>
            <a:ext cx="1243697" cy="294005"/>
          </a:xfrm>
          <a:prstGeom prst="rect">
            <a:avLst/>
          </a:prstGeom>
          <a:solidFill>
            <a:srgbClr val="51B3B0"/>
          </a:solidFill>
        </p:spPr>
        <p:txBody>
          <a:bodyPr wrap="square">
            <a:spAutoFit/>
            <a:scene3d>
              <a:camera prst="orthographicFront"/>
              <a:lightRig rig="threePt" dir="t"/>
            </a:scene3d>
            <a:sp3d contourW="12700"/>
          </a:bodyPr>
          <a:lstStyle/>
          <a:p>
            <a:pPr algn="ctr">
              <a:lnSpc>
                <a:spcPct val="120000"/>
              </a:lnSpc>
            </a:pPr>
            <a:r>
              <a:rPr lang="zh-CN" altLang="en-US" sz="1095" b="1" dirty="0">
                <a:solidFill>
                  <a:schemeClr val="bg1"/>
                </a:solidFill>
                <a:latin typeface="+mn-ea"/>
                <a:cs typeface="+mn-ea"/>
                <a:sym typeface="+mn-lt"/>
              </a:rPr>
              <a:t>班组长每日晨会</a:t>
            </a:r>
          </a:p>
        </p:txBody>
      </p:sp>
      <p:sp>
        <p:nvSpPr>
          <p:cNvPr id="3" name="矩形 2"/>
          <p:cNvSpPr/>
          <p:nvPr>
            <p:custDataLst>
              <p:tags r:id="rId7"/>
            </p:custDataLst>
          </p:nvPr>
        </p:nvSpPr>
        <p:spPr>
          <a:xfrm>
            <a:off x="6188075" y="1110615"/>
            <a:ext cx="2222500" cy="1318260"/>
          </a:xfrm>
          <a:prstGeom prst="rect">
            <a:avLst/>
          </a:prstGeom>
          <a:solidFill>
            <a:schemeClr val="accent6">
              <a:lumMod val="20000"/>
              <a:lumOff val="80000"/>
            </a:schemeClr>
          </a:solidFill>
        </p:spPr>
        <p:txBody>
          <a:bodyPr wrap="square">
            <a:noAutofit/>
            <a:scene3d>
              <a:camera prst="orthographicFront"/>
              <a:lightRig rig="threePt" dir="t"/>
            </a:scene3d>
            <a:sp3d contourW="12700"/>
          </a:bodyPr>
          <a:lstStyle/>
          <a:p>
            <a:pPr algn="l">
              <a:lnSpc>
                <a:spcPct val="120000"/>
              </a:lnSpc>
            </a:pP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学习省高等学校后勤协会企业分会高质量发展论坛（知敬畏</a:t>
            </a:r>
            <a:r>
              <a:rPr lang="en-US" altLang="zh-CN" sz="1200" dirty="0">
                <a:solidFill>
                  <a:schemeClr val="tx1"/>
                </a:solidFill>
                <a:latin typeface="黑体" panose="02010609060101010101" charset="-122"/>
                <a:ea typeface="黑体" panose="02010609060101010101" charset="-122"/>
                <a:cs typeface="黑体" panose="02010609060101010101" charset="-122"/>
                <a:sym typeface="+mn-lt"/>
              </a:rPr>
              <a:t>.</a:t>
            </a: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强意识</a:t>
            </a:r>
            <a:r>
              <a:rPr lang="en-US" altLang="zh-CN" sz="1200" dirty="0">
                <a:solidFill>
                  <a:schemeClr val="tx1"/>
                </a:solidFill>
                <a:latin typeface="黑体" panose="02010609060101010101" charset="-122"/>
                <a:ea typeface="黑体" panose="02010609060101010101" charset="-122"/>
                <a:cs typeface="黑体" panose="02010609060101010101" charset="-122"/>
                <a:sym typeface="+mn-lt"/>
              </a:rPr>
              <a:t>.</a:t>
            </a: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提能力</a:t>
            </a:r>
            <a:r>
              <a:rPr lang="en-US" altLang="zh-CN" sz="1200" dirty="0">
                <a:solidFill>
                  <a:schemeClr val="tx1"/>
                </a:solidFill>
                <a:latin typeface="黑体" panose="02010609060101010101" charset="-122"/>
                <a:ea typeface="黑体" panose="02010609060101010101" charset="-122"/>
                <a:cs typeface="黑体" panose="02010609060101010101" charset="-122"/>
                <a:sym typeface="+mn-lt"/>
              </a:rPr>
              <a:t>.</a:t>
            </a:r>
            <a:r>
              <a:rPr lang="zh-CN" altLang="en-US" sz="1200" dirty="0">
                <a:solidFill>
                  <a:schemeClr val="tx1"/>
                </a:solidFill>
                <a:latin typeface="黑体" panose="02010609060101010101" charset="-122"/>
                <a:ea typeface="黑体" panose="02010609060101010101" charset="-122"/>
                <a:cs typeface="黑体" panose="02010609060101010101" charset="-122"/>
                <a:sym typeface="+mn-lt"/>
              </a:rPr>
              <a:t>尽责任守牢食品安全生命线）主题培训会，让所有员工深刻认识食品安全重要性</a:t>
            </a:r>
            <a:r>
              <a:rPr lang="zh-CN" altLang="en-US" sz="970" dirty="0">
                <a:solidFill>
                  <a:schemeClr val="tx1"/>
                </a:solidFill>
                <a:latin typeface="黑体" panose="02010609060101010101" charset="-122"/>
                <a:ea typeface="黑体" panose="02010609060101010101" charset="-122"/>
                <a:cs typeface="黑体" panose="02010609060101010101" charset="-122"/>
                <a:sym typeface="+mn-lt"/>
              </a:rPr>
              <a:t>。</a:t>
            </a:r>
          </a:p>
        </p:txBody>
      </p:sp>
      <p:sp>
        <p:nvSpPr>
          <p:cNvPr id="4" name="矩形 3"/>
          <p:cNvSpPr/>
          <p:nvPr>
            <p:custDataLst>
              <p:tags r:id="rId8"/>
            </p:custDataLst>
          </p:nvPr>
        </p:nvSpPr>
        <p:spPr>
          <a:xfrm>
            <a:off x="6188710" y="3589655"/>
            <a:ext cx="2221865" cy="1104265"/>
          </a:xfrm>
          <a:prstGeom prst="rect">
            <a:avLst/>
          </a:prstGeom>
          <a:gradFill>
            <a:gsLst>
              <a:gs pos="0">
                <a:srgbClr val="DCDAB1"/>
              </a:gs>
              <a:gs pos="49000">
                <a:srgbClr val="A3D0BD"/>
              </a:gs>
              <a:gs pos="100000">
                <a:srgbClr val="63C6C5"/>
              </a:gs>
            </a:gsLst>
            <a:lin ang="2700000" scaled="1"/>
          </a:gradFill>
        </p:spPr>
        <p:txBody>
          <a:bodyPr wrap="square">
            <a:noAutofit/>
            <a:scene3d>
              <a:camera prst="orthographicFront"/>
              <a:lightRig rig="threePt" dir="t"/>
            </a:scene3d>
            <a:sp3d contourW="12700"/>
          </a:bodyPr>
          <a:lstStyle/>
          <a:p>
            <a:pPr algn="l">
              <a:lnSpc>
                <a:spcPct val="120000"/>
              </a:lnSpc>
            </a:pPr>
            <a:r>
              <a:rPr lang="zh-CN" altLang="en-US" sz="1200">
                <a:latin typeface="黑体" panose="02010609060101010101" charset="-122"/>
                <a:ea typeface="黑体" panose="02010609060101010101" charset="-122"/>
                <a:cs typeface="黑体" panose="02010609060101010101" charset="-122"/>
                <a:sym typeface="+mn-ea"/>
              </a:rPr>
              <a:t>保洁人员每周培训会，布置周工作任务，及日常工作中需要改进的问题。</a:t>
            </a:r>
            <a:endParaRPr lang="zh-CN" altLang="en-US" sz="1200" dirty="0">
              <a:solidFill>
                <a:schemeClr val="tx1">
                  <a:lumMod val="50000"/>
                  <a:lumOff val="50000"/>
                </a:schemeClr>
              </a:solidFill>
              <a:latin typeface="黑体" panose="02010609060101010101" charset="-122"/>
              <a:ea typeface="黑体" panose="02010609060101010101" charset="-122"/>
              <a:cs typeface="黑体" panose="02010609060101010101" charset="-122"/>
              <a:sym typeface="+mn-ea"/>
            </a:endParaRPr>
          </a:p>
        </p:txBody>
      </p:sp>
      <p:sp>
        <p:nvSpPr>
          <p:cNvPr id="7" name="任意多边形 6"/>
          <p:cNvSpPr/>
          <p:nvPr>
            <p:custDataLst>
              <p:tags r:id="rId9"/>
            </p:custDataLst>
          </p:nvPr>
        </p:nvSpPr>
        <p:spPr>
          <a:xfrm rot="10800000">
            <a:off x="6251210" y="2503805"/>
            <a:ext cx="2160000" cy="432435"/>
          </a:xfrm>
          <a:custGeom>
            <a:avLst/>
            <a:gdLst>
              <a:gd name="connsiteX0" fmla="*/ 0 w 5551714"/>
              <a:gd name="connsiteY0" fmla="*/ 0 h 972457"/>
              <a:gd name="connsiteX1" fmla="*/ 5065486 w 5551714"/>
              <a:gd name="connsiteY1" fmla="*/ 0 h 972457"/>
              <a:gd name="connsiteX2" fmla="*/ 5551714 w 5551714"/>
              <a:gd name="connsiteY2" fmla="*/ 486229 h 972457"/>
              <a:gd name="connsiteX3" fmla="*/ 5065486 w 5551714"/>
              <a:gd name="connsiteY3" fmla="*/ 972457 h 972457"/>
              <a:gd name="connsiteX4" fmla="*/ 0 w 5551714"/>
              <a:gd name="connsiteY4" fmla="*/ 972457 h 972457"/>
              <a:gd name="connsiteX5" fmla="*/ 486228 w 5551714"/>
              <a:gd name="connsiteY5" fmla="*/ 486229 h 97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1714" h="972457">
                <a:moveTo>
                  <a:pt x="0" y="0"/>
                </a:moveTo>
                <a:lnTo>
                  <a:pt x="5065486" y="0"/>
                </a:lnTo>
                <a:lnTo>
                  <a:pt x="5551714" y="486229"/>
                </a:lnTo>
                <a:lnTo>
                  <a:pt x="5065486" y="972457"/>
                </a:lnTo>
                <a:lnTo>
                  <a:pt x="0" y="972457"/>
                </a:lnTo>
                <a:lnTo>
                  <a:pt x="486228" y="486229"/>
                </a:lnTo>
                <a:close/>
              </a:path>
            </a:pathLst>
          </a:custGeom>
          <a:solidFill>
            <a:srgbClr val="51B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95">
              <a:latin typeface="+mn-ea"/>
              <a:cs typeface="+mn-ea"/>
              <a:sym typeface="+mn-lt"/>
            </a:endParaRPr>
          </a:p>
        </p:txBody>
      </p:sp>
      <p:sp>
        <p:nvSpPr>
          <p:cNvPr id="9" name="任意多边形 8"/>
          <p:cNvSpPr/>
          <p:nvPr>
            <p:custDataLst>
              <p:tags r:id="rId10"/>
            </p:custDataLst>
          </p:nvPr>
        </p:nvSpPr>
        <p:spPr>
          <a:xfrm rot="10800000">
            <a:off x="6251210" y="3071930"/>
            <a:ext cx="2160000" cy="432000"/>
          </a:xfrm>
          <a:custGeom>
            <a:avLst/>
            <a:gdLst>
              <a:gd name="connsiteX0" fmla="*/ 0 w 5551714"/>
              <a:gd name="connsiteY0" fmla="*/ 0 h 972457"/>
              <a:gd name="connsiteX1" fmla="*/ 5065486 w 5551714"/>
              <a:gd name="connsiteY1" fmla="*/ 0 h 972457"/>
              <a:gd name="connsiteX2" fmla="*/ 5551714 w 5551714"/>
              <a:gd name="connsiteY2" fmla="*/ 486229 h 972457"/>
              <a:gd name="connsiteX3" fmla="*/ 5065486 w 5551714"/>
              <a:gd name="connsiteY3" fmla="*/ 972457 h 972457"/>
              <a:gd name="connsiteX4" fmla="*/ 0 w 5551714"/>
              <a:gd name="connsiteY4" fmla="*/ 972457 h 972457"/>
              <a:gd name="connsiteX5" fmla="*/ 486228 w 5551714"/>
              <a:gd name="connsiteY5" fmla="*/ 486229 h 97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1714" h="972457">
                <a:moveTo>
                  <a:pt x="0" y="0"/>
                </a:moveTo>
                <a:lnTo>
                  <a:pt x="5065486" y="0"/>
                </a:lnTo>
                <a:lnTo>
                  <a:pt x="5551714" y="486229"/>
                </a:lnTo>
                <a:lnTo>
                  <a:pt x="5065486" y="972457"/>
                </a:lnTo>
                <a:lnTo>
                  <a:pt x="0" y="972457"/>
                </a:lnTo>
                <a:lnTo>
                  <a:pt x="486228" y="486229"/>
                </a:lnTo>
                <a:close/>
              </a:path>
            </a:pathLst>
          </a:custGeom>
          <a:solidFill>
            <a:srgbClr val="51B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95">
              <a:latin typeface="+mn-ea"/>
              <a:cs typeface="+mn-ea"/>
              <a:sym typeface="+mn-lt"/>
            </a:endParaRPr>
          </a:p>
        </p:txBody>
      </p:sp>
      <p:sp>
        <p:nvSpPr>
          <p:cNvPr id="10" name="矩形 9"/>
          <p:cNvSpPr/>
          <p:nvPr>
            <p:custDataLst>
              <p:tags r:id="rId11"/>
            </p:custDataLst>
          </p:nvPr>
        </p:nvSpPr>
        <p:spPr>
          <a:xfrm>
            <a:off x="6595745" y="2547620"/>
            <a:ext cx="1417320" cy="360045"/>
          </a:xfrm>
          <a:prstGeom prst="rect">
            <a:avLst/>
          </a:prstGeom>
          <a:solidFill>
            <a:srgbClr val="51B3B0"/>
          </a:solidFill>
        </p:spPr>
        <p:txBody>
          <a:bodyPr wrap="square">
            <a:noAutofit/>
            <a:scene3d>
              <a:camera prst="orthographicFront"/>
              <a:lightRig rig="threePt" dir="t"/>
            </a:scene3d>
            <a:sp3d contourW="12700"/>
          </a:bodyPr>
          <a:lstStyle/>
          <a:p>
            <a:pPr algn="ctr">
              <a:lnSpc>
                <a:spcPct val="120000"/>
              </a:lnSpc>
            </a:pPr>
            <a:r>
              <a:rPr lang="zh-CN" altLang="en-US" sz="1095" b="1" dirty="0">
                <a:solidFill>
                  <a:schemeClr val="bg1"/>
                </a:solidFill>
                <a:latin typeface="+mn-ea"/>
                <a:cs typeface="+mn-ea"/>
                <a:sym typeface="+mn-lt"/>
              </a:rPr>
              <a:t>主题学习培训</a:t>
            </a:r>
          </a:p>
        </p:txBody>
      </p:sp>
      <p:sp>
        <p:nvSpPr>
          <p:cNvPr id="12" name="矩形 11"/>
          <p:cNvSpPr/>
          <p:nvPr>
            <p:custDataLst>
              <p:tags r:id="rId12"/>
            </p:custDataLst>
          </p:nvPr>
        </p:nvSpPr>
        <p:spPr>
          <a:xfrm>
            <a:off x="6595110" y="3134360"/>
            <a:ext cx="1417320" cy="360045"/>
          </a:xfrm>
          <a:prstGeom prst="rect">
            <a:avLst/>
          </a:prstGeom>
          <a:solidFill>
            <a:srgbClr val="51B3B0"/>
          </a:solidFill>
        </p:spPr>
        <p:txBody>
          <a:bodyPr wrap="square">
            <a:noAutofit/>
            <a:scene3d>
              <a:camera prst="orthographicFront"/>
              <a:lightRig rig="threePt" dir="t"/>
            </a:scene3d>
            <a:sp3d contourW="12700"/>
          </a:bodyPr>
          <a:lstStyle/>
          <a:p>
            <a:pPr algn="ctr">
              <a:lnSpc>
                <a:spcPct val="120000"/>
              </a:lnSpc>
            </a:pPr>
            <a:r>
              <a:rPr lang="zh-CN" altLang="en-US" sz="1095" b="1" dirty="0">
                <a:solidFill>
                  <a:schemeClr val="bg1"/>
                </a:solidFill>
                <a:latin typeface="+mn-ea"/>
                <a:cs typeface="+mn-ea"/>
                <a:sym typeface="+mn-lt"/>
              </a:rPr>
              <a:t>保洁组每周晨会</a:t>
            </a:r>
          </a:p>
        </p:txBody>
      </p:sp>
      <p:sp>
        <p:nvSpPr>
          <p:cNvPr id="17" name="文本框 16"/>
          <p:cNvSpPr txBox="1"/>
          <p:nvPr/>
        </p:nvSpPr>
        <p:spPr>
          <a:xfrm>
            <a:off x="1554480" y="639445"/>
            <a:ext cx="1774190" cy="368300"/>
          </a:xfrm>
          <a:prstGeom prst="rect">
            <a:avLst/>
          </a:prstGeom>
          <a:noFill/>
        </p:spPr>
        <p:txBody>
          <a:bodyPr wrap="square" rtlCol="0">
            <a:spAutoFit/>
            <a:scene3d>
              <a:camera prst="orthographicFront"/>
              <a:lightRig rig="threePt" dir="t"/>
            </a:scene3d>
            <a:sp3d contourW="12700"/>
          </a:bodyPr>
          <a:lstStyle/>
          <a:p>
            <a:r>
              <a:rPr lang="zh-CN" altLang="en-US" dirty="0">
                <a:solidFill>
                  <a:schemeClr val="tx1"/>
                </a:solidFill>
                <a:latin typeface="黑体" panose="02010609060101010101" charset="-122"/>
                <a:ea typeface="黑体" panose="02010609060101010101" charset="-122"/>
                <a:cs typeface="+mn-ea"/>
                <a:sym typeface="+mn-lt"/>
              </a:rPr>
              <a:t>加强人员培训</a:t>
            </a:r>
          </a:p>
        </p:txBody>
      </p:sp>
      <p:pic>
        <p:nvPicPr>
          <p:cNvPr id="11" name="图片 10" descr="338dc34546daa8195c9cada3b967f0b"/>
          <p:cNvPicPr>
            <a:picLocks noChangeAspect="1"/>
          </p:cNvPicPr>
          <p:nvPr>
            <p:custDataLst>
              <p:tags r:id="rId13"/>
            </p:custDataLst>
          </p:nvPr>
        </p:nvPicPr>
        <p:blipFill>
          <a:blip r:embed="rId19"/>
          <a:stretch>
            <a:fillRect/>
          </a:stretch>
        </p:blipFill>
        <p:spPr>
          <a:xfrm>
            <a:off x="3327929" y="2990505"/>
            <a:ext cx="1440000" cy="1440000"/>
          </a:xfrm>
          <a:prstGeom prst="ellipse">
            <a:avLst/>
          </a:prstGeom>
        </p:spPr>
      </p:pic>
      <p:pic>
        <p:nvPicPr>
          <p:cNvPr id="22" name="图片 21" descr="1b5393b15700fdfae64a1a2b675e4f3"/>
          <p:cNvPicPr/>
          <p:nvPr/>
        </p:nvPicPr>
        <p:blipFill>
          <a:blip r:embed="rId20"/>
          <a:stretch>
            <a:fillRect/>
          </a:stretch>
        </p:blipFill>
        <p:spPr>
          <a:xfrm>
            <a:off x="4748218" y="2905415"/>
            <a:ext cx="1440000" cy="1440000"/>
          </a:xfrm>
          <a:prstGeom prst="ellipse">
            <a:avLst/>
          </a:prstGeom>
        </p:spPr>
      </p:pic>
      <p:pic>
        <p:nvPicPr>
          <p:cNvPr id="8" name="图片 7" descr="微信图片_20250520150818"/>
          <p:cNvPicPr>
            <a:picLocks noChangeAspect="1"/>
          </p:cNvPicPr>
          <p:nvPr/>
        </p:nvPicPr>
        <p:blipFill>
          <a:blip r:embed="rId21"/>
          <a:stretch>
            <a:fillRect/>
          </a:stretch>
        </p:blipFill>
        <p:spPr>
          <a:xfrm>
            <a:off x="4748218" y="1425404"/>
            <a:ext cx="1440000" cy="1440000"/>
          </a:xfrm>
          <a:prstGeom prst="ellipse">
            <a:avLst/>
          </a:prstGeom>
        </p:spPr>
      </p:pic>
      <p:pic>
        <p:nvPicPr>
          <p:cNvPr id="14" name="图片 13" descr="13392204045253800"/>
          <p:cNvPicPr/>
          <p:nvPr/>
        </p:nvPicPr>
        <p:blipFill>
          <a:blip r:embed="rId22"/>
          <a:stretch>
            <a:fillRect/>
          </a:stretch>
        </p:blipFill>
        <p:spPr>
          <a:xfrm>
            <a:off x="3323484" y="1390625"/>
            <a:ext cx="1440000" cy="1440000"/>
          </a:xfrm>
          <a:prstGeom prst="ellipse">
            <a:avLst/>
          </a:prstGeom>
        </p:spPr>
      </p:pic>
      <p:pic>
        <p:nvPicPr>
          <p:cNvPr id="15" name="图片 14" descr="08890980"/>
          <p:cNvPicPr>
            <a:picLocks noChangeAspect="1"/>
          </p:cNvPicPr>
          <p:nvPr>
            <p:custDataLst>
              <p:tags r:id="rId14"/>
            </p:custDataLst>
          </p:nvPr>
        </p:nvPicPr>
        <p:blipFill>
          <a:blip r:embed="rId23">
            <a:lum bright="6000"/>
          </a:blip>
          <a:srcRect/>
          <a:stretch>
            <a:fillRect/>
          </a:stretch>
        </p:blipFill>
        <p:spPr>
          <a:xfrm>
            <a:off x="4458762" y="2739295"/>
            <a:ext cx="458558" cy="458558"/>
          </a:xfrm>
          <a:prstGeom prst="ellipse">
            <a:avLst/>
          </a:prstGeom>
        </p:spPr>
      </p:pic>
      <p:pic>
        <p:nvPicPr>
          <p:cNvPr id="24" name="图片 23" descr="微信图片_20241127172716"/>
          <p:cNvPicPr/>
          <p:nvPr/>
        </p:nvPicPr>
        <p:blipFill>
          <a:blip r:embed="rId24"/>
          <a:stretch>
            <a:fillRect/>
          </a:stretch>
        </p:blipFill>
        <p:spPr>
          <a:xfrm>
            <a:off x="2" y="-100"/>
            <a:ext cx="982625" cy="982625"/>
          </a:xfrm>
          <a:prstGeom prst="rect">
            <a:avLst/>
          </a:prstGeom>
        </p:spPr>
      </p:pic>
      <p:pic>
        <p:nvPicPr>
          <p:cNvPr id="13" name="图片 12" descr="华餐logo黑体字"/>
          <p:cNvPicPr>
            <a:picLocks noChangeAspect="1"/>
          </p:cNvPicPr>
          <p:nvPr>
            <p:custDataLst>
              <p:tags r:id="rId15"/>
            </p:custDataLst>
          </p:nvPr>
        </p:nvPicPr>
        <p:blipFill>
          <a:blip r:embed="rId25"/>
          <a:stretch>
            <a:fillRect/>
          </a:stretch>
        </p:blipFill>
        <p:spPr>
          <a:xfrm>
            <a:off x="7990059" y="79412"/>
            <a:ext cx="1152000" cy="57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bldLst>
      <p:bldP spid="16" grpId="0"/>
      <p:bldP spid="28"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标题 10"/>
          <p:cNvSpPr>
            <a:spLocks noGrp="1"/>
          </p:cNvSpPr>
          <p:nvPr>
            <p:ph type="ctrTitle"/>
          </p:nvPr>
        </p:nvSpPr>
        <p:spPr/>
        <p:txBody>
          <a:bodyPr/>
          <a:lstStyle/>
          <a:p>
            <a:endParaRPr lang="zh-CN" altLang="en-US"/>
          </a:p>
        </p:txBody>
      </p:sp>
      <p:sp>
        <p:nvSpPr>
          <p:cNvPr id="13" name="副标题 12"/>
          <p:cNvSpPr>
            <a:spLocks noGrp="1"/>
          </p:cNvSpPr>
          <p:nvPr>
            <p:ph type="subTitle" idx="1"/>
          </p:nvPr>
        </p:nvSpPr>
        <p:spPr/>
        <p:txBody>
          <a:bodyPr/>
          <a:lstStyle/>
          <a:p>
            <a:endParaRPr lang="zh-CN" altLang="en-US"/>
          </a:p>
        </p:txBody>
      </p:sp>
      <p:pic>
        <p:nvPicPr>
          <p:cNvPr id="14" name="图片 13" descr="97897879798"/>
          <p:cNvPicPr/>
          <p:nvPr/>
        </p:nvPicPr>
        <p:blipFill>
          <a:blip r:embed="rId12">
            <a:lum bright="6000"/>
          </a:blip>
          <a:srcRect/>
          <a:stretch>
            <a:fillRect/>
          </a:stretch>
        </p:blipFill>
        <p:spPr>
          <a:xfrm>
            <a:off x="0" y="-635"/>
            <a:ext cx="9326880" cy="5720715"/>
          </a:xfrm>
          <a:prstGeom prst="rect">
            <a:avLst/>
          </a:prstGeom>
        </p:spPr>
      </p:pic>
      <p:sp>
        <p:nvSpPr>
          <p:cNvPr id="6" name="矩形"/>
          <p:cNvSpPr/>
          <p:nvPr>
            <p:custDataLst>
              <p:tags r:id="rId1"/>
            </p:custDataLst>
          </p:nvPr>
        </p:nvSpPr>
        <p:spPr>
          <a:xfrm rot="10800000" flipV="1">
            <a:off x="2069200" y="2766193"/>
            <a:ext cx="1561073" cy="5393"/>
          </a:xfrm>
          <a:prstGeom prst="rect">
            <a:avLst/>
          </a:prstGeom>
          <a:solidFill>
            <a:srgbClr val="51B3B0"/>
          </a:solidFill>
          <a:ln>
            <a:solidFill>
              <a:srgbClr val="51B3B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95">
              <a:latin typeface="+mn-ea"/>
              <a:sym typeface="汉仪君黑-45简" panose="020B0604020202020204" charset="-122"/>
            </a:endParaRPr>
          </a:p>
        </p:txBody>
      </p:sp>
      <p:sp>
        <p:nvSpPr>
          <p:cNvPr id="7" name="椭圆"/>
          <p:cNvSpPr/>
          <p:nvPr>
            <p:custDataLst>
              <p:tags r:id="rId2"/>
            </p:custDataLst>
          </p:nvPr>
        </p:nvSpPr>
        <p:spPr>
          <a:xfrm>
            <a:off x="1477764" y="2426436"/>
            <a:ext cx="316220" cy="316220"/>
          </a:xfrm>
          <a:prstGeom prst="ellipse">
            <a:avLst/>
          </a:prstGeom>
          <a:solidFill>
            <a:srgbClr val="51B3B0"/>
          </a:solidFill>
          <a:ln w="38100">
            <a:solidFill>
              <a:srgbClr val="51B3B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95">
              <a:latin typeface="+mn-ea"/>
              <a:sym typeface="汉仪君黑-45简" panose="020B0604020202020204" charset="-122"/>
            </a:endParaRPr>
          </a:p>
        </p:txBody>
      </p:sp>
      <p:sp>
        <p:nvSpPr>
          <p:cNvPr id="49" name="矩形 48"/>
          <p:cNvSpPr/>
          <p:nvPr/>
        </p:nvSpPr>
        <p:spPr>
          <a:xfrm>
            <a:off x="1172210" y="3785235"/>
            <a:ext cx="7091045" cy="1032510"/>
          </a:xfrm>
          <a:prstGeom prst="rect">
            <a:avLst/>
          </a:prstGeom>
          <a:solidFill>
            <a:schemeClr val="accent5">
              <a:lumMod val="20000"/>
              <a:lumOff val="80000"/>
            </a:schemeClr>
          </a:solidFill>
          <a:ln>
            <a:noFill/>
          </a:ln>
        </p:spPr>
        <p:txBody>
          <a:bodyPr wrap="square">
            <a:noAutofit/>
            <a:scene3d>
              <a:camera prst="orthographicFront"/>
              <a:lightRig rig="threePt" dir="t"/>
            </a:scene3d>
            <a:sp3d contourW="12700"/>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600" dirty="0">
                <a:solidFill>
                  <a:schemeClr val="tx1"/>
                </a:solidFill>
                <a:latin typeface="黑体" panose="02010609060101010101" charset="-122"/>
                <a:ea typeface="黑体" panose="02010609060101010101" charset="-122"/>
                <a:sym typeface="汉仪君黑-45简" panose="020B0604020202020204" charset="-122"/>
              </a:rPr>
              <a:t>严格落实食堂员工健康管理制度，所有食堂员工均持有效的健康证明上岗，每日坚持晨检，及时发现和杜绝有碍食品安全的患病人员上岗工作</a:t>
            </a:r>
            <a:r>
              <a:rPr lang="zh-CN" altLang="en-US" sz="1600" dirty="0">
                <a:solidFill>
                  <a:schemeClr val="tx1">
                    <a:lumMod val="50000"/>
                    <a:lumOff val="50000"/>
                  </a:schemeClr>
                </a:solidFill>
                <a:latin typeface="黑体" panose="02010609060101010101" charset="-122"/>
                <a:ea typeface="黑体" panose="02010609060101010101" charset="-122"/>
                <a:sym typeface="汉仪君黑-45简" panose="020B0604020202020204" charset="-122"/>
              </a:rPr>
              <a:t>，</a:t>
            </a:r>
          </a:p>
        </p:txBody>
      </p:sp>
      <p:pic>
        <p:nvPicPr>
          <p:cNvPr id="2" name="图片 1" descr="999986_12"/>
          <p:cNvPicPr>
            <a:picLocks noChangeAspect="1"/>
          </p:cNvPicPr>
          <p:nvPr>
            <p:custDataLst>
              <p:tags r:id="rId3"/>
            </p:custDataLst>
          </p:nvPr>
        </p:nvPicPr>
        <p:blipFill>
          <a:blip r:embed="rId13"/>
          <a:stretch>
            <a:fillRect/>
          </a:stretch>
        </p:blipFill>
        <p:spPr>
          <a:xfrm>
            <a:off x="1361996" y="2369962"/>
            <a:ext cx="516891" cy="570815"/>
          </a:xfrm>
          <a:prstGeom prst="rect">
            <a:avLst/>
          </a:prstGeom>
        </p:spPr>
      </p:pic>
      <p:sp>
        <p:nvSpPr>
          <p:cNvPr id="12" name="矩形"/>
          <p:cNvSpPr/>
          <p:nvPr>
            <p:custDataLst>
              <p:tags r:id="rId4"/>
            </p:custDataLst>
          </p:nvPr>
        </p:nvSpPr>
        <p:spPr>
          <a:xfrm rot="10800000" flipV="1">
            <a:off x="6271877" y="3504325"/>
            <a:ext cx="1561073" cy="5393"/>
          </a:xfrm>
          <a:prstGeom prst="rect">
            <a:avLst/>
          </a:prstGeom>
          <a:solidFill>
            <a:srgbClr val="51B3B0"/>
          </a:solidFill>
          <a:ln>
            <a:solidFill>
              <a:srgbClr val="51B3B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sz="1095">
              <a:latin typeface="+mn-ea"/>
              <a:sym typeface="汉仪君黑-45简" panose="020B0604020202020204" charset="-122"/>
            </a:endParaRPr>
          </a:p>
        </p:txBody>
      </p:sp>
      <p:sp>
        <p:nvSpPr>
          <p:cNvPr id="17" name="椭圆"/>
          <p:cNvSpPr/>
          <p:nvPr>
            <p:custDataLst>
              <p:tags r:id="rId5"/>
            </p:custDataLst>
          </p:nvPr>
        </p:nvSpPr>
        <p:spPr>
          <a:xfrm>
            <a:off x="5794128" y="2996970"/>
            <a:ext cx="316220" cy="316220"/>
          </a:xfrm>
          <a:prstGeom prst="ellipse">
            <a:avLst/>
          </a:prstGeom>
          <a:solidFill>
            <a:srgbClr val="51B3B0"/>
          </a:solidFill>
          <a:ln w="38100">
            <a:solidFill>
              <a:srgbClr val="51B3B0"/>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sz="1095">
              <a:latin typeface="+mn-ea"/>
              <a:sym typeface="汉仪君黑-45简" panose="020B0604020202020204" charset="-122"/>
            </a:endParaRPr>
          </a:p>
        </p:txBody>
      </p:sp>
      <p:pic>
        <p:nvPicPr>
          <p:cNvPr id="9" name="图片 8" descr="999986_20"/>
          <p:cNvPicPr>
            <a:picLocks noChangeAspect="1"/>
          </p:cNvPicPr>
          <p:nvPr>
            <p:custDataLst>
              <p:tags r:id="rId6"/>
            </p:custDataLst>
          </p:nvPr>
        </p:nvPicPr>
        <p:blipFill>
          <a:blip r:embed="rId14"/>
          <a:srcRect/>
          <a:stretch>
            <a:fillRect/>
          </a:stretch>
        </p:blipFill>
        <p:spPr>
          <a:xfrm>
            <a:off x="5726965" y="2950366"/>
            <a:ext cx="449873" cy="409430"/>
          </a:xfrm>
          <a:prstGeom prst="rect">
            <a:avLst/>
          </a:prstGeom>
        </p:spPr>
      </p:pic>
      <p:pic>
        <p:nvPicPr>
          <p:cNvPr id="22" name="图片 21" descr="08890980"/>
          <p:cNvPicPr>
            <a:picLocks noChangeAspect="1"/>
          </p:cNvPicPr>
          <p:nvPr>
            <p:custDataLst>
              <p:tags r:id="rId7"/>
            </p:custDataLst>
          </p:nvPr>
        </p:nvPicPr>
        <p:blipFill>
          <a:blip r:embed="rId15">
            <a:lum bright="6000"/>
          </a:blip>
          <a:srcRect/>
          <a:stretch>
            <a:fillRect/>
          </a:stretch>
        </p:blipFill>
        <p:spPr>
          <a:xfrm>
            <a:off x="3852127" y="1762902"/>
            <a:ext cx="1588805" cy="1596894"/>
          </a:xfrm>
          <a:prstGeom prst="ellipse">
            <a:avLst/>
          </a:prstGeom>
        </p:spPr>
      </p:pic>
      <p:sp>
        <p:nvSpPr>
          <p:cNvPr id="23" name="文本框 22"/>
          <p:cNvSpPr txBox="1"/>
          <p:nvPr/>
        </p:nvSpPr>
        <p:spPr>
          <a:xfrm>
            <a:off x="1306261" y="421979"/>
            <a:ext cx="1505609" cy="337185"/>
          </a:xfrm>
          <a:prstGeom prst="rect">
            <a:avLst/>
          </a:prstGeom>
          <a:noFill/>
        </p:spPr>
        <p:txBody>
          <a:bodyPr wrap="square" rtlCol="0">
            <a:spAutoFit/>
            <a:scene3d>
              <a:camera prst="orthographicFront"/>
              <a:lightRig rig="threePt" dir="t"/>
            </a:scene3d>
            <a:sp3d contourW="12700"/>
          </a:bodyPr>
          <a:lstStyle/>
          <a:p>
            <a:r>
              <a:rPr lang="zh-CN" altLang="en-US" sz="1600" dirty="0">
                <a:solidFill>
                  <a:schemeClr val="tx1"/>
                </a:solidFill>
                <a:latin typeface="黑体" panose="02010609060101010101" charset="-122"/>
                <a:ea typeface="黑体" panose="02010609060101010101" charset="-122"/>
                <a:cs typeface="+mn-ea"/>
                <a:sym typeface="+mn-lt"/>
              </a:rPr>
              <a:t>人员健康管理</a:t>
            </a:r>
          </a:p>
        </p:txBody>
      </p:sp>
      <p:pic>
        <p:nvPicPr>
          <p:cNvPr id="3" name="图片 2"/>
          <p:cNvPicPr>
            <a:picLocks noChangeAspect="1"/>
          </p:cNvPicPr>
          <p:nvPr/>
        </p:nvPicPr>
        <p:blipFill>
          <a:blip r:embed="rId16"/>
          <a:stretch>
            <a:fillRect/>
          </a:stretch>
        </p:blipFill>
        <p:spPr>
          <a:xfrm>
            <a:off x="1817370" y="1213485"/>
            <a:ext cx="1980000" cy="1440000"/>
          </a:xfrm>
          <a:prstGeom prst="roundRect">
            <a:avLst/>
          </a:prstGeom>
        </p:spPr>
      </p:pic>
      <p:pic>
        <p:nvPicPr>
          <p:cNvPr id="4" name="图片 3"/>
          <p:cNvPicPr>
            <a:picLocks noChangeAspect="1"/>
          </p:cNvPicPr>
          <p:nvPr/>
        </p:nvPicPr>
        <p:blipFill>
          <a:blip r:embed="rId17"/>
          <a:stretch>
            <a:fillRect/>
          </a:stretch>
        </p:blipFill>
        <p:spPr>
          <a:xfrm>
            <a:off x="3820543" y="1738636"/>
            <a:ext cx="1800000" cy="1800000"/>
          </a:xfrm>
          <a:prstGeom prst="ellipse">
            <a:avLst/>
          </a:prstGeom>
        </p:spPr>
      </p:pic>
      <p:pic>
        <p:nvPicPr>
          <p:cNvPr id="5" name="图片 4"/>
          <p:cNvPicPr>
            <a:picLocks noChangeAspect="1"/>
          </p:cNvPicPr>
          <p:nvPr/>
        </p:nvPicPr>
        <p:blipFill>
          <a:blip r:embed="rId18"/>
          <a:stretch>
            <a:fillRect/>
          </a:stretch>
        </p:blipFill>
        <p:spPr>
          <a:xfrm>
            <a:off x="5258229" y="806415"/>
            <a:ext cx="1620000" cy="1620000"/>
          </a:xfrm>
          <a:prstGeom prst="ellipse">
            <a:avLst/>
          </a:prstGeom>
        </p:spPr>
      </p:pic>
      <p:pic>
        <p:nvPicPr>
          <p:cNvPr id="8" name="图片 7"/>
          <p:cNvPicPr/>
          <p:nvPr/>
        </p:nvPicPr>
        <p:blipFill>
          <a:blip r:embed="rId19"/>
          <a:stretch>
            <a:fillRect/>
          </a:stretch>
        </p:blipFill>
        <p:spPr>
          <a:xfrm rot="16200000">
            <a:off x="6571116" y="1959466"/>
            <a:ext cx="1224000" cy="1800000"/>
          </a:xfrm>
          <a:prstGeom prst="roundRect">
            <a:avLst/>
          </a:prstGeom>
        </p:spPr>
      </p:pic>
      <p:sp>
        <p:nvSpPr>
          <p:cNvPr id="10" name="任意多边形 9"/>
          <p:cNvSpPr/>
          <p:nvPr>
            <p:custDataLst>
              <p:tags r:id="rId8"/>
            </p:custDataLst>
          </p:nvPr>
        </p:nvSpPr>
        <p:spPr>
          <a:xfrm>
            <a:off x="1160780" y="2963545"/>
            <a:ext cx="2517140" cy="511810"/>
          </a:xfrm>
          <a:custGeom>
            <a:avLst/>
            <a:gdLst>
              <a:gd name="connsiteX0" fmla="*/ 0 w 5551714"/>
              <a:gd name="connsiteY0" fmla="*/ 0 h 972457"/>
              <a:gd name="connsiteX1" fmla="*/ 5065486 w 5551714"/>
              <a:gd name="connsiteY1" fmla="*/ 0 h 972457"/>
              <a:gd name="connsiteX2" fmla="*/ 5551714 w 5551714"/>
              <a:gd name="connsiteY2" fmla="*/ 486229 h 972457"/>
              <a:gd name="connsiteX3" fmla="*/ 5065486 w 5551714"/>
              <a:gd name="connsiteY3" fmla="*/ 972457 h 972457"/>
              <a:gd name="connsiteX4" fmla="*/ 0 w 5551714"/>
              <a:gd name="connsiteY4" fmla="*/ 972457 h 972457"/>
              <a:gd name="connsiteX5" fmla="*/ 486228 w 5551714"/>
              <a:gd name="connsiteY5" fmla="*/ 486229 h 97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1714" h="972457">
                <a:moveTo>
                  <a:pt x="0" y="0"/>
                </a:moveTo>
                <a:lnTo>
                  <a:pt x="5065486" y="0"/>
                </a:lnTo>
                <a:lnTo>
                  <a:pt x="5551714" y="486229"/>
                </a:lnTo>
                <a:lnTo>
                  <a:pt x="5065486" y="972457"/>
                </a:lnTo>
                <a:lnTo>
                  <a:pt x="0" y="972457"/>
                </a:lnTo>
                <a:lnTo>
                  <a:pt x="486228" y="486229"/>
                </a:lnTo>
                <a:close/>
              </a:path>
            </a:pathLst>
          </a:custGeom>
          <a:solidFill>
            <a:srgbClr val="51B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pPr>
            <a:r>
              <a:rPr lang="en-US" altLang="zh-CN" sz="850" dirty="0">
                <a:solidFill>
                  <a:schemeClr val="tx1"/>
                </a:solidFill>
                <a:latin typeface="黑体" panose="02010609060101010101" charset="-122"/>
                <a:ea typeface="黑体" panose="02010609060101010101" charset="-122"/>
                <a:sym typeface="汉仪君黑-45简" panose="020B0604020202020204" charset="-122"/>
              </a:rPr>
              <a:t>    </a:t>
            </a:r>
            <a:r>
              <a:rPr lang="en-US" altLang="zh-CN" sz="1200" dirty="0">
                <a:solidFill>
                  <a:schemeClr val="tx1"/>
                </a:solidFill>
                <a:latin typeface="黑体" panose="02010609060101010101" charset="-122"/>
                <a:ea typeface="黑体" panose="02010609060101010101" charset="-122"/>
                <a:sym typeface="汉仪君黑-45简" panose="020B0604020202020204" charset="-122"/>
              </a:rPr>
              <a:t> </a:t>
            </a:r>
            <a:r>
              <a:rPr lang="zh-CN" altLang="en-US" sz="1200" dirty="0">
                <a:solidFill>
                  <a:schemeClr val="tx1"/>
                </a:solidFill>
                <a:latin typeface="黑体" panose="02010609060101010101" charset="-122"/>
                <a:ea typeface="黑体" panose="02010609060101010101" charset="-122"/>
                <a:sym typeface="汉仪君黑-45简" panose="020B0604020202020204" charset="-122"/>
              </a:rPr>
              <a:t>智能管理系统每日晨检打卡</a:t>
            </a:r>
            <a:endParaRPr lang="zh-CN" altLang="en-US" sz="1200" dirty="0">
              <a:solidFill>
                <a:schemeClr val="tx1"/>
              </a:solidFill>
              <a:latin typeface="黑体" panose="02010609060101010101" charset="-122"/>
              <a:ea typeface="黑体" panose="02010609060101010101" charset="-122"/>
              <a:cs typeface="+mn-ea"/>
              <a:sym typeface="汉仪君黑-45简" panose="020B0604020202020204" charset="-122"/>
            </a:endParaRPr>
          </a:p>
        </p:txBody>
      </p:sp>
      <p:pic>
        <p:nvPicPr>
          <p:cNvPr id="16" name="图片 15" descr="微信图片_20241127172716"/>
          <p:cNvPicPr/>
          <p:nvPr/>
        </p:nvPicPr>
        <p:blipFill>
          <a:blip r:embed="rId20"/>
          <a:stretch>
            <a:fillRect/>
          </a:stretch>
        </p:blipFill>
        <p:spPr>
          <a:xfrm>
            <a:off x="189867" y="274220"/>
            <a:ext cx="982625" cy="982625"/>
          </a:xfrm>
          <a:prstGeom prst="rect">
            <a:avLst/>
          </a:prstGeom>
        </p:spPr>
      </p:pic>
      <p:pic>
        <p:nvPicPr>
          <p:cNvPr id="19" name="图片 18" descr="华餐logo黑体字"/>
          <p:cNvPicPr>
            <a:picLocks noChangeAspect="1"/>
          </p:cNvPicPr>
          <p:nvPr>
            <p:custDataLst>
              <p:tags r:id="rId9"/>
            </p:custDataLst>
          </p:nvPr>
        </p:nvPicPr>
        <p:blipFill>
          <a:blip r:embed="rId21"/>
          <a:stretch>
            <a:fillRect/>
          </a:stretch>
        </p:blipFill>
        <p:spPr>
          <a:xfrm>
            <a:off x="7990059" y="79412"/>
            <a:ext cx="1152000" cy="57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900">
        <p14:glitter dir="r"/>
      </p:transition>
    </mc:Choice>
    <mc:Fallback xmlns="">
      <p:transition spd="slow">
        <p:fade/>
      </p:transition>
    </mc:Fallback>
  </mc:AlternateContent>
  <p:timing>
    <p:tnLst>
      <p:par>
        <p:cTn id="1" dur="indefinite" restart="never" nodeType="tmRoot"/>
      </p:par>
    </p:tnLst>
    <p:bldLst>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97897879798"/>
          <p:cNvPicPr/>
          <p:nvPr/>
        </p:nvPicPr>
        <p:blipFill>
          <a:blip r:embed="rId17">
            <a:lum bright="6000"/>
          </a:blip>
          <a:srcRect/>
          <a:stretch>
            <a:fillRect/>
          </a:stretch>
        </p:blipFill>
        <p:spPr>
          <a:xfrm>
            <a:off x="0" y="0"/>
            <a:ext cx="9326880" cy="5720715"/>
          </a:xfrm>
          <a:prstGeom prst="rect">
            <a:avLst/>
          </a:prstGeom>
        </p:spPr>
      </p:pic>
      <p:sp>
        <p:nvSpPr>
          <p:cNvPr id="16" name="矩形 15"/>
          <p:cNvSpPr/>
          <p:nvPr>
            <p:custDataLst>
              <p:tags r:id="rId1"/>
            </p:custDataLst>
          </p:nvPr>
        </p:nvSpPr>
        <p:spPr>
          <a:xfrm>
            <a:off x="1108075" y="1303020"/>
            <a:ext cx="1964690" cy="1139825"/>
          </a:xfrm>
          <a:prstGeom prst="rect">
            <a:avLst/>
          </a:prstGeom>
          <a:solidFill>
            <a:schemeClr val="accent5">
              <a:lumMod val="20000"/>
              <a:lumOff val="80000"/>
            </a:schemeClr>
          </a:solidFill>
        </p:spPr>
        <p:txBody>
          <a:bodyPr wrap="square">
            <a:noAutofit/>
            <a:scene3d>
              <a:camera prst="orthographicFront"/>
              <a:lightRig rig="threePt" dir="t"/>
            </a:scene3d>
            <a:sp3d contourW="12700"/>
          </a:bodyPr>
          <a:lstStyle/>
          <a:p>
            <a:pPr algn="just">
              <a:lnSpc>
                <a:spcPct val="120000"/>
              </a:lnSpc>
            </a:pPr>
            <a:r>
              <a:rPr lang="zh-CN" altLang="en-US" sz="1200" dirty="0">
                <a:latin typeface="黑体" panose="02010609060101010101" charset="-122"/>
                <a:ea typeface="黑体" panose="02010609060101010101" charset="-122"/>
                <a:sym typeface="汉仪全唐诗繁" panose="00020600040101010101" charset="-122"/>
              </a:rPr>
              <a:t>按照采购验收标准，原材料专人验收（仓管，值班经理，厨师长）严把质量关，不合格及时上报并退回，禁止使用</a:t>
            </a:r>
            <a:endParaRPr lang="zh-CN" altLang="en-US" sz="1200" dirty="0">
              <a:solidFill>
                <a:schemeClr val="tx1"/>
              </a:solidFill>
              <a:latin typeface="黑体" panose="02010609060101010101" charset="-122"/>
              <a:ea typeface="黑体" panose="02010609060101010101" charset="-122"/>
              <a:cs typeface="黑体" panose="02010609060101010101" charset="-122"/>
              <a:sym typeface="汉仪全唐诗繁" panose="00020600040101010101" charset="-122"/>
            </a:endParaRPr>
          </a:p>
        </p:txBody>
      </p:sp>
      <p:sp>
        <p:nvSpPr>
          <p:cNvPr id="28" name="矩形 27"/>
          <p:cNvSpPr/>
          <p:nvPr>
            <p:custDataLst>
              <p:tags r:id="rId2"/>
            </p:custDataLst>
          </p:nvPr>
        </p:nvSpPr>
        <p:spPr>
          <a:xfrm>
            <a:off x="1108075" y="3264535"/>
            <a:ext cx="2059305" cy="455930"/>
          </a:xfrm>
          <a:prstGeom prst="rect">
            <a:avLst/>
          </a:prstGeom>
          <a:solidFill>
            <a:schemeClr val="accent5">
              <a:lumMod val="20000"/>
              <a:lumOff val="80000"/>
            </a:schemeClr>
          </a:solidFill>
        </p:spPr>
        <p:txBody>
          <a:bodyPr wrap="square">
            <a:noAutofit/>
            <a:scene3d>
              <a:camera prst="orthographicFront"/>
              <a:lightRig rig="threePt" dir="t"/>
            </a:scene3d>
            <a:sp3d contourW="12700"/>
          </a:bodyPr>
          <a:lstStyle/>
          <a:p>
            <a:pPr algn="l">
              <a:lnSpc>
                <a:spcPct val="120000"/>
              </a:lnSpc>
            </a:pPr>
            <a:r>
              <a:rPr lang="en-US" altLang="zh-CN" sz="1400" dirty="0">
                <a:solidFill>
                  <a:schemeClr val="tx1"/>
                </a:solidFill>
                <a:latin typeface="黑体" panose="02010609060101010101" charset="-122"/>
                <a:ea typeface="黑体" panose="02010609060101010101" charset="-122"/>
                <a:cs typeface="黑体" panose="02010609060101010101" charset="-122"/>
                <a:sym typeface="+mn-lt"/>
              </a:rPr>
              <a:t>  </a:t>
            </a:r>
            <a:r>
              <a:rPr lang="zh-CN" altLang="en-US" sz="1400" dirty="0">
                <a:solidFill>
                  <a:schemeClr val="tx1"/>
                </a:solidFill>
                <a:latin typeface="黑体" panose="02010609060101010101" charset="-122"/>
                <a:ea typeface="黑体" panose="02010609060101010101" charset="-122"/>
                <a:cs typeface="黑体" panose="02010609060101010101" charset="-122"/>
                <a:sym typeface="+mn-lt"/>
              </a:rPr>
              <a:t>总务处老师日常抽检</a:t>
            </a:r>
          </a:p>
        </p:txBody>
      </p:sp>
      <p:sp>
        <p:nvSpPr>
          <p:cNvPr id="5" name="任意多边形 4"/>
          <p:cNvSpPr/>
          <p:nvPr>
            <p:custDataLst>
              <p:tags r:id="rId3"/>
            </p:custDataLst>
          </p:nvPr>
        </p:nvSpPr>
        <p:spPr>
          <a:xfrm>
            <a:off x="1172241" y="2510944"/>
            <a:ext cx="1872000" cy="432000"/>
          </a:xfrm>
          <a:custGeom>
            <a:avLst/>
            <a:gdLst>
              <a:gd name="connsiteX0" fmla="*/ 0 w 5551714"/>
              <a:gd name="connsiteY0" fmla="*/ 0 h 972457"/>
              <a:gd name="connsiteX1" fmla="*/ 5065486 w 5551714"/>
              <a:gd name="connsiteY1" fmla="*/ 0 h 972457"/>
              <a:gd name="connsiteX2" fmla="*/ 5551714 w 5551714"/>
              <a:gd name="connsiteY2" fmla="*/ 486229 h 972457"/>
              <a:gd name="connsiteX3" fmla="*/ 5065486 w 5551714"/>
              <a:gd name="connsiteY3" fmla="*/ 972457 h 972457"/>
              <a:gd name="connsiteX4" fmla="*/ 0 w 5551714"/>
              <a:gd name="connsiteY4" fmla="*/ 972457 h 972457"/>
              <a:gd name="connsiteX5" fmla="*/ 486228 w 5551714"/>
              <a:gd name="connsiteY5" fmla="*/ 486229 h 97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1714" h="972457">
                <a:moveTo>
                  <a:pt x="0" y="0"/>
                </a:moveTo>
                <a:lnTo>
                  <a:pt x="5065486" y="0"/>
                </a:lnTo>
                <a:lnTo>
                  <a:pt x="5551714" y="486229"/>
                </a:lnTo>
                <a:lnTo>
                  <a:pt x="5065486" y="972457"/>
                </a:lnTo>
                <a:lnTo>
                  <a:pt x="0" y="972457"/>
                </a:lnTo>
                <a:lnTo>
                  <a:pt x="486228" y="486229"/>
                </a:lnTo>
                <a:close/>
              </a:path>
            </a:pathLst>
          </a:custGeom>
          <a:solidFill>
            <a:srgbClr val="51B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95">
              <a:latin typeface="+mn-ea"/>
              <a:cs typeface="+mn-ea"/>
              <a:sym typeface="+mn-lt"/>
            </a:endParaRPr>
          </a:p>
        </p:txBody>
      </p:sp>
      <p:sp>
        <p:nvSpPr>
          <p:cNvPr id="6" name="任意多边形 5"/>
          <p:cNvSpPr/>
          <p:nvPr>
            <p:custDataLst>
              <p:tags r:id="rId4"/>
            </p:custDataLst>
          </p:nvPr>
        </p:nvSpPr>
        <p:spPr>
          <a:xfrm>
            <a:off x="1108075" y="3825240"/>
            <a:ext cx="1964690" cy="431800"/>
          </a:xfrm>
          <a:custGeom>
            <a:avLst/>
            <a:gdLst>
              <a:gd name="connsiteX0" fmla="*/ 0 w 5551714"/>
              <a:gd name="connsiteY0" fmla="*/ 0 h 972457"/>
              <a:gd name="connsiteX1" fmla="*/ 5065486 w 5551714"/>
              <a:gd name="connsiteY1" fmla="*/ 0 h 972457"/>
              <a:gd name="connsiteX2" fmla="*/ 5551714 w 5551714"/>
              <a:gd name="connsiteY2" fmla="*/ 486229 h 972457"/>
              <a:gd name="connsiteX3" fmla="*/ 5065486 w 5551714"/>
              <a:gd name="connsiteY3" fmla="*/ 972457 h 972457"/>
              <a:gd name="connsiteX4" fmla="*/ 0 w 5551714"/>
              <a:gd name="connsiteY4" fmla="*/ 972457 h 972457"/>
              <a:gd name="connsiteX5" fmla="*/ 486228 w 5551714"/>
              <a:gd name="connsiteY5" fmla="*/ 486229 h 97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1714" h="972457">
                <a:moveTo>
                  <a:pt x="0" y="0"/>
                </a:moveTo>
                <a:lnTo>
                  <a:pt x="5065486" y="0"/>
                </a:lnTo>
                <a:lnTo>
                  <a:pt x="5551714" y="486229"/>
                </a:lnTo>
                <a:lnTo>
                  <a:pt x="5065486" y="972457"/>
                </a:lnTo>
                <a:lnTo>
                  <a:pt x="0" y="972457"/>
                </a:lnTo>
                <a:lnTo>
                  <a:pt x="486228" y="486229"/>
                </a:lnTo>
                <a:close/>
              </a:path>
            </a:pathLst>
          </a:custGeom>
          <a:solidFill>
            <a:srgbClr val="51B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95">
              <a:latin typeface="+mn-ea"/>
              <a:cs typeface="+mn-ea"/>
              <a:sym typeface="+mn-lt"/>
            </a:endParaRPr>
          </a:p>
        </p:txBody>
      </p:sp>
      <p:sp>
        <p:nvSpPr>
          <p:cNvPr id="19" name="矩形 18"/>
          <p:cNvSpPr/>
          <p:nvPr>
            <p:custDataLst>
              <p:tags r:id="rId5"/>
            </p:custDataLst>
          </p:nvPr>
        </p:nvSpPr>
        <p:spPr>
          <a:xfrm>
            <a:off x="1435100" y="2535555"/>
            <a:ext cx="1152000" cy="360000"/>
          </a:xfrm>
          <a:prstGeom prst="rect">
            <a:avLst/>
          </a:prstGeom>
          <a:solidFill>
            <a:srgbClr val="51B3B0"/>
          </a:solidFill>
        </p:spPr>
        <p:txBody>
          <a:bodyPr wrap="square">
            <a:noAutofit/>
            <a:scene3d>
              <a:camera prst="orthographicFront"/>
              <a:lightRig rig="threePt" dir="t"/>
            </a:scene3d>
            <a:sp3d contourW="12700"/>
          </a:bodyPr>
          <a:lstStyle/>
          <a:p>
            <a:pPr algn="ctr">
              <a:lnSpc>
                <a:spcPct val="170000"/>
              </a:lnSpc>
            </a:pPr>
            <a:r>
              <a:rPr lang="zh-CN" altLang="en-US" sz="1095" b="1" dirty="0">
                <a:solidFill>
                  <a:schemeClr val="bg1"/>
                </a:solidFill>
                <a:latin typeface="+mn-ea"/>
                <a:cs typeface="+mn-ea"/>
                <a:sym typeface="+mn-lt"/>
              </a:rPr>
              <a:t>严把验收关</a:t>
            </a:r>
          </a:p>
        </p:txBody>
      </p:sp>
      <p:sp>
        <p:nvSpPr>
          <p:cNvPr id="20" name="矩形 19"/>
          <p:cNvSpPr/>
          <p:nvPr>
            <p:custDataLst>
              <p:tags r:id="rId6"/>
            </p:custDataLst>
          </p:nvPr>
        </p:nvSpPr>
        <p:spPr>
          <a:xfrm>
            <a:off x="1172210" y="3891280"/>
            <a:ext cx="1630680" cy="365760"/>
          </a:xfrm>
          <a:prstGeom prst="rect">
            <a:avLst/>
          </a:prstGeom>
          <a:solidFill>
            <a:srgbClr val="51B3B0"/>
          </a:solidFill>
        </p:spPr>
        <p:txBody>
          <a:bodyPr wrap="square">
            <a:noAutofit/>
            <a:scene3d>
              <a:camera prst="orthographicFront"/>
              <a:lightRig rig="threePt" dir="t"/>
            </a:scene3d>
            <a:sp3d contourW="12700"/>
          </a:bodyPr>
          <a:lstStyle/>
          <a:p>
            <a:pPr algn="ctr">
              <a:lnSpc>
                <a:spcPct val="120000"/>
              </a:lnSpc>
            </a:pPr>
            <a:r>
              <a:rPr lang="zh-CN" altLang="en-US" sz="1200" b="1" dirty="0">
                <a:solidFill>
                  <a:schemeClr val="bg1"/>
                </a:solidFill>
                <a:latin typeface="黑体" panose="02010609060101010101" charset="-122"/>
                <a:ea typeface="黑体" panose="02010609060101010101" charset="-122"/>
                <a:cs typeface="+mn-ea"/>
                <a:sym typeface="+mn-lt"/>
              </a:rPr>
              <a:t>总务处采购中心抽检</a:t>
            </a:r>
          </a:p>
        </p:txBody>
      </p:sp>
      <p:sp>
        <p:nvSpPr>
          <p:cNvPr id="3" name="矩形 2"/>
          <p:cNvSpPr/>
          <p:nvPr>
            <p:custDataLst>
              <p:tags r:id="rId7"/>
            </p:custDataLst>
          </p:nvPr>
        </p:nvSpPr>
        <p:spPr>
          <a:xfrm>
            <a:off x="5967838" y="1757509"/>
            <a:ext cx="1898092" cy="746450"/>
          </a:xfrm>
          <a:prstGeom prst="rect">
            <a:avLst/>
          </a:prstGeom>
        </p:spPr>
        <p:txBody>
          <a:bodyPr wrap="square">
            <a:noAutofit/>
            <a:scene3d>
              <a:camera prst="orthographicFront"/>
              <a:lightRig rig="threePt" dir="t"/>
            </a:scene3d>
            <a:sp3d contourW="12700"/>
          </a:bodyPr>
          <a:lstStyle/>
          <a:p>
            <a:pPr algn="l">
              <a:lnSpc>
                <a:spcPct val="120000"/>
              </a:lnSpc>
            </a:pPr>
            <a:endParaRPr lang="zh-CN" altLang="en-US" sz="850" dirty="0">
              <a:solidFill>
                <a:schemeClr val="tx1"/>
              </a:solidFill>
              <a:latin typeface="黑体" panose="02010609060101010101" charset="-122"/>
              <a:ea typeface="黑体" panose="02010609060101010101" charset="-122"/>
              <a:cs typeface="黑体" panose="02010609060101010101" charset="-122"/>
              <a:sym typeface="+mn-lt"/>
            </a:endParaRPr>
          </a:p>
        </p:txBody>
      </p:sp>
      <p:sp>
        <p:nvSpPr>
          <p:cNvPr id="4" name="矩形 3"/>
          <p:cNvSpPr/>
          <p:nvPr>
            <p:custDataLst>
              <p:tags r:id="rId8"/>
            </p:custDataLst>
          </p:nvPr>
        </p:nvSpPr>
        <p:spPr>
          <a:xfrm>
            <a:off x="6031004" y="3589738"/>
            <a:ext cx="1736323" cy="556949"/>
          </a:xfrm>
          <a:prstGeom prst="rect">
            <a:avLst/>
          </a:prstGeom>
        </p:spPr>
        <p:txBody>
          <a:bodyPr wrap="square">
            <a:noAutofit/>
            <a:scene3d>
              <a:camera prst="orthographicFront"/>
              <a:lightRig rig="threePt" dir="t"/>
            </a:scene3d>
            <a:sp3d contourW="12700"/>
          </a:bodyPr>
          <a:lstStyle/>
          <a:p>
            <a:pPr algn="l">
              <a:lnSpc>
                <a:spcPct val="120000"/>
              </a:lnSpc>
            </a:pPr>
            <a:endParaRPr lang="zh-CN" altLang="en-US" sz="850" dirty="0">
              <a:solidFill>
                <a:schemeClr val="tx1">
                  <a:lumMod val="50000"/>
                  <a:lumOff val="50000"/>
                </a:schemeClr>
              </a:solidFill>
              <a:latin typeface="+mn-ea"/>
              <a:cs typeface="+mn-ea"/>
              <a:sym typeface="+mn-lt"/>
            </a:endParaRPr>
          </a:p>
        </p:txBody>
      </p:sp>
      <p:sp>
        <p:nvSpPr>
          <p:cNvPr id="7" name="任意多边形 6"/>
          <p:cNvSpPr/>
          <p:nvPr>
            <p:custDataLst>
              <p:tags r:id="rId9"/>
            </p:custDataLst>
          </p:nvPr>
        </p:nvSpPr>
        <p:spPr>
          <a:xfrm rot="10800000">
            <a:off x="6584315" y="2503805"/>
            <a:ext cx="2053590" cy="432435"/>
          </a:xfrm>
          <a:custGeom>
            <a:avLst/>
            <a:gdLst>
              <a:gd name="connsiteX0" fmla="*/ 0 w 5551714"/>
              <a:gd name="connsiteY0" fmla="*/ 0 h 972457"/>
              <a:gd name="connsiteX1" fmla="*/ 5065486 w 5551714"/>
              <a:gd name="connsiteY1" fmla="*/ 0 h 972457"/>
              <a:gd name="connsiteX2" fmla="*/ 5551714 w 5551714"/>
              <a:gd name="connsiteY2" fmla="*/ 486229 h 972457"/>
              <a:gd name="connsiteX3" fmla="*/ 5065486 w 5551714"/>
              <a:gd name="connsiteY3" fmla="*/ 972457 h 972457"/>
              <a:gd name="connsiteX4" fmla="*/ 0 w 5551714"/>
              <a:gd name="connsiteY4" fmla="*/ 972457 h 972457"/>
              <a:gd name="connsiteX5" fmla="*/ 486228 w 5551714"/>
              <a:gd name="connsiteY5" fmla="*/ 486229 h 97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1714" h="972457">
                <a:moveTo>
                  <a:pt x="0" y="0"/>
                </a:moveTo>
                <a:lnTo>
                  <a:pt x="5065486" y="0"/>
                </a:lnTo>
                <a:lnTo>
                  <a:pt x="5551714" y="486229"/>
                </a:lnTo>
                <a:lnTo>
                  <a:pt x="5065486" y="972457"/>
                </a:lnTo>
                <a:lnTo>
                  <a:pt x="0" y="972457"/>
                </a:lnTo>
                <a:lnTo>
                  <a:pt x="486228" y="486229"/>
                </a:lnTo>
                <a:close/>
              </a:path>
            </a:pathLst>
          </a:custGeom>
          <a:solidFill>
            <a:srgbClr val="51B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95">
              <a:latin typeface="+mn-ea"/>
              <a:cs typeface="+mn-ea"/>
              <a:sym typeface="+mn-lt"/>
            </a:endParaRPr>
          </a:p>
        </p:txBody>
      </p:sp>
      <p:sp>
        <p:nvSpPr>
          <p:cNvPr id="9" name="任意多边形 8"/>
          <p:cNvSpPr/>
          <p:nvPr>
            <p:custDataLst>
              <p:tags r:id="rId10"/>
            </p:custDataLst>
          </p:nvPr>
        </p:nvSpPr>
        <p:spPr>
          <a:xfrm rot="10800000">
            <a:off x="6584579" y="4022141"/>
            <a:ext cx="1890389" cy="419444"/>
          </a:xfrm>
          <a:custGeom>
            <a:avLst/>
            <a:gdLst>
              <a:gd name="connsiteX0" fmla="*/ 0 w 5551714"/>
              <a:gd name="connsiteY0" fmla="*/ 0 h 972457"/>
              <a:gd name="connsiteX1" fmla="*/ 5065486 w 5551714"/>
              <a:gd name="connsiteY1" fmla="*/ 0 h 972457"/>
              <a:gd name="connsiteX2" fmla="*/ 5551714 w 5551714"/>
              <a:gd name="connsiteY2" fmla="*/ 486229 h 972457"/>
              <a:gd name="connsiteX3" fmla="*/ 5065486 w 5551714"/>
              <a:gd name="connsiteY3" fmla="*/ 972457 h 972457"/>
              <a:gd name="connsiteX4" fmla="*/ 0 w 5551714"/>
              <a:gd name="connsiteY4" fmla="*/ 972457 h 972457"/>
              <a:gd name="connsiteX5" fmla="*/ 486228 w 5551714"/>
              <a:gd name="connsiteY5" fmla="*/ 486229 h 972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51714" h="972457">
                <a:moveTo>
                  <a:pt x="0" y="0"/>
                </a:moveTo>
                <a:lnTo>
                  <a:pt x="5065486" y="0"/>
                </a:lnTo>
                <a:lnTo>
                  <a:pt x="5551714" y="486229"/>
                </a:lnTo>
                <a:lnTo>
                  <a:pt x="5065486" y="972457"/>
                </a:lnTo>
                <a:lnTo>
                  <a:pt x="0" y="972457"/>
                </a:lnTo>
                <a:lnTo>
                  <a:pt x="486228" y="486229"/>
                </a:lnTo>
                <a:close/>
              </a:path>
            </a:pathLst>
          </a:custGeom>
          <a:solidFill>
            <a:srgbClr val="51B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95">
              <a:latin typeface="+mn-ea"/>
              <a:cs typeface="+mn-ea"/>
              <a:sym typeface="+mn-lt"/>
            </a:endParaRPr>
          </a:p>
        </p:txBody>
      </p:sp>
      <p:sp>
        <p:nvSpPr>
          <p:cNvPr id="10" name="矩形 9"/>
          <p:cNvSpPr/>
          <p:nvPr>
            <p:custDataLst>
              <p:tags r:id="rId11"/>
            </p:custDataLst>
          </p:nvPr>
        </p:nvSpPr>
        <p:spPr>
          <a:xfrm>
            <a:off x="6934200" y="2583815"/>
            <a:ext cx="1227455" cy="360045"/>
          </a:xfrm>
          <a:prstGeom prst="rect">
            <a:avLst/>
          </a:prstGeom>
          <a:solidFill>
            <a:srgbClr val="51B3B0"/>
          </a:solidFill>
        </p:spPr>
        <p:txBody>
          <a:bodyPr wrap="square">
            <a:noAutofit/>
            <a:scene3d>
              <a:camera prst="orthographicFront"/>
              <a:lightRig rig="threePt" dir="t"/>
            </a:scene3d>
            <a:sp3d contourW="12700"/>
          </a:bodyPr>
          <a:lstStyle/>
          <a:p>
            <a:pPr algn="ctr">
              <a:lnSpc>
                <a:spcPct val="120000"/>
              </a:lnSpc>
            </a:pPr>
            <a:r>
              <a:rPr lang="zh-CN" altLang="en-US" sz="1095" b="1" dirty="0">
                <a:solidFill>
                  <a:schemeClr val="bg1"/>
                </a:solidFill>
                <a:latin typeface="+mn-ea"/>
                <a:cs typeface="+mn-ea"/>
                <a:sym typeface="+mn-lt"/>
              </a:rPr>
              <a:t>厨师长每天检查</a:t>
            </a:r>
          </a:p>
        </p:txBody>
      </p:sp>
      <p:sp>
        <p:nvSpPr>
          <p:cNvPr id="12" name="矩形 11"/>
          <p:cNvSpPr/>
          <p:nvPr>
            <p:custDataLst>
              <p:tags r:id="rId12"/>
            </p:custDataLst>
          </p:nvPr>
        </p:nvSpPr>
        <p:spPr>
          <a:xfrm>
            <a:off x="6915785" y="4022090"/>
            <a:ext cx="1243965" cy="419735"/>
          </a:xfrm>
          <a:prstGeom prst="rect">
            <a:avLst/>
          </a:prstGeom>
          <a:solidFill>
            <a:srgbClr val="51B3B0"/>
          </a:solidFill>
        </p:spPr>
        <p:txBody>
          <a:bodyPr wrap="square">
            <a:noAutofit/>
            <a:scene3d>
              <a:camera prst="orthographicFront"/>
              <a:lightRig rig="threePt" dir="t"/>
            </a:scene3d>
            <a:sp3d contourW="12700"/>
          </a:bodyPr>
          <a:lstStyle/>
          <a:p>
            <a:pPr algn="ctr">
              <a:lnSpc>
                <a:spcPct val="150000"/>
              </a:lnSpc>
            </a:pPr>
            <a:r>
              <a:rPr lang="zh-CN" altLang="en-US" sz="1200" b="1" dirty="0">
                <a:solidFill>
                  <a:schemeClr val="bg1"/>
                </a:solidFill>
                <a:latin typeface="黑体" panose="02010609060101010101" charset="-122"/>
                <a:ea typeface="黑体" panose="02010609060101010101" charset="-122"/>
                <a:cs typeface="+mn-ea"/>
                <a:sym typeface="+mn-lt"/>
              </a:rPr>
              <a:t>冰箱储存</a:t>
            </a:r>
          </a:p>
        </p:txBody>
      </p:sp>
      <p:sp>
        <p:nvSpPr>
          <p:cNvPr id="17" name="文本框 16"/>
          <p:cNvSpPr txBox="1"/>
          <p:nvPr/>
        </p:nvSpPr>
        <p:spPr>
          <a:xfrm>
            <a:off x="1393825" y="322580"/>
            <a:ext cx="2550795" cy="403225"/>
          </a:xfrm>
          <a:prstGeom prst="rect">
            <a:avLst/>
          </a:prstGeom>
          <a:noFill/>
        </p:spPr>
        <p:txBody>
          <a:bodyPr wrap="square" rtlCol="0">
            <a:noAutofit/>
            <a:scene3d>
              <a:camera prst="orthographicFront"/>
              <a:lightRig rig="threePt" dir="t"/>
            </a:scene3d>
            <a:sp3d contourW="12700"/>
          </a:bodyPr>
          <a:lstStyle/>
          <a:p>
            <a:r>
              <a:rPr lang="en-US" altLang="zh-CN" b="1" dirty="0">
                <a:solidFill>
                  <a:schemeClr val="tx1"/>
                </a:solidFill>
                <a:latin typeface="黑体" panose="02010609060101010101" charset="-122"/>
                <a:ea typeface="黑体" panose="02010609060101010101" charset="-122"/>
                <a:cs typeface="黑体" panose="02010609060101010101" charset="-122"/>
                <a:sym typeface="+mn-lt"/>
              </a:rPr>
              <a:t>2.</a:t>
            </a:r>
            <a:r>
              <a:rPr lang="zh-CN" altLang="en-US" b="1" dirty="0">
                <a:solidFill>
                  <a:schemeClr val="tx1"/>
                </a:solidFill>
                <a:latin typeface="黑体" panose="02010609060101010101" charset="-122"/>
                <a:ea typeface="黑体" panose="02010609060101010101" charset="-122"/>
                <a:cs typeface="黑体" panose="02010609060101010101" charset="-122"/>
                <a:sym typeface="+mn-lt"/>
              </a:rPr>
              <a:t>食材验收与储存管理</a:t>
            </a:r>
          </a:p>
        </p:txBody>
      </p:sp>
      <p:pic>
        <p:nvPicPr>
          <p:cNvPr id="15" name="图片 14" descr="08890980"/>
          <p:cNvPicPr>
            <a:picLocks noChangeAspect="1"/>
          </p:cNvPicPr>
          <p:nvPr>
            <p:custDataLst>
              <p:tags r:id="rId13"/>
            </p:custDataLst>
          </p:nvPr>
        </p:nvPicPr>
        <p:blipFill>
          <a:blip r:embed="rId18">
            <a:lum bright="6000"/>
          </a:blip>
          <a:srcRect/>
          <a:stretch>
            <a:fillRect/>
          </a:stretch>
        </p:blipFill>
        <p:spPr>
          <a:xfrm>
            <a:off x="4499766" y="2584032"/>
            <a:ext cx="522284" cy="522284"/>
          </a:xfrm>
          <a:prstGeom prst="ellipse">
            <a:avLst/>
          </a:prstGeom>
        </p:spPr>
      </p:pic>
      <p:pic>
        <p:nvPicPr>
          <p:cNvPr id="2" name="图片 1" descr="13392203629268792"/>
          <p:cNvPicPr>
            <a:picLocks noChangeAspect="1"/>
          </p:cNvPicPr>
          <p:nvPr/>
        </p:nvPicPr>
        <p:blipFill>
          <a:blip r:embed="rId19"/>
          <a:stretch>
            <a:fillRect/>
          </a:stretch>
        </p:blipFill>
        <p:spPr>
          <a:xfrm>
            <a:off x="3073033" y="2895390"/>
            <a:ext cx="1800000" cy="1800000"/>
          </a:xfrm>
          <a:prstGeom prst="ellipse">
            <a:avLst/>
          </a:prstGeom>
        </p:spPr>
      </p:pic>
      <p:pic>
        <p:nvPicPr>
          <p:cNvPr id="13" name="图片 12" descr="微信图片_20250520185014"/>
          <p:cNvPicPr>
            <a:picLocks noChangeAspect="1"/>
          </p:cNvPicPr>
          <p:nvPr/>
        </p:nvPicPr>
        <p:blipFill>
          <a:blip r:embed="rId20" cstate="screen">
            <a:extLst>
              <a:ext uri="{28A0092B-C50C-407E-A947-70E740481C1C}">
                <a14:useLocalDpi xmlns:a14="http://schemas.microsoft.com/office/drawing/2010/main"/>
              </a:ext>
            </a:extLst>
          </a:blip>
          <a:srcRect t="-3623" r="-492"/>
          <a:stretch>
            <a:fillRect/>
          </a:stretch>
        </p:blipFill>
        <p:spPr>
          <a:xfrm>
            <a:off x="3044156" y="1003868"/>
            <a:ext cx="1800000" cy="1800000"/>
          </a:xfrm>
          <a:prstGeom prst="ellipse">
            <a:avLst/>
          </a:prstGeom>
        </p:spPr>
      </p:pic>
      <p:pic>
        <p:nvPicPr>
          <p:cNvPr id="18" name="图片 17" descr="微信图片_20250520185108"/>
          <p:cNvPicPr>
            <a:picLocks noChangeAspect="1"/>
          </p:cNvPicPr>
          <p:nvPr/>
        </p:nvPicPr>
        <p:blipFill>
          <a:blip r:embed="rId21"/>
          <a:stretch>
            <a:fillRect/>
          </a:stretch>
        </p:blipFill>
        <p:spPr>
          <a:xfrm>
            <a:off x="4817393" y="1003868"/>
            <a:ext cx="1800000" cy="1800000"/>
          </a:xfrm>
          <a:prstGeom prst="ellipse">
            <a:avLst/>
          </a:prstGeom>
        </p:spPr>
      </p:pic>
      <p:pic>
        <p:nvPicPr>
          <p:cNvPr id="118" name="图片 117"/>
          <p:cNvPicPr>
            <a:picLocks noChangeAspect="1"/>
          </p:cNvPicPr>
          <p:nvPr/>
        </p:nvPicPr>
        <p:blipFill>
          <a:blip r:embed="rId22"/>
          <a:stretch>
            <a:fillRect/>
          </a:stretch>
        </p:blipFill>
        <p:spPr>
          <a:xfrm>
            <a:off x="4817350" y="2880785"/>
            <a:ext cx="1800000" cy="1800000"/>
          </a:xfrm>
          <a:prstGeom prst="ellipse">
            <a:avLst/>
          </a:prstGeom>
        </p:spPr>
      </p:pic>
      <p:sp>
        <p:nvSpPr>
          <p:cNvPr id="8" name="文本框 7"/>
          <p:cNvSpPr txBox="1"/>
          <p:nvPr/>
        </p:nvSpPr>
        <p:spPr>
          <a:xfrm>
            <a:off x="6584950" y="1303020"/>
            <a:ext cx="2052320" cy="1139825"/>
          </a:xfrm>
          <a:prstGeom prst="rect">
            <a:avLst/>
          </a:prstGeom>
          <a:solidFill>
            <a:schemeClr val="accent5">
              <a:lumMod val="20000"/>
              <a:lumOff val="80000"/>
            </a:schemeClr>
          </a:solidFill>
        </p:spPr>
        <p:txBody>
          <a:bodyPr wrap="square" rtlCol="0">
            <a:noAutofit/>
          </a:bodyPr>
          <a:lstStyle/>
          <a:p>
            <a:pPr algn="l">
              <a:lnSpc>
                <a:spcPct val="120000"/>
              </a:lnSpc>
            </a:pPr>
            <a:r>
              <a:rPr lang="zh-CN" altLang="en-US" sz="1200">
                <a:latin typeface="黑体" panose="02010609060101010101" charset="-122"/>
                <a:ea typeface="黑体" panose="02010609060101010101" charset="-122"/>
                <a:cs typeface="黑体" panose="02010609060101010101" charset="-122"/>
                <a:sym typeface="+mn-ea"/>
              </a:rPr>
              <a:t>按照食材特性和储存要求，设置不同的储存区，常温，冷藏，冷冻，确保储存环境符合要求。</a:t>
            </a:r>
          </a:p>
        </p:txBody>
      </p:sp>
      <p:sp>
        <p:nvSpPr>
          <p:cNvPr id="11" name="文本框 10"/>
          <p:cNvSpPr txBox="1"/>
          <p:nvPr/>
        </p:nvSpPr>
        <p:spPr>
          <a:xfrm>
            <a:off x="6585585" y="2955290"/>
            <a:ext cx="2051050" cy="915670"/>
          </a:xfrm>
          <a:prstGeom prst="rect">
            <a:avLst/>
          </a:prstGeom>
          <a:solidFill>
            <a:schemeClr val="accent5">
              <a:lumMod val="20000"/>
              <a:lumOff val="80000"/>
            </a:schemeClr>
          </a:solidFill>
        </p:spPr>
        <p:txBody>
          <a:bodyPr wrap="square" rtlCol="0">
            <a:noAutofit/>
          </a:bodyPr>
          <a:lstStyle/>
          <a:p>
            <a:r>
              <a:rPr lang="zh-CN" altLang="en-US" sz="1200">
                <a:latin typeface="黑体" panose="02010609060101010101" charset="-122"/>
                <a:ea typeface="黑体" panose="02010609060101010101" charset="-122"/>
                <a:cs typeface="黑体" panose="02010609060101010101" charset="-122"/>
              </a:rPr>
              <a:t>建立食品库存管理制度，定期对库存食品进行检查，半年来共计检查</a:t>
            </a:r>
            <a:r>
              <a:rPr lang="en-US" altLang="zh-CN" sz="1200">
                <a:latin typeface="黑体" panose="02010609060101010101" charset="-122"/>
                <a:ea typeface="黑体" panose="02010609060101010101" charset="-122"/>
                <a:cs typeface="黑体" panose="02010609060101010101" charset="-122"/>
              </a:rPr>
              <a:t>72</a:t>
            </a:r>
            <a:r>
              <a:rPr lang="zh-CN" altLang="en-US" sz="1200">
                <a:latin typeface="黑体" panose="02010609060101010101" charset="-122"/>
                <a:ea typeface="黑体" panose="02010609060101010101" charset="-122"/>
                <a:cs typeface="黑体" panose="02010609060101010101" charset="-122"/>
              </a:rPr>
              <a:t>次，未发现过期变质食品</a:t>
            </a:r>
          </a:p>
        </p:txBody>
      </p:sp>
      <p:pic>
        <p:nvPicPr>
          <p:cNvPr id="25" name="图片 24" descr="微信图片_20241127172716"/>
          <p:cNvPicPr/>
          <p:nvPr/>
        </p:nvPicPr>
        <p:blipFill>
          <a:blip r:embed="rId23"/>
          <a:stretch>
            <a:fillRect/>
          </a:stretch>
        </p:blipFill>
        <p:spPr>
          <a:xfrm>
            <a:off x="125732" y="-100"/>
            <a:ext cx="982625" cy="982625"/>
          </a:xfrm>
          <a:prstGeom prst="rect">
            <a:avLst/>
          </a:prstGeom>
        </p:spPr>
      </p:pic>
      <p:pic>
        <p:nvPicPr>
          <p:cNvPr id="21" name="图片 20" descr="华餐logo黑体字"/>
          <p:cNvPicPr>
            <a:picLocks noChangeAspect="1"/>
          </p:cNvPicPr>
          <p:nvPr>
            <p:custDataLst>
              <p:tags r:id="rId14"/>
            </p:custDataLst>
          </p:nvPr>
        </p:nvPicPr>
        <p:blipFill>
          <a:blip r:embed="rId24"/>
          <a:stretch>
            <a:fillRect/>
          </a:stretch>
        </p:blipFill>
        <p:spPr>
          <a:xfrm>
            <a:off x="7990059" y="79412"/>
            <a:ext cx="1152000" cy="57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par>
    </p:tnLst>
    <p:bldLst>
      <p:bldP spid="16" grpId="0"/>
      <p:bldP spid="28"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ctrTitle"/>
          </p:nvPr>
        </p:nvSpPr>
        <p:spPr/>
        <p:txBody>
          <a:bodyPr/>
          <a:lstStyle/>
          <a:p>
            <a:endParaRPr lang="zh-CN" altLang="en-US"/>
          </a:p>
        </p:txBody>
      </p:sp>
      <p:sp>
        <p:nvSpPr>
          <p:cNvPr id="4" name="副标题 3"/>
          <p:cNvSpPr>
            <a:spLocks noGrp="1"/>
          </p:cNvSpPr>
          <p:nvPr>
            <p:ph type="subTitle" idx="1"/>
          </p:nvPr>
        </p:nvSpPr>
        <p:spPr/>
        <p:txBody>
          <a:bodyPr/>
          <a:lstStyle/>
          <a:p>
            <a:endParaRPr lang="zh-CN" altLang="en-US"/>
          </a:p>
        </p:txBody>
      </p:sp>
      <p:pic>
        <p:nvPicPr>
          <p:cNvPr id="6" name="图片 5" descr="97897879798"/>
          <p:cNvPicPr/>
          <p:nvPr/>
        </p:nvPicPr>
        <p:blipFill>
          <a:blip r:embed="rId19">
            <a:lum bright="6000"/>
          </a:blip>
          <a:srcRect/>
          <a:stretch>
            <a:fillRect/>
          </a:stretch>
        </p:blipFill>
        <p:spPr>
          <a:xfrm>
            <a:off x="0" y="0"/>
            <a:ext cx="9326880" cy="5720715"/>
          </a:xfrm>
          <a:prstGeom prst="rect">
            <a:avLst/>
          </a:prstGeom>
        </p:spPr>
      </p:pic>
      <p:grpSp>
        <p:nvGrpSpPr>
          <p:cNvPr id="39" name="组合 38"/>
          <p:cNvGrpSpPr/>
          <p:nvPr>
            <p:custDataLst>
              <p:tags r:id="rId1"/>
            </p:custDataLst>
          </p:nvPr>
        </p:nvGrpSpPr>
        <p:grpSpPr>
          <a:xfrm>
            <a:off x="5733272" y="3238738"/>
            <a:ext cx="2488565" cy="1990725"/>
            <a:chOff x="3691860" y="2400008"/>
            <a:chExt cx="3966125" cy="907749"/>
          </a:xfrm>
        </p:grpSpPr>
        <p:sp>
          <p:nvSpPr>
            <p:cNvPr id="40" name="文本框 39"/>
            <p:cNvSpPr txBox="1"/>
            <p:nvPr>
              <p:custDataLst>
                <p:tags r:id="rId15"/>
              </p:custDataLst>
            </p:nvPr>
          </p:nvSpPr>
          <p:spPr>
            <a:xfrm>
              <a:off x="3969155" y="2400008"/>
              <a:ext cx="2647457" cy="157227"/>
            </a:xfrm>
            <a:prstGeom prst="rect">
              <a:avLst/>
            </a:prstGeom>
            <a:noFill/>
          </p:spPr>
          <p:txBody>
            <a:bodyPr wrap="square" rtlCol="0">
              <a:noAutofit/>
              <a:scene3d>
                <a:camera prst="orthographicFront"/>
                <a:lightRig rig="threePt" dir="t"/>
              </a:scene3d>
              <a:sp3d contourW="12700"/>
            </a:bodyPr>
            <a:lstStyle/>
            <a:p>
              <a:pPr algn="ctr"/>
              <a:r>
                <a:rPr lang="zh-CN" altLang="en-US" sz="1400" b="1" dirty="0">
                  <a:solidFill>
                    <a:schemeClr val="tx1"/>
                  </a:solidFill>
                  <a:latin typeface="黑体" panose="02010609060101010101" charset="-122"/>
                  <a:ea typeface="黑体" panose="02010609060101010101" charset="-122"/>
                  <a:sym typeface="汉仪君黑-45简" panose="020B0604020202020204" charset="-122"/>
                </a:rPr>
                <a:t>认真落实食品留样</a:t>
              </a:r>
            </a:p>
          </p:txBody>
        </p:sp>
        <p:sp>
          <p:nvSpPr>
            <p:cNvPr id="41" name="文本框 40"/>
            <p:cNvSpPr txBox="1"/>
            <p:nvPr>
              <p:custDataLst>
                <p:tags r:id="rId16"/>
              </p:custDataLst>
            </p:nvPr>
          </p:nvSpPr>
          <p:spPr>
            <a:xfrm>
              <a:off x="3691860" y="2657131"/>
              <a:ext cx="3966125" cy="650626"/>
            </a:xfrm>
            <a:prstGeom prst="rect">
              <a:avLst/>
            </a:prstGeom>
            <a:solidFill>
              <a:schemeClr val="accent5">
                <a:lumMod val="20000"/>
                <a:lumOff val="80000"/>
              </a:schemeClr>
            </a:solidFill>
          </p:spPr>
          <p:txBody>
            <a:bodyPr wrap="square" rtlCol="0">
              <a:noAutofit/>
              <a:scene3d>
                <a:camera prst="orthographicFront"/>
                <a:lightRig rig="threePt" dir="t"/>
              </a:scene3d>
              <a:sp3d contourW="12700"/>
            </a:bodyPr>
            <a:lstStyle/>
            <a:p>
              <a:pPr algn="l">
                <a:lnSpc>
                  <a:spcPct val="120000"/>
                </a:lnSpc>
              </a:pPr>
              <a:r>
                <a:rPr lang="zh-CN" altLang="en-US" sz="1200" dirty="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rPr>
                <a:t>认真落实留样制度，每餐供应的食品进行专柜留样，留样重量不少于</a:t>
              </a:r>
              <a:r>
                <a:rPr lang="en-US" altLang="zh-CN" sz="1200" dirty="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rPr>
                <a:t>125</a:t>
              </a:r>
              <a:r>
                <a:rPr lang="zh-CN" altLang="en-US" sz="1200" dirty="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rPr>
                <a:t>克，留样时间不低于</a:t>
              </a:r>
              <a:r>
                <a:rPr lang="en-US" altLang="zh-CN" sz="1200" dirty="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rPr>
                <a:t>48</a:t>
              </a:r>
              <a:r>
                <a:rPr lang="zh-CN" altLang="en-US" sz="1200" dirty="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rPr>
                <a:t>小时，并做好留样记录，确保留样食品的完整性和可追溯性，半年内共留样</a:t>
              </a:r>
              <a:r>
                <a:rPr lang="en-US" altLang="zh-CN" sz="1200" dirty="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rPr>
                <a:t>330</a:t>
              </a:r>
              <a:r>
                <a:rPr lang="zh-CN" altLang="en-US" sz="1200" dirty="0">
                  <a:solidFill>
                    <a:schemeClr val="tx1"/>
                  </a:solidFill>
                  <a:latin typeface="黑体" panose="02010609060101010101" charset="-122"/>
                  <a:ea typeface="黑体" panose="02010609060101010101" charset="-122"/>
                  <a:cs typeface="黑体" panose="02010609060101010101" charset="-122"/>
                  <a:sym typeface="汉仪君黑-45简" panose="020B0604020202020204" charset="-122"/>
                </a:rPr>
                <a:t>批次，未发生食品安全事故。</a:t>
              </a:r>
            </a:p>
          </p:txBody>
        </p:sp>
      </p:grpSp>
      <p:grpSp>
        <p:nvGrpSpPr>
          <p:cNvPr id="42" name="组合 41"/>
          <p:cNvGrpSpPr/>
          <p:nvPr>
            <p:custDataLst>
              <p:tags r:id="rId2"/>
            </p:custDataLst>
          </p:nvPr>
        </p:nvGrpSpPr>
        <p:grpSpPr>
          <a:xfrm>
            <a:off x="3662866" y="3238741"/>
            <a:ext cx="1860550" cy="1990725"/>
            <a:chOff x="2728539" y="2398930"/>
            <a:chExt cx="3067649" cy="717599"/>
          </a:xfrm>
        </p:grpSpPr>
        <p:sp>
          <p:nvSpPr>
            <p:cNvPr id="43" name="文本框 42"/>
            <p:cNvSpPr txBox="1"/>
            <p:nvPr>
              <p:custDataLst>
                <p:tags r:id="rId13"/>
              </p:custDataLst>
            </p:nvPr>
          </p:nvSpPr>
          <p:spPr>
            <a:xfrm>
              <a:off x="3118015" y="2398930"/>
              <a:ext cx="2379784" cy="124521"/>
            </a:xfrm>
            <a:prstGeom prst="rect">
              <a:avLst/>
            </a:prstGeom>
            <a:noFill/>
          </p:spPr>
          <p:txBody>
            <a:bodyPr wrap="square" rtlCol="0">
              <a:noAutofit/>
              <a:scene3d>
                <a:camera prst="orthographicFront"/>
                <a:lightRig rig="threePt" dir="t"/>
              </a:scene3d>
              <a:sp3d contourW="12700"/>
            </a:bodyPr>
            <a:lstStyle/>
            <a:p>
              <a:pPr algn="ctr"/>
              <a:r>
                <a:rPr lang="zh-CN" altLang="en-US" sz="1400" b="1" dirty="0">
                  <a:solidFill>
                    <a:schemeClr val="tx1"/>
                  </a:solidFill>
                  <a:latin typeface="黑体" panose="02010609060101010101" charset="-122"/>
                  <a:ea typeface="黑体" panose="02010609060101010101" charset="-122"/>
                  <a:sym typeface="汉仪君黑-45简" panose="020B0604020202020204" charset="-122"/>
                </a:rPr>
                <a:t>食品添加剂管理</a:t>
              </a:r>
            </a:p>
          </p:txBody>
        </p:sp>
        <p:sp>
          <p:nvSpPr>
            <p:cNvPr id="44" name="文本框 43"/>
            <p:cNvSpPr txBox="1"/>
            <p:nvPr>
              <p:custDataLst>
                <p:tags r:id="rId14"/>
              </p:custDataLst>
            </p:nvPr>
          </p:nvSpPr>
          <p:spPr>
            <a:xfrm>
              <a:off x="2728539" y="2599903"/>
              <a:ext cx="3067649" cy="516626"/>
            </a:xfrm>
            <a:prstGeom prst="rect">
              <a:avLst/>
            </a:prstGeom>
            <a:solidFill>
              <a:schemeClr val="accent5">
                <a:lumMod val="20000"/>
                <a:lumOff val="80000"/>
              </a:schemeClr>
            </a:solidFill>
          </p:spPr>
          <p:txBody>
            <a:bodyPr wrap="square" rtlCol="0">
              <a:noAutofit/>
              <a:scene3d>
                <a:camera prst="orthographicFront"/>
                <a:lightRig rig="threePt" dir="t"/>
              </a:scene3d>
              <a:sp3d contourW="12700"/>
            </a:bodyPr>
            <a:lstStyle/>
            <a:p>
              <a:pPr algn="l">
                <a:lnSpc>
                  <a:spcPct val="120000"/>
                </a:lnSpc>
              </a:pPr>
              <a:r>
                <a:rPr lang="zh-CN" altLang="en-US" sz="1200" dirty="0">
                  <a:solidFill>
                    <a:schemeClr val="tx1"/>
                  </a:solidFill>
                  <a:latin typeface="黑体" panose="02010609060101010101" charset="-122"/>
                  <a:ea typeface="黑体" panose="02010609060101010101" charset="-122"/>
                  <a:sym typeface="汉仪君黑-45简" panose="020B0604020202020204" charset="-122"/>
                </a:rPr>
                <a:t>严格执行食品添加剂使用管理制度，专人负责采购，专人专柜保管，专称称量，专门台账，严格按照国家标准规定添加使用，确保使用安全规范</a:t>
              </a:r>
              <a:r>
                <a:rPr lang="zh-CN" altLang="en-US" sz="1200" dirty="0">
                  <a:solidFill>
                    <a:schemeClr val="tx1">
                      <a:lumMod val="50000"/>
                      <a:lumOff val="50000"/>
                    </a:schemeClr>
                  </a:solidFill>
                  <a:latin typeface="黑体" panose="02010609060101010101" charset="-122"/>
                  <a:ea typeface="黑体" panose="02010609060101010101" charset="-122"/>
                  <a:sym typeface="汉仪君黑-45简" panose="020B0604020202020204" charset="-122"/>
                </a:rPr>
                <a:t>。</a:t>
              </a:r>
            </a:p>
          </p:txBody>
        </p:sp>
      </p:grpSp>
      <p:grpSp>
        <p:nvGrpSpPr>
          <p:cNvPr id="45" name="组合 44"/>
          <p:cNvGrpSpPr/>
          <p:nvPr>
            <p:custDataLst>
              <p:tags r:id="rId3"/>
            </p:custDataLst>
          </p:nvPr>
        </p:nvGrpSpPr>
        <p:grpSpPr>
          <a:xfrm>
            <a:off x="1500539" y="3238248"/>
            <a:ext cx="1960880" cy="1990725"/>
            <a:chOff x="1750540" y="1533701"/>
            <a:chExt cx="3232794" cy="3281999"/>
          </a:xfrm>
        </p:grpSpPr>
        <p:sp>
          <p:nvSpPr>
            <p:cNvPr id="46" name="文本框 45"/>
            <p:cNvSpPr txBox="1"/>
            <p:nvPr>
              <p:custDataLst>
                <p:tags r:id="rId11"/>
              </p:custDataLst>
            </p:nvPr>
          </p:nvSpPr>
          <p:spPr>
            <a:xfrm>
              <a:off x="2281313" y="1533701"/>
              <a:ext cx="2272797" cy="794589"/>
            </a:xfrm>
            <a:prstGeom prst="rect">
              <a:avLst/>
            </a:prstGeom>
            <a:noFill/>
          </p:spPr>
          <p:txBody>
            <a:bodyPr wrap="square" rtlCol="0">
              <a:noAutofit/>
              <a:scene3d>
                <a:camera prst="orthographicFront"/>
                <a:lightRig rig="threePt" dir="t"/>
              </a:scene3d>
              <a:sp3d contourW="12700"/>
            </a:bodyPr>
            <a:lstStyle/>
            <a:p>
              <a:pPr algn="ctr"/>
              <a:r>
                <a:rPr lang="zh-CN" altLang="en-US" sz="1400" b="1" dirty="0">
                  <a:solidFill>
                    <a:schemeClr val="tx1"/>
                  </a:solidFill>
                  <a:latin typeface="黑体" panose="02010609060101010101" charset="-122"/>
                  <a:ea typeface="黑体" panose="02010609060101010101" charset="-122"/>
                  <a:sym typeface="汉仪君黑-45简" panose="020B0604020202020204" charset="-122"/>
                </a:rPr>
                <a:t>规范操作流程</a:t>
              </a:r>
            </a:p>
          </p:txBody>
        </p:sp>
        <p:sp>
          <p:nvSpPr>
            <p:cNvPr id="47" name="文本框 46"/>
            <p:cNvSpPr txBox="1"/>
            <p:nvPr>
              <p:custDataLst>
                <p:tags r:id="rId12"/>
              </p:custDataLst>
            </p:nvPr>
          </p:nvSpPr>
          <p:spPr>
            <a:xfrm>
              <a:off x="1750540" y="2463339"/>
              <a:ext cx="3232794" cy="2352361"/>
            </a:xfrm>
            <a:prstGeom prst="rect">
              <a:avLst/>
            </a:prstGeom>
            <a:solidFill>
              <a:schemeClr val="accent5">
                <a:lumMod val="20000"/>
                <a:lumOff val="80000"/>
              </a:schemeClr>
            </a:solidFill>
          </p:spPr>
          <p:txBody>
            <a:bodyPr wrap="square" rtlCol="0">
              <a:noAutofit/>
              <a:scene3d>
                <a:camera prst="orthographicFront"/>
                <a:lightRig rig="threePt" dir="t"/>
              </a:scene3d>
              <a:sp3d contourW="12700"/>
            </a:bodyPr>
            <a:lstStyle/>
            <a:p>
              <a:pPr algn="l">
                <a:lnSpc>
                  <a:spcPct val="120000"/>
                </a:lnSpc>
              </a:pPr>
              <a:r>
                <a:rPr lang="zh-CN" altLang="en-US" sz="1200" dirty="0">
                  <a:solidFill>
                    <a:schemeClr val="tx1"/>
                  </a:solidFill>
                  <a:latin typeface="黑体" panose="02010609060101010101" charset="-122"/>
                  <a:ea typeface="黑体" panose="02010609060101010101" charset="-122"/>
                  <a:sym typeface="汉仪君黑-45简" panose="020B0604020202020204" charset="-122"/>
                </a:rPr>
                <a:t>要求员工严格按照食品加工规范进行加工，做到生熟分开，荤素分开，避免交叉污染，严格把控烹制时间，确保食物烧熟烧透，符合食品安全标准。</a:t>
              </a:r>
            </a:p>
          </p:txBody>
        </p:sp>
      </p:grpSp>
      <p:sp>
        <p:nvSpPr>
          <p:cNvPr id="36" name="矩形: 圆角 22"/>
          <p:cNvSpPr/>
          <p:nvPr>
            <p:custDataLst>
              <p:tags r:id="rId4"/>
            </p:custDataLst>
          </p:nvPr>
        </p:nvSpPr>
        <p:spPr>
          <a:xfrm>
            <a:off x="1462565" y="2895671"/>
            <a:ext cx="488774" cy="503411"/>
          </a:xfrm>
          <a:prstGeom prst="ellipse">
            <a:avLst/>
          </a:prstGeom>
          <a:solidFill>
            <a:srgbClr val="51B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50"/>
          </a:p>
        </p:txBody>
      </p:sp>
      <p:sp>
        <p:nvSpPr>
          <p:cNvPr id="37" name="文本框 36"/>
          <p:cNvSpPr txBox="1"/>
          <p:nvPr>
            <p:custDataLst>
              <p:tags r:id="rId5"/>
            </p:custDataLst>
          </p:nvPr>
        </p:nvSpPr>
        <p:spPr>
          <a:xfrm>
            <a:off x="1272678" y="2894204"/>
            <a:ext cx="868546" cy="427990"/>
          </a:xfrm>
          <a:prstGeom prst="rect">
            <a:avLst/>
          </a:prstGeom>
          <a:noFill/>
        </p:spPr>
        <p:txBody>
          <a:bodyPr wrap="square" rtlCol="0">
            <a:spAutoFit/>
          </a:bodyPr>
          <a:lstStyle/>
          <a:p>
            <a:pPr algn="ctr"/>
            <a:r>
              <a:rPr lang="en-US" sz="2185" dirty="0">
                <a:solidFill>
                  <a:schemeClr val="bg1"/>
                </a:solidFill>
              </a:rPr>
              <a:t>01</a:t>
            </a:r>
          </a:p>
        </p:txBody>
      </p:sp>
      <p:sp>
        <p:nvSpPr>
          <p:cNvPr id="48" name="矩形: 圆角 22"/>
          <p:cNvSpPr/>
          <p:nvPr>
            <p:custDataLst>
              <p:tags r:id="rId6"/>
            </p:custDataLst>
          </p:nvPr>
        </p:nvSpPr>
        <p:spPr>
          <a:xfrm>
            <a:off x="3597918" y="2895671"/>
            <a:ext cx="488774" cy="503411"/>
          </a:xfrm>
          <a:prstGeom prst="ellipse">
            <a:avLst/>
          </a:prstGeom>
          <a:solidFill>
            <a:srgbClr val="51B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50"/>
          </a:p>
        </p:txBody>
      </p:sp>
      <p:sp>
        <p:nvSpPr>
          <p:cNvPr id="49" name="文本框 48"/>
          <p:cNvSpPr txBox="1"/>
          <p:nvPr>
            <p:custDataLst>
              <p:tags r:id="rId7"/>
            </p:custDataLst>
          </p:nvPr>
        </p:nvSpPr>
        <p:spPr>
          <a:xfrm>
            <a:off x="3408033" y="2959609"/>
            <a:ext cx="868547" cy="393254"/>
          </a:xfrm>
          <a:prstGeom prst="rect">
            <a:avLst/>
          </a:prstGeom>
          <a:noFill/>
        </p:spPr>
        <p:txBody>
          <a:bodyPr wrap="square" rtlCol="0">
            <a:noAutofit/>
          </a:bodyPr>
          <a:lstStyle/>
          <a:p>
            <a:pPr algn="ctr"/>
            <a:r>
              <a:rPr lang="en-US" sz="2185" dirty="0">
                <a:solidFill>
                  <a:schemeClr val="bg1"/>
                </a:solidFill>
              </a:rPr>
              <a:t>02</a:t>
            </a:r>
          </a:p>
        </p:txBody>
      </p:sp>
      <p:sp>
        <p:nvSpPr>
          <p:cNvPr id="52" name="矩形: 圆角 22"/>
          <p:cNvSpPr/>
          <p:nvPr>
            <p:custDataLst>
              <p:tags r:id="rId8"/>
            </p:custDataLst>
          </p:nvPr>
        </p:nvSpPr>
        <p:spPr>
          <a:xfrm>
            <a:off x="5543386" y="2895671"/>
            <a:ext cx="488774" cy="503411"/>
          </a:xfrm>
          <a:prstGeom prst="ellipse">
            <a:avLst/>
          </a:prstGeom>
          <a:solidFill>
            <a:srgbClr val="51B3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50"/>
          </a:p>
        </p:txBody>
      </p:sp>
      <p:sp>
        <p:nvSpPr>
          <p:cNvPr id="53" name="文本框 52"/>
          <p:cNvSpPr txBox="1"/>
          <p:nvPr>
            <p:custDataLst>
              <p:tags r:id="rId9"/>
            </p:custDataLst>
          </p:nvPr>
        </p:nvSpPr>
        <p:spPr>
          <a:xfrm>
            <a:off x="5422444" y="2960764"/>
            <a:ext cx="868546" cy="427990"/>
          </a:xfrm>
          <a:prstGeom prst="rect">
            <a:avLst/>
          </a:prstGeom>
          <a:noFill/>
        </p:spPr>
        <p:txBody>
          <a:bodyPr wrap="square" rtlCol="0">
            <a:spAutoFit/>
          </a:bodyPr>
          <a:lstStyle/>
          <a:p>
            <a:pPr algn="ctr"/>
            <a:r>
              <a:rPr lang="en-US" sz="2185" dirty="0">
                <a:solidFill>
                  <a:schemeClr val="bg1"/>
                </a:solidFill>
              </a:rPr>
              <a:t>03</a:t>
            </a:r>
          </a:p>
        </p:txBody>
      </p:sp>
      <p:sp>
        <p:nvSpPr>
          <p:cNvPr id="20" name="文本框 19"/>
          <p:cNvSpPr txBox="1"/>
          <p:nvPr/>
        </p:nvSpPr>
        <p:spPr>
          <a:xfrm>
            <a:off x="1181100" y="565785"/>
            <a:ext cx="1840230" cy="368300"/>
          </a:xfrm>
          <a:prstGeom prst="rect">
            <a:avLst/>
          </a:prstGeom>
          <a:noFill/>
        </p:spPr>
        <p:txBody>
          <a:bodyPr wrap="square" rtlCol="0">
            <a:spAutoFit/>
            <a:scene3d>
              <a:camera prst="orthographicFront"/>
              <a:lightRig rig="threePt" dir="t"/>
            </a:scene3d>
            <a:sp3d contourW="12700"/>
          </a:bodyPr>
          <a:lstStyle/>
          <a:p>
            <a:r>
              <a:rPr lang="en-US" altLang="zh-CN" b="1" dirty="0">
                <a:solidFill>
                  <a:schemeClr val="tx1"/>
                </a:solidFill>
                <a:latin typeface="黑体" panose="02010609060101010101" charset="-122"/>
                <a:ea typeface="黑体" panose="02010609060101010101" charset="-122"/>
                <a:cs typeface="+mn-ea"/>
                <a:sym typeface="+mn-lt"/>
              </a:rPr>
              <a:t>3.</a:t>
            </a:r>
            <a:r>
              <a:rPr lang="zh-CN" altLang="en-US" b="1" dirty="0">
                <a:solidFill>
                  <a:schemeClr val="tx1"/>
                </a:solidFill>
                <a:latin typeface="黑体" panose="02010609060101010101" charset="-122"/>
                <a:ea typeface="黑体" panose="02010609060101010101" charset="-122"/>
                <a:cs typeface="+mn-ea"/>
                <a:sym typeface="+mn-lt"/>
              </a:rPr>
              <a:t>加工过程管控</a:t>
            </a:r>
          </a:p>
        </p:txBody>
      </p:sp>
      <p:pic>
        <p:nvPicPr>
          <p:cNvPr id="113" name="图片 112"/>
          <p:cNvPicPr/>
          <p:nvPr/>
        </p:nvPicPr>
        <p:blipFill>
          <a:blip r:embed="rId20"/>
          <a:srcRect/>
          <a:stretch>
            <a:fillRect/>
          </a:stretch>
        </p:blipFill>
        <p:spPr>
          <a:xfrm>
            <a:off x="1500479" y="981091"/>
            <a:ext cx="1980000" cy="1980000"/>
          </a:xfrm>
          <a:prstGeom prst="ellipse">
            <a:avLst/>
          </a:prstGeom>
        </p:spPr>
      </p:pic>
      <p:pic>
        <p:nvPicPr>
          <p:cNvPr id="2" name="图片 1" descr="微信图片_20250522102841"/>
          <p:cNvPicPr>
            <a:picLocks noChangeAspect="1"/>
          </p:cNvPicPr>
          <p:nvPr/>
        </p:nvPicPr>
        <p:blipFill>
          <a:blip r:embed="rId21"/>
          <a:stretch>
            <a:fillRect/>
          </a:stretch>
        </p:blipFill>
        <p:spPr>
          <a:xfrm>
            <a:off x="3766371" y="979821"/>
            <a:ext cx="1980000" cy="1980000"/>
          </a:xfrm>
          <a:prstGeom prst="ellipse">
            <a:avLst/>
          </a:prstGeom>
        </p:spPr>
      </p:pic>
      <p:pic>
        <p:nvPicPr>
          <p:cNvPr id="12" name="图片 11" descr="微信图片_20241127172716"/>
          <p:cNvPicPr/>
          <p:nvPr/>
        </p:nvPicPr>
        <p:blipFill>
          <a:blip r:embed="rId22"/>
          <a:stretch>
            <a:fillRect/>
          </a:stretch>
        </p:blipFill>
        <p:spPr>
          <a:xfrm>
            <a:off x="109222" y="123090"/>
            <a:ext cx="982625" cy="982625"/>
          </a:xfrm>
          <a:prstGeom prst="rect">
            <a:avLst/>
          </a:prstGeom>
        </p:spPr>
      </p:pic>
      <p:pic>
        <p:nvPicPr>
          <p:cNvPr id="5" name="图片 4" descr="微信图片_20250523103106"/>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6031865" y="979805"/>
            <a:ext cx="1980000" cy="1980000"/>
          </a:xfrm>
          <a:prstGeom prst="ellipse">
            <a:avLst/>
          </a:prstGeom>
        </p:spPr>
      </p:pic>
      <p:pic>
        <p:nvPicPr>
          <p:cNvPr id="19" name="图片 18" descr="华餐logo黑体字"/>
          <p:cNvPicPr>
            <a:picLocks noChangeAspect="1"/>
          </p:cNvPicPr>
          <p:nvPr>
            <p:custDataLst>
              <p:tags r:id="rId10"/>
            </p:custDataLst>
          </p:nvPr>
        </p:nvPicPr>
        <p:blipFill>
          <a:blip r:embed="rId24"/>
          <a:stretch>
            <a:fillRect/>
          </a:stretch>
        </p:blipFill>
        <p:spPr>
          <a:xfrm>
            <a:off x="7990059" y="79412"/>
            <a:ext cx="1152000" cy="576000"/>
          </a:xfrm>
          <a:prstGeom prst="rect">
            <a:avLst/>
          </a:prstGeom>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文本框"/>
          <p:cNvSpPr/>
          <p:nvPr/>
        </p:nvSpPr>
        <p:spPr>
          <a:xfrm>
            <a:off x="7928565" y="1344562"/>
            <a:ext cx="221470" cy="2214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51B3B0"/>
          </a:solidFill>
          <a:ln w="3175">
            <a:solidFill>
              <a:srgbClr val="51B3B0"/>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32786" tIns="132786" rIns="132786" bIns="132786" numCol="1" spcCol="1270" anchor="ctr" anchorCtr="0">
            <a:noAutofit/>
          </a:bodyPr>
          <a:lstStyle/>
          <a:p>
            <a:pPr lvl="0" algn="ctr" defTabSz="1244600">
              <a:lnSpc>
                <a:spcPct val="110000"/>
              </a:lnSpc>
              <a:spcBef>
                <a:spcPct val="0"/>
              </a:spcBef>
              <a:spcAft>
                <a:spcPct val="35000"/>
              </a:spcAft>
            </a:pPr>
            <a:r>
              <a:rPr lang="en-US" sz="970" kern="1200" dirty="0">
                <a:solidFill>
                  <a:schemeClr val="bg1"/>
                </a:solidFill>
                <a:cs typeface="+mn-ea"/>
                <a:sym typeface="+mn-lt"/>
              </a:rPr>
              <a:t>3</a:t>
            </a:r>
          </a:p>
        </p:txBody>
      </p:sp>
      <p:sp>
        <p:nvSpPr>
          <p:cNvPr id="75" name="矩形 74"/>
          <p:cNvSpPr/>
          <p:nvPr/>
        </p:nvSpPr>
        <p:spPr>
          <a:xfrm>
            <a:off x="5429885" y="1367790"/>
            <a:ext cx="2499360" cy="306705"/>
          </a:xfrm>
          <a:prstGeom prst="rect">
            <a:avLst/>
          </a:prstGeom>
        </p:spPr>
        <p:txBody>
          <a:bodyPr wrap="square">
            <a:spAutoFit/>
          </a:bodyPr>
          <a:lstStyle/>
          <a:p>
            <a:pPr algn="r" defTabSz="1219200" fontAlgn="base">
              <a:spcBef>
                <a:spcPct val="0"/>
              </a:spcBef>
              <a:spcAft>
                <a:spcPct val="0"/>
              </a:spcAft>
              <a:defRPr/>
            </a:pPr>
            <a:r>
              <a:rPr lang="zh-CN" altLang="en-US" sz="1400" dirty="0">
                <a:solidFill>
                  <a:schemeClr val="tx1"/>
                </a:solidFill>
                <a:latin typeface="黑体" panose="02010609060101010101" charset="-122"/>
                <a:ea typeface="黑体" panose="02010609060101010101" charset="-122"/>
                <a:cs typeface="+mn-ea"/>
                <a:sym typeface="+mn-lt"/>
              </a:rPr>
              <a:t>严格执行餐具清洗消毒制度</a:t>
            </a:r>
          </a:p>
        </p:txBody>
      </p:sp>
      <p:sp>
        <p:nvSpPr>
          <p:cNvPr id="76" name="矩形 75"/>
          <p:cNvSpPr/>
          <p:nvPr/>
        </p:nvSpPr>
        <p:spPr>
          <a:xfrm>
            <a:off x="6038215" y="1731645"/>
            <a:ext cx="1890395" cy="1432560"/>
          </a:xfrm>
          <a:prstGeom prst="rect">
            <a:avLst/>
          </a:prstGeom>
          <a:solidFill>
            <a:schemeClr val="accent5">
              <a:lumMod val="40000"/>
              <a:lumOff val="60000"/>
            </a:schemeClr>
          </a:solidFill>
        </p:spPr>
        <p:txBody>
          <a:bodyPr wrap="square">
            <a:noAutofit/>
          </a:bodyPr>
          <a:lstStyle/>
          <a:p>
            <a:pPr algn="l" defTabSz="1219200" fontAlgn="base">
              <a:lnSpc>
                <a:spcPct val="120000"/>
              </a:lnSpc>
              <a:spcBef>
                <a:spcPct val="0"/>
              </a:spcBef>
              <a:spcAft>
                <a:spcPct val="0"/>
              </a:spcAft>
            </a:pPr>
            <a:r>
              <a:rPr lang="zh-CN" altLang="en-US" sz="1200" dirty="0">
                <a:solidFill>
                  <a:schemeClr val="tx1"/>
                </a:solidFill>
                <a:latin typeface="黑体" panose="02010609060101010101" charset="-122"/>
                <a:ea typeface="黑体" panose="02010609060101010101" charset="-122"/>
                <a:cs typeface="+mn-ea"/>
                <a:sym typeface="+mn-lt"/>
              </a:rPr>
              <a:t>餐具使用后及时进行清洗和消毒，采用高温消毒，化学消毒等方法，确保餐具符合消毒标准，消毒后餐具放到保洁柜防止二次污染</a:t>
            </a:r>
            <a:r>
              <a:rPr lang="zh-CN" altLang="en-US" sz="730" dirty="0">
                <a:solidFill>
                  <a:schemeClr val="tx1">
                    <a:lumMod val="50000"/>
                    <a:lumOff val="50000"/>
                  </a:schemeClr>
                </a:solidFill>
                <a:cs typeface="+mn-ea"/>
                <a:sym typeface="+mn-lt"/>
              </a:rPr>
              <a:t>，</a:t>
            </a:r>
          </a:p>
        </p:txBody>
      </p:sp>
      <p:sp>
        <p:nvSpPr>
          <p:cNvPr id="78" name="文本框"/>
          <p:cNvSpPr/>
          <p:nvPr/>
        </p:nvSpPr>
        <p:spPr>
          <a:xfrm>
            <a:off x="7861026" y="3287707"/>
            <a:ext cx="221470" cy="2214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51B3B0"/>
          </a:solidFill>
          <a:ln w="3175">
            <a:solidFill>
              <a:srgbClr val="51B3B0"/>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32786" tIns="132786" rIns="132786" bIns="132786" numCol="1" spcCol="1270" anchor="ctr" anchorCtr="0">
            <a:noAutofit/>
          </a:bodyPr>
          <a:lstStyle/>
          <a:p>
            <a:pPr lvl="0" algn="ctr" defTabSz="1244600">
              <a:lnSpc>
                <a:spcPct val="110000"/>
              </a:lnSpc>
              <a:spcBef>
                <a:spcPct val="0"/>
              </a:spcBef>
              <a:spcAft>
                <a:spcPct val="35000"/>
              </a:spcAft>
            </a:pPr>
            <a:r>
              <a:rPr lang="en-US" altLang="zh-CN" sz="970" kern="1200" dirty="0">
                <a:solidFill>
                  <a:schemeClr val="bg1"/>
                </a:solidFill>
                <a:cs typeface="+mn-ea"/>
                <a:sym typeface="+mn-lt"/>
              </a:rPr>
              <a:t>4</a:t>
            </a:r>
            <a:endParaRPr lang="en-US" sz="970" kern="1200" dirty="0">
              <a:solidFill>
                <a:schemeClr val="bg1"/>
              </a:solidFill>
              <a:cs typeface="+mn-ea"/>
              <a:sym typeface="+mn-lt"/>
            </a:endParaRPr>
          </a:p>
        </p:txBody>
      </p:sp>
      <p:sp>
        <p:nvSpPr>
          <p:cNvPr id="80" name="矩形 79"/>
          <p:cNvSpPr/>
          <p:nvPr/>
        </p:nvSpPr>
        <p:spPr>
          <a:xfrm>
            <a:off x="5945505" y="3251200"/>
            <a:ext cx="1560195" cy="306705"/>
          </a:xfrm>
          <a:prstGeom prst="rect">
            <a:avLst/>
          </a:prstGeom>
        </p:spPr>
        <p:txBody>
          <a:bodyPr wrap="square">
            <a:spAutoFit/>
          </a:bodyPr>
          <a:lstStyle/>
          <a:p>
            <a:pPr algn="l" defTabSz="1219200" fontAlgn="base">
              <a:spcBef>
                <a:spcPct val="0"/>
              </a:spcBef>
              <a:spcAft>
                <a:spcPct val="0"/>
              </a:spcAft>
              <a:defRPr/>
            </a:pPr>
            <a:r>
              <a:rPr lang="zh-CN" altLang="en-US" sz="1400" dirty="0">
                <a:solidFill>
                  <a:srgbClr val="353535"/>
                </a:solidFill>
                <a:latin typeface="黑体" panose="02010609060101010101" charset="-122"/>
                <a:ea typeface="黑体" panose="02010609060101010101" charset="-122"/>
                <a:cs typeface="+mn-ea"/>
                <a:sym typeface="+mn-lt"/>
              </a:rPr>
              <a:t>每月餐具抽检</a:t>
            </a:r>
          </a:p>
        </p:txBody>
      </p:sp>
      <p:sp>
        <p:nvSpPr>
          <p:cNvPr id="81" name="矩形 80"/>
          <p:cNvSpPr/>
          <p:nvPr/>
        </p:nvSpPr>
        <p:spPr>
          <a:xfrm>
            <a:off x="6038215" y="3613150"/>
            <a:ext cx="1890395" cy="1019810"/>
          </a:xfrm>
          <a:prstGeom prst="rect">
            <a:avLst/>
          </a:prstGeom>
          <a:solidFill>
            <a:schemeClr val="accent5">
              <a:lumMod val="40000"/>
              <a:lumOff val="60000"/>
            </a:schemeClr>
          </a:solidFill>
        </p:spPr>
        <p:txBody>
          <a:bodyPr wrap="square">
            <a:noAutofit/>
          </a:bodyPr>
          <a:lstStyle/>
          <a:p>
            <a:pPr algn="l" defTabSz="1219200" fontAlgn="base">
              <a:lnSpc>
                <a:spcPct val="120000"/>
              </a:lnSpc>
              <a:spcBef>
                <a:spcPct val="0"/>
              </a:spcBef>
              <a:spcAft>
                <a:spcPct val="0"/>
              </a:spcAft>
            </a:pPr>
            <a:r>
              <a:rPr lang="zh-CN" altLang="en-US" sz="1200" dirty="0">
                <a:solidFill>
                  <a:schemeClr val="tx1"/>
                </a:solidFill>
                <a:latin typeface="黑体" panose="02010609060101010101" charset="-122"/>
                <a:ea typeface="黑体" panose="02010609060101010101" charset="-122"/>
                <a:cs typeface="+mn-ea"/>
                <a:sym typeface="+mn-lt"/>
              </a:rPr>
              <a:t>每月由校医院和公共卫生学院组织餐具检测和水质检测</a:t>
            </a:r>
          </a:p>
        </p:txBody>
      </p:sp>
      <p:sp>
        <p:nvSpPr>
          <p:cNvPr id="83" name="文本框"/>
          <p:cNvSpPr/>
          <p:nvPr/>
        </p:nvSpPr>
        <p:spPr>
          <a:xfrm>
            <a:off x="760588" y="1343980"/>
            <a:ext cx="221470" cy="2214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51B3B0"/>
          </a:solidFill>
          <a:ln w="3175">
            <a:solidFill>
              <a:srgbClr val="51B3B0"/>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32786" tIns="132786" rIns="132786" bIns="132786" numCol="1" spcCol="1270" anchor="ctr" anchorCtr="0">
            <a:noAutofit/>
          </a:bodyPr>
          <a:lstStyle/>
          <a:p>
            <a:pPr lvl="0" algn="ctr" defTabSz="1244600">
              <a:lnSpc>
                <a:spcPct val="110000"/>
              </a:lnSpc>
              <a:spcBef>
                <a:spcPct val="0"/>
              </a:spcBef>
              <a:spcAft>
                <a:spcPct val="35000"/>
              </a:spcAft>
            </a:pPr>
            <a:r>
              <a:rPr lang="en-US" altLang="zh-CN" sz="970" kern="1200" dirty="0">
                <a:solidFill>
                  <a:schemeClr val="bg1"/>
                </a:solidFill>
                <a:cs typeface="+mn-ea"/>
                <a:sym typeface="+mn-lt"/>
              </a:rPr>
              <a:t>1</a:t>
            </a:r>
            <a:endParaRPr lang="en-US" sz="970" kern="1200" dirty="0">
              <a:solidFill>
                <a:schemeClr val="bg1"/>
              </a:solidFill>
              <a:cs typeface="+mn-ea"/>
              <a:sym typeface="+mn-lt"/>
            </a:endParaRPr>
          </a:p>
        </p:txBody>
      </p:sp>
      <p:sp>
        <p:nvSpPr>
          <p:cNvPr id="85" name="矩形 84"/>
          <p:cNvSpPr/>
          <p:nvPr/>
        </p:nvSpPr>
        <p:spPr>
          <a:xfrm>
            <a:off x="1203325" y="1226820"/>
            <a:ext cx="2284730" cy="443230"/>
          </a:xfrm>
          <a:prstGeom prst="rect">
            <a:avLst/>
          </a:prstGeom>
        </p:spPr>
        <p:txBody>
          <a:bodyPr wrap="none">
            <a:noAutofit/>
          </a:bodyPr>
          <a:lstStyle/>
          <a:p>
            <a:pPr defTabSz="1219200" fontAlgn="base">
              <a:spcBef>
                <a:spcPct val="0"/>
              </a:spcBef>
              <a:spcAft>
                <a:spcPct val="0"/>
              </a:spcAft>
              <a:defRPr/>
            </a:pPr>
            <a:r>
              <a:rPr lang="zh-CN" altLang="en-US" sz="1400" dirty="0">
                <a:solidFill>
                  <a:schemeClr val="tx1"/>
                </a:solidFill>
                <a:latin typeface="黑体" panose="02010609060101010101" charset="-122"/>
                <a:ea typeface="黑体" panose="02010609060101010101" charset="-122"/>
                <a:cs typeface="+mn-ea"/>
                <a:sym typeface="+mn-lt"/>
              </a:rPr>
              <a:t>建立食堂环境卫生管理制度，</a:t>
            </a:r>
          </a:p>
          <a:p>
            <a:pPr defTabSz="1219200" fontAlgn="base">
              <a:spcBef>
                <a:spcPct val="0"/>
              </a:spcBef>
              <a:spcAft>
                <a:spcPct val="0"/>
              </a:spcAft>
              <a:defRPr/>
            </a:pPr>
            <a:r>
              <a:rPr lang="zh-CN" altLang="en-US" sz="1400" dirty="0">
                <a:solidFill>
                  <a:schemeClr val="tx1"/>
                </a:solidFill>
                <a:latin typeface="黑体" panose="02010609060101010101" charset="-122"/>
                <a:ea typeface="黑体" panose="02010609060101010101" charset="-122"/>
                <a:cs typeface="+mn-ea"/>
                <a:sym typeface="+mn-lt"/>
              </a:rPr>
              <a:t>划分卫生责任区域，</a:t>
            </a:r>
          </a:p>
        </p:txBody>
      </p:sp>
      <p:sp>
        <p:nvSpPr>
          <p:cNvPr id="86" name="矩形 85"/>
          <p:cNvSpPr/>
          <p:nvPr/>
        </p:nvSpPr>
        <p:spPr>
          <a:xfrm>
            <a:off x="1210945" y="1731645"/>
            <a:ext cx="1562735" cy="1436370"/>
          </a:xfrm>
          <a:prstGeom prst="rect">
            <a:avLst/>
          </a:prstGeom>
          <a:solidFill>
            <a:schemeClr val="accent5">
              <a:lumMod val="40000"/>
              <a:lumOff val="60000"/>
            </a:schemeClr>
          </a:solidFill>
        </p:spPr>
        <p:txBody>
          <a:bodyPr wrap="square">
            <a:noAutofit/>
          </a:bodyPr>
          <a:lstStyle/>
          <a:p>
            <a:pPr defTabSz="1219200" fontAlgn="base">
              <a:lnSpc>
                <a:spcPct val="120000"/>
              </a:lnSpc>
              <a:spcBef>
                <a:spcPct val="0"/>
              </a:spcBef>
              <a:spcAft>
                <a:spcPct val="0"/>
              </a:spcAft>
            </a:pPr>
            <a:r>
              <a:rPr lang="zh-CN" altLang="en-US" sz="1200" dirty="0">
                <a:solidFill>
                  <a:schemeClr val="tx1"/>
                </a:solidFill>
                <a:latin typeface="黑体" panose="02010609060101010101" charset="-122"/>
                <a:ea typeface="黑体" panose="02010609060101010101" charset="-122"/>
                <a:cs typeface="+mn-ea"/>
                <a:sym typeface="+mn-lt"/>
              </a:rPr>
              <a:t>明确各区域卫生责任人，要求员工每天对食堂的地面，墙壁，门窗，桌椅，设备等进行清洁，保持食堂环境整洁卫生。</a:t>
            </a:r>
          </a:p>
        </p:txBody>
      </p:sp>
      <p:sp>
        <p:nvSpPr>
          <p:cNvPr id="88" name="文本框"/>
          <p:cNvSpPr/>
          <p:nvPr/>
        </p:nvSpPr>
        <p:spPr>
          <a:xfrm>
            <a:off x="776463" y="3293849"/>
            <a:ext cx="221470" cy="2214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rgbClr val="51B3B0"/>
          </a:solidFill>
          <a:ln w="3175">
            <a:solidFill>
              <a:srgbClr val="51B3B0"/>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132786" tIns="132786" rIns="132786" bIns="132786" numCol="1" spcCol="1270" anchor="ctr" anchorCtr="0">
            <a:noAutofit/>
          </a:bodyPr>
          <a:lstStyle/>
          <a:p>
            <a:pPr lvl="0" algn="ctr" defTabSz="1244600">
              <a:lnSpc>
                <a:spcPct val="110000"/>
              </a:lnSpc>
              <a:spcBef>
                <a:spcPct val="0"/>
              </a:spcBef>
              <a:spcAft>
                <a:spcPct val="35000"/>
              </a:spcAft>
            </a:pPr>
            <a:r>
              <a:rPr lang="en-US" sz="970" kern="1200" dirty="0">
                <a:solidFill>
                  <a:schemeClr val="bg1"/>
                </a:solidFill>
                <a:cs typeface="+mn-ea"/>
                <a:sym typeface="+mn-lt"/>
              </a:rPr>
              <a:t>2</a:t>
            </a:r>
          </a:p>
        </p:txBody>
      </p:sp>
      <p:sp>
        <p:nvSpPr>
          <p:cNvPr id="90" name="矩形 89"/>
          <p:cNvSpPr/>
          <p:nvPr/>
        </p:nvSpPr>
        <p:spPr>
          <a:xfrm>
            <a:off x="1146175" y="3317240"/>
            <a:ext cx="1654175" cy="295910"/>
          </a:xfrm>
          <a:prstGeom prst="rect">
            <a:avLst/>
          </a:prstGeom>
        </p:spPr>
        <p:txBody>
          <a:bodyPr wrap="none">
            <a:noAutofit/>
          </a:bodyPr>
          <a:lstStyle/>
          <a:p>
            <a:pPr defTabSz="1219200" fontAlgn="base">
              <a:spcBef>
                <a:spcPct val="0"/>
              </a:spcBef>
              <a:spcAft>
                <a:spcPct val="0"/>
              </a:spcAft>
              <a:defRPr/>
            </a:pPr>
            <a:r>
              <a:rPr lang="zh-CN" altLang="en-US" sz="1400" dirty="0">
                <a:solidFill>
                  <a:schemeClr val="tx1"/>
                </a:solidFill>
                <a:latin typeface="黑体" panose="02010609060101010101" charset="-122"/>
                <a:ea typeface="黑体" panose="02010609060101010101" charset="-122"/>
                <a:cs typeface="+mn-ea"/>
                <a:sym typeface="+mn-lt"/>
              </a:rPr>
              <a:t>定期大清扫和消毒</a:t>
            </a:r>
          </a:p>
        </p:txBody>
      </p:sp>
      <p:sp>
        <p:nvSpPr>
          <p:cNvPr id="91" name="矩形 90"/>
          <p:cNvSpPr/>
          <p:nvPr/>
        </p:nvSpPr>
        <p:spPr>
          <a:xfrm>
            <a:off x="1203325" y="3613150"/>
            <a:ext cx="1597025" cy="1026160"/>
          </a:xfrm>
          <a:prstGeom prst="rect">
            <a:avLst/>
          </a:prstGeom>
          <a:solidFill>
            <a:schemeClr val="accent5">
              <a:lumMod val="40000"/>
              <a:lumOff val="60000"/>
            </a:schemeClr>
          </a:solidFill>
        </p:spPr>
        <p:txBody>
          <a:bodyPr wrap="square">
            <a:noAutofit/>
          </a:bodyPr>
          <a:lstStyle/>
          <a:p>
            <a:pPr defTabSz="1219200" fontAlgn="base">
              <a:lnSpc>
                <a:spcPct val="120000"/>
              </a:lnSpc>
              <a:spcBef>
                <a:spcPct val="0"/>
              </a:spcBef>
              <a:spcAft>
                <a:spcPct val="0"/>
              </a:spcAft>
            </a:pPr>
            <a:r>
              <a:rPr lang="zh-CN" altLang="en-US" sz="1200" dirty="0">
                <a:solidFill>
                  <a:schemeClr val="tx1"/>
                </a:solidFill>
                <a:latin typeface="黑体" panose="02010609060101010101" charset="-122"/>
                <a:ea typeface="黑体" panose="02010609060101010101" charset="-122"/>
                <a:cs typeface="+mn-ea"/>
                <a:sym typeface="+mn-lt"/>
              </a:rPr>
              <a:t>每周至少进行一次全面大清扫和消毒，有效预防和控制细菌病毒的滋生和传播。</a:t>
            </a:r>
          </a:p>
        </p:txBody>
      </p:sp>
      <p:sp>
        <p:nvSpPr>
          <p:cNvPr id="20" name="文本框 19"/>
          <p:cNvSpPr txBox="1"/>
          <p:nvPr/>
        </p:nvSpPr>
        <p:spPr>
          <a:xfrm>
            <a:off x="1427480" y="333375"/>
            <a:ext cx="2343150" cy="368300"/>
          </a:xfrm>
          <a:prstGeom prst="rect">
            <a:avLst/>
          </a:prstGeom>
          <a:noFill/>
        </p:spPr>
        <p:txBody>
          <a:bodyPr wrap="square" rtlCol="0">
            <a:spAutoFit/>
            <a:scene3d>
              <a:camera prst="orthographicFront"/>
              <a:lightRig rig="threePt" dir="t"/>
            </a:scene3d>
            <a:sp3d contourW="12700"/>
          </a:bodyPr>
          <a:lstStyle/>
          <a:p>
            <a:r>
              <a:rPr lang="zh-CN" altLang="en-US" dirty="0">
                <a:solidFill>
                  <a:schemeClr val="tx1"/>
                </a:solidFill>
                <a:latin typeface="黑体" panose="02010609060101010101" charset="-122"/>
                <a:ea typeface="黑体" panose="02010609060101010101" charset="-122"/>
                <a:cs typeface="+mn-ea"/>
                <a:sym typeface="+mn-lt"/>
              </a:rPr>
              <a:t>环境卫生与消毒</a:t>
            </a:r>
          </a:p>
        </p:txBody>
      </p:sp>
      <p:pic>
        <p:nvPicPr>
          <p:cNvPr id="8" name="图片 7" descr="微信图片_20250521155813"/>
          <p:cNvPicPr>
            <a:picLocks noChangeAspect="1"/>
          </p:cNvPicPr>
          <p:nvPr/>
        </p:nvPicPr>
        <p:blipFill>
          <a:blip r:embed="rId5"/>
          <a:stretch>
            <a:fillRect/>
          </a:stretch>
        </p:blipFill>
        <p:spPr>
          <a:xfrm>
            <a:off x="3009971" y="3447976"/>
            <a:ext cx="1440000" cy="1440000"/>
          </a:xfrm>
          <a:prstGeom prst="ellipse">
            <a:avLst/>
          </a:prstGeom>
        </p:spPr>
      </p:pic>
      <p:pic>
        <p:nvPicPr>
          <p:cNvPr id="9" name="图片 8" descr="微信图片_20250521160234"/>
          <p:cNvPicPr>
            <a:picLocks noChangeAspect="1"/>
          </p:cNvPicPr>
          <p:nvPr/>
        </p:nvPicPr>
        <p:blipFill>
          <a:blip r:embed="rId6"/>
          <a:stretch>
            <a:fillRect/>
          </a:stretch>
        </p:blipFill>
        <p:spPr>
          <a:xfrm>
            <a:off x="4597859" y="1908442"/>
            <a:ext cx="1440000" cy="1440000"/>
          </a:xfrm>
          <a:prstGeom prst="ellipse">
            <a:avLst/>
          </a:prstGeom>
        </p:spPr>
      </p:pic>
      <p:pic>
        <p:nvPicPr>
          <p:cNvPr id="10" name="图片 9" descr="13392203817402621"/>
          <p:cNvPicPr>
            <a:picLocks noChangeAspect="1"/>
          </p:cNvPicPr>
          <p:nvPr/>
        </p:nvPicPr>
        <p:blipFill>
          <a:blip r:embed="rId7"/>
          <a:stretch>
            <a:fillRect/>
          </a:stretch>
        </p:blipFill>
        <p:spPr>
          <a:xfrm>
            <a:off x="4450018" y="3348489"/>
            <a:ext cx="1440000" cy="1440000"/>
          </a:xfrm>
          <a:prstGeom prst="ellipse">
            <a:avLst/>
          </a:prstGeom>
        </p:spPr>
      </p:pic>
      <p:pic>
        <p:nvPicPr>
          <p:cNvPr id="2" name="图片 1" descr="微信图片_20250522115724"/>
          <p:cNvPicPr>
            <a:picLocks noChangeAspect="1"/>
          </p:cNvPicPr>
          <p:nvPr/>
        </p:nvPicPr>
        <p:blipFill>
          <a:blip r:embed="rId8"/>
          <a:stretch>
            <a:fillRect/>
          </a:stretch>
        </p:blipFill>
        <p:spPr>
          <a:xfrm>
            <a:off x="2773969" y="2075615"/>
            <a:ext cx="1440000" cy="1440000"/>
          </a:xfrm>
          <a:prstGeom prst="ellipse">
            <a:avLst/>
          </a:prstGeom>
        </p:spPr>
      </p:pic>
      <p:pic>
        <p:nvPicPr>
          <p:cNvPr id="3" name="图片 2" descr="微信图片_20250522115720"/>
          <p:cNvPicPr>
            <a:picLocks noChangeAspect="1"/>
          </p:cNvPicPr>
          <p:nvPr/>
        </p:nvPicPr>
        <p:blipFill>
          <a:blip r:embed="rId9"/>
          <a:stretch>
            <a:fillRect/>
          </a:stretch>
        </p:blipFill>
        <p:spPr>
          <a:xfrm>
            <a:off x="3595775" y="956869"/>
            <a:ext cx="1440000" cy="1440000"/>
          </a:xfrm>
          <a:prstGeom prst="ellipse">
            <a:avLst/>
          </a:prstGeom>
        </p:spPr>
      </p:pic>
      <p:sp>
        <p:nvSpPr>
          <p:cNvPr id="6" name="任意多边形: 形状 31"/>
          <p:cNvSpPr/>
          <p:nvPr>
            <p:custDataLst>
              <p:tags r:id="rId1"/>
            </p:custDataLst>
          </p:nvPr>
        </p:nvSpPr>
        <p:spPr>
          <a:xfrm>
            <a:off x="4179663" y="2941047"/>
            <a:ext cx="500330" cy="506876"/>
          </a:xfrm>
          <a:custGeom>
            <a:avLst/>
            <a:gdLst>
              <a:gd name="connsiteX0" fmla="*/ 742580 w 1485161"/>
              <a:gd name="connsiteY0" fmla="*/ 0 h 1485160"/>
              <a:gd name="connsiteX1" fmla="*/ 822266 w 1485161"/>
              <a:gd name="connsiteY1" fmla="*/ 8033 h 1485160"/>
              <a:gd name="connsiteX2" fmla="*/ 1129946 w 1485161"/>
              <a:gd name="connsiteY2" fmla="*/ 315712 h 1485160"/>
              <a:gd name="connsiteX3" fmla="*/ 1133562 w 1485161"/>
              <a:gd name="connsiteY3" fmla="*/ 351597 h 1485160"/>
              <a:gd name="connsiteX4" fmla="*/ 1169448 w 1485161"/>
              <a:gd name="connsiteY4" fmla="*/ 355215 h 1485160"/>
              <a:gd name="connsiteX5" fmla="*/ 1485161 w 1485161"/>
              <a:gd name="connsiteY5" fmla="*/ 742580 h 1485160"/>
              <a:gd name="connsiteX6" fmla="*/ 1485159 w 1485161"/>
              <a:gd name="connsiteY6" fmla="*/ 742580 h 1485160"/>
              <a:gd name="connsiteX7" fmla="*/ 1169447 w 1485161"/>
              <a:gd name="connsiteY7" fmla="*/ 1129946 h 1485160"/>
              <a:gd name="connsiteX8" fmla="*/ 1133562 w 1485161"/>
              <a:gd name="connsiteY8" fmla="*/ 1133563 h 1485160"/>
              <a:gd name="connsiteX9" fmla="*/ 1129946 w 1485161"/>
              <a:gd name="connsiteY9" fmla="*/ 1169448 h 1485160"/>
              <a:gd name="connsiteX10" fmla="*/ 742579 w 1485161"/>
              <a:gd name="connsiteY10" fmla="*/ 1485160 h 1485160"/>
              <a:gd name="connsiteX11" fmla="*/ 742579 w 1485161"/>
              <a:gd name="connsiteY11" fmla="*/ 1485159 h 1485160"/>
              <a:gd name="connsiteX12" fmla="*/ 355214 w 1485161"/>
              <a:gd name="connsiteY12" fmla="*/ 1169447 h 1485160"/>
              <a:gd name="connsiteX13" fmla="*/ 351596 w 1485161"/>
              <a:gd name="connsiteY13" fmla="*/ 1133562 h 1485160"/>
              <a:gd name="connsiteX14" fmla="*/ 315712 w 1485161"/>
              <a:gd name="connsiteY14" fmla="*/ 1129946 h 1485160"/>
              <a:gd name="connsiteX15" fmla="*/ 8034 w 1485161"/>
              <a:gd name="connsiteY15" fmla="*/ 822266 h 1485160"/>
              <a:gd name="connsiteX16" fmla="*/ 0 w 1485161"/>
              <a:gd name="connsiteY16" fmla="*/ 742580 h 1485160"/>
              <a:gd name="connsiteX17" fmla="*/ 8034 w 1485161"/>
              <a:gd name="connsiteY17" fmla="*/ 662893 h 1485160"/>
              <a:gd name="connsiteX18" fmla="*/ 315712 w 1485161"/>
              <a:gd name="connsiteY18" fmla="*/ 355215 h 1485160"/>
              <a:gd name="connsiteX19" fmla="*/ 351597 w 1485161"/>
              <a:gd name="connsiteY19" fmla="*/ 351597 h 1485160"/>
              <a:gd name="connsiteX20" fmla="*/ 355215 w 1485161"/>
              <a:gd name="connsiteY20" fmla="*/ 315712 h 1485160"/>
              <a:gd name="connsiteX21" fmla="*/ 662893 w 1485161"/>
              <a:gd name="connsiteY21" fmla="*/ 8033 h 14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85161" h="1485160">
                <a:moveTo>
                  <a:pt x="742580" y="0"/>
                </a:moveTo>
                <a:lnTo>
                  <a:pt x="822266" y="8033"/>
                </a:lnTo>
                <a:cubicBezTo>
                  <a:pt x="976703" y="39635"/>
                  <a:pt x="1098343" y="161275"/>
                  <a:pt x="1129946" y="315712"/>
                </a:cubicBezTo>
                <a:lnTo>
                  <a:pt x="1133562" y="351597"/>
                </a:lnTo>
                <a:lnTo>
                  <a:pt x="1169448" y="355215"/>
                </a:lnTo>
                <a:cubicBezTo>
                  <a:pt x="1349624" y="392084"/>
                  <a:pt x="1485161" y="551505"/>
                  <a:pt x="1485161" y="742580"/>
                </a:cubicBezTo>
                <a:lnTo>
                  <a:pt x="1485159" y="742580"/>
                </a:lnTo>
                <a:cubicBezTo>
                  <a:pt x="1485159" y="933657"/>
                  <a:pt x="1349624" y="1093077"/>
                  <a:pt x="1169447" y="1129946"/>
                </a:cubicBezTo>
                <a:lnTo>
                  <a:pt x="1133562" y="1133563"/>
                </a:lnTo>
                <a:lnTo>
                  <a:pt x="1129946" y="1169448"/>
                </a:lnTo>
                <a:cubicBezTo>
                  <a:pt x="1093076" y="1349624"/>
                  <a:pt x="933656" y="1485160"/>
                  <a:pt x="742579" y="1485160"/>
                </a:cubicBezTo>
                <a:lnTo>
                  <a:pt x="742579" y="1485159"/>
                </a:lnTo>
                <a:cubicBezTo>
                  <a:pt x="551503" y="1485159"/>
                  <a:pt x="392083" y="1349624"/>
                  <a:pt x="355214" y="1169447"/>
                </a:cubicBezTo>
                <a:lnTo>
                  <a:pt x="351596" y="1133562"/>
                </a:lnTo>
                <a:lnTo>
                  <a:pt x="315712" y="1129946"/>
                </a:lnTo>
                <a:cubicBezTo>
                  <a:pt x="161275" y="1098343"/>
                  <a:pt x="39636" y="976703"/>
                  <a:pt x="8034" y="822266"/>
                </a:cubicBezTo>
                <a:lnTo>
                  <a:pt x="0" y="742580"/>
                </a:lnTo>
                <a:lnTo>
                  <a:pt x="8034" y="662893"/>
                </a:lnTo>
                <a:cubicBezTo>
                  <a:pt x="39636" y="508456"/>
                  <a:pt x="161275" y="386817"/>
                  <a:pt x="315712" y="355215"/>
                </a:cubicBezTo>
                <a:lnTo>
                  <a:pt x="351597" y="351597"/>
                </a:lnTo>
                <a:lnTo>
                  <a:pt x="355215" y="315712"/>
                </a:lnTo>
                <a:cubicBezTo>
                  <a:pt x="386817" y="161275"/>
                  <a:pt x="508456" y="39635"/>
                  <a:pt x="662893" y="8033"/>
                </a:cubicBezTo>
                <a:close/>
              </a:path>
            </a:pathLst>
          </a:custGeom>
          <a:solidFill>
            <a:srgbClr val="51B3B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455" dirty="0">
              <a:solidFill>
                <a:schemeClr val="tx1">
                  <a:lumMod val="65000"/>
                  <a:lumOff val="35000"/>
                </a:schemeClr>
              </a:solidFill>
              <a:latin typeface="汉仪君黑-45简" panose="020B0604020202020204" charset="-122"/>
              <a:ea typeface="汉仪君黑-45简" panose="020B0604020202020204" charset="-122"/>
            </a:endParaRPr>
          </a:p>
        </p:txBody>
      </p:sp>
      <p:pic>
        <p:nvPicPr>
          <p:cNvPr id="12" name="图片 11" descr="微信图片_20241127172716"/>
          <p:cNvPicPr/>
          <p:nvPr/>
        </p:nvPicPr>
        <p:blipFill>
          <a:blip r:embed="rId10"/>
          <a:stretch>
            <a:fillRect/>
          </a:stretch>
        </p:blipFill>
        <p:spPr>
          <a:xfrm>
            <a:off x="2" y="-100"/>
            <a:ext cx="982625" cy="982625"/>
          </a:xfrm>
          <a:prstGeom prst="rect">
            <a:avLst/>
          </a:prstGeom>
        </p:spPr>
      </p:pic>
      <p:pic>
        <p:nvPicPr>
          <p:cNvPr id="19" name="图片 18" descr="华餐logo黑体字"/>
          <p:cNvPicPr>
            <a:picLocks noChangeAspect="1"/>
          </p:cNvPicPr>
          <p:nvPr>
            <p:custDataLst>
              <p:tags r:id="rId2"/>
            </p:custDataLst>
          </p:nvPr>
        </p:nvPicPr>
        <p:blipFill>
          <a:blip r:embed="rId11"/>
          <a:stretch>
            <a:fillRect/>
          </a:stretch>
        </p:blipFill>
        <p:spPr>
          <a:xfrm>
            <a:off x="7990059" y="79412"/>
            <a:ext cx="1152000" cy="576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RESOURCE_RECORD_KEY" val="{&quot;13&quot;:[4364928,4629226],&quot;19&quot;:[20342119]}"/>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26.xml><?xml version="1.0" encoding="utf-8"?>
<p:tagLst xmlns:a="http://schemas.openxmlformats.org/drawingml/2006/main" xmlns:r="http://schemas.openxmlformats.org/officeDocument/2006/relationships" xmlns:p="http://schemas.openxmlformats.org/presentationml/2006/main">
  <p:tag name="KSO_WM_UNIT_INDEX" val="10"/>
  <p:tag name="KSO_WM_UNIT_TYPE" val="f"/>
  <p:tag name="KSO_WM_UNIT_SUBTYPE" val="a"/>
  <p:tag name="KSO_WM_BEAUTIFY_FLAG" val="#wm#"/>
</p:tagLst>
</file>

<file path=ppt/tags/tag127.xml><?xml version="1.0" encoding="utf-8"?>
<p:tagLst xmlns:a="http://schemas.openxmlformats.org/drawingml/2006/main" xmlns:r="http://schemas.openxmlformats.org/officeDocument/2006/relationships" xmlns:p="http://schemas.openxmlformats.org/presentationml/2006/main">
  <p:tag name="PA" val="v5.1.0"/>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129.xml><?xml version="1.0" encoding="utf-8"?>
<p:tagLst xmlns:a="http://schemas.openxmlformats.org/drawingml/2006/main" xmlns:r="http://schemas.openxmlformats.org/officeDocument/2006/relationships" xmlns:p="http://schemas.openxmlformats.org/presentationml/2006/main">
  <p:tag name="KSO_WM_DIAGRAM_VIRTUALLY_FRAME" val="{&quot;height&quot;:244.55,&quot;left&quot;:132.38628567135706,&quot;top&quot;:102.4,&quot;width&quot;:483.41371432864287}"/>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a="http://schemas.openxmlformats.org/drawingml/2006/main" xmlns:r="http://schemas.openxmlformats.org/officeDocument/2006/relationships" xmlns:p="http://schemas.openxmlformats.org/presentationml/2006/main">
  <p:tag name="KSO_WM_DIAGRAM_VIRTUALLY_FRAME" val="{&quot;height&quot;:244.55,&quot;left&quot;:132.38628567135706,&quot;top&quot;:102.4,&quot;width&quot;:483.41371432864287}"/>
</p:tagLst>
</file>

<file path=ppt/tags/tag131.xml><?xml version="1.0" encoding="utf-8"?>
<p:tagLst xmlns:a="http://schemas.openxmlformats.org/drawingml/2006/main" xmlns:r="http://schemas.openxmlformats.org/officeDocument/2006/relationships" xmlns:p="http://schemas.openxmlformats.org/presentationml/2006/main">
  <p:tag name="KSO_WM_DIAGRAM_VIRTUALLY_FRAME" val="{&quot;height&quot;:244.55,&quot;left&quot;:132.38628567135706,&quot;top&quot;:102.4,&quot;width&quot;:483.41371432864287}"/>
</p:tagLst>
</file>

<file path=ppt/tags/tag132.xml><?xml version="1.0" encoding="utf-8"?>
<p:tagLst xmlns:a="http://schemas.openxmlformats.org/drawingml/2006/main" xmlns:r="http://schemas.openxmlformats.org/officeDocument/2006/relationships" xmlns:p="http://schemas.openxmlformats.org/presentationml/2006/main">
  <p:tag name="KSO_WM_DIAGRAM_VIRTUALLY_FRAME" val="{&quot;height&quot;:244.55,&quot;left&quot;:132.38628567135706,&quot;top&quot;:102.4,&quot;width&quot;:483.41371432864287}"/>
</p:tagLst>
</file>

<file path=ppt/tags/tag133.xml><?xml version="1.0" encoding="utf-8"?>
<p:tagLst xmlns:a="http://schemas.openxmlformats.org/drawingml/2006/main" xmlns:r="http://schemas.openxmlformats.org/officeDocument/2006/relationships" xmlns:p="http://schemas.openxmlformats.org/presentationml/2006/main">
  <p:tag name="KSO_WM_DIAGRAM_VIRTUALLY_FRAME" val="{&quot;height&quot;:244.55,&quot;left&quot;:132.38628567135706,&quot;top&quot;:102.4,&quot;width&quot;:483.41371432864287}"/>
</p:tagLst>
</file>

<file path=ppt/tags/tag134.xml><?xml version="1.0" encoding="utf-8"?>
<p:tagLst xmlns:a="http://schemas.openxmlformats.org/drawingml/2006/main" xmlns:r="http://schemas.openxmlformats.org/officeDocument/2006/relationships" xmlns:p="http://schemas.openxmlformats.org/presentationml/2006/main">
  <p:tag name="KSO_WM_DIAGRAM_VIRTUALLY_FRAME" val="{&quot;height&quot;:244.55,&quot;left&quot;:132.38628567135706,&quot;top&quot;:102.4,&quot;width&quot;:483.41371432864287}"/>
</p:tagLst>
</file>

<file path=ppt/tags/tag135.xml><?xml version="1.0" encoding="utf-8"?>
<p:tagLst xmlns:a="http://schemas.openxmlformats.org/drawingml/2006/main" xmlns:r="http://schemas.openxmlformats.org/officeDocument/2006/relationships" xmlns:p="http://schemas.openxmlformats.org/presentationml/2006/main">
  <p:tag name="KSO_WM_DIAGRAM_VIRTUALLY_FRAME" val="{&quot;height&quot;:244.55,&quot;left&quot;:132.38628567135706,&quot;top&quot;:102.4,&quot;width&quot;:483.41371432864287}"/>
</p:tagLst>
</file>

<file path=ppt/tags/tag136.xml><?xml version="1.0" encoding="utf-8"?>
<p:tagLst xmlns:a="http://schemas.openxmlformats.org/drawingml/2006/main" xmlns:r="http://schemas.openxmlformats.org/officeDocument/2006/relationships" xmlns:p="http://schemas.openxmlformats.org/presentationml/2006/main">
  <p:tag name="KSO_WM_DIAGRAM_VIRTUALLY_FRAME" val="{&quot;height&quot;:244.55,&quot;left&quot;:132.38628567135706,&quot;top&quot;:102.4,&quot;width&quot;:483.41371432864287}"/>
</p:tagLst>
</file>

<file path=ppt/tags/tag137.xml><?xml version="1.0" encoding="utf-8"?>
<p:tagLst xmlns:a="http://schemas.openxmlformats.org/drawingml/2006/main" xmlns:r="http://schemas.openxmlformats.org/officeDocument/2006/relationships" xmlns:p="http://schemas.openxmlformats.org/presentationml/2006/main">
  <p:tag name="KSO_WM_DIAGRAM_VIRTUALLY_FRAME" val="{&quot;height&quot;:244.55,&quot;left&quot;:132.38628567135706,&quot;top&quot;:102.4,&quot;width&quot;:483.41371432864287}"/>
</p:tagLst>
</file>

<file path=ppt/tags/tag138.xml><?xml version="1.0" encoding="utf-8"?>
<p:tagLst xmlns:a="http://schemas.openxmlformats.org/drawingml/2006/main" xmlns:r="http://schemas.openxmlformats.org/officeDocument/2006/relationships" xmlns:p="http://schemas.openxmlformats.org/presentationml/2006/main">
  <p:tag name="KSO_WM_DIAGRAM_VIRTUALLY_FRAME" val="{&quot;height&quot;:244.55,&quot;left&quot;:132.38628567135706,&quot;top&quot;:102.4,&quot;width&quot;:483.41371432864287}"/>
</p:tagLst>
</file>

<file path=ppt/tags/tag139.xml><?xml version="1.0" encoding="utf-8"?>
<p:tagLst xmlns:a="http://schemas.openxmlformats.org/drawingml/2006/main" xmlns:r="http://schemas.openxmlformats.org/officeDocument/2006/relationships" xmlns:p="http://schemas.openxmlformats.org/presentationml/2006/main">
  <p:tag name="KSO_WM_DIAGRAM_VIRTUALLY_FRAME" val="{&quot;height&quot;:244.55,&quot;left&quot;:132.38628567135706,&quot;top&quot;:102.4,&quot;width&quot;:483.41371432864287}"/>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a="http://schemas.openxmlformats.org/drawingml/2006/main" xmlns:r="http://schemas.openxmlformats.org/officeDocument/2006/relationships" xmlns:p="http://schemas.openxmlformats.org/presentationml/2006/main">
  <p:tag name="KSO_WM_DIAGRAM_VIRTUALLY_FRAME" val="{&quot;height&quot;:244.55,&quot;left&quot;:132.38628567135706,&quot;top&quot;:102.4,&quot;width&quot;:483.41371432864287}"/>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142.xml><?xml version="1.0" encoding="utf-8"?>
<p:tagLst xmlns:a="http://schemas.openxmlformats.org/drawingml/2006/main" xmlns:r="http://schemas.openxmlformats.org/officeDocument/2006/relationships" xmlns:p="http://schemas.openxmlformats.org/presentationml/2006/main">
  <p:tag name="PA" val="v5.1.0"/>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144.xml><?xml version="1.0" encoding="utf-8"?>
<p:tagLst xmlns:a="http://schemas.openxmlformats.org/drawingml/2006/main" xmlns:r="http://schemas.openxmlformats.org/officeDocument/2006/relationships" xmlns:p="http://schemas.openxmlformats.org/presentationml/2006/main">
  <p:tag name="KSO_WM_DIAGRAM_VIRTUALLY_FRAME" val="{&quot;height&quot;:365.2748031496061,&quot;left&quot;:138.3,&quot;top&quot;:125.85,&quot;width&quot;:717}"/>
</p:tagLst>
</file>

<file path=ppt/tags/tag145.xml><?xml version="1.0" encoding="utf-8"?>
<p:tagLst xmlns:a="http://schemas.openxmlformats.org/drawingml/2006/main" xmlns:r="http://schemas.openxmlformats.org/officeDocument/2006/relationships" xmlns:p="http://schemas.openxmlformats.org/presentationml/2006/main">
  <p:tag name="KSO_WM_DIAGRAM_VIRTUALLY_FRAME" val="{&quot;height&quot;:365.2748031496061,&quot;left&quot;:138.3,&quot;top&quot;:125.85,&quot;width&quot;:717}"/>
</p:tagLst>
</file>

<file path=ppt/tags/tag146.xml><?xml version="1.0" encoding="utf-8"?>
<p:tagLst xmlns:a="http://schemas.openxmlformats.org/drawingml/2006/main" xmlns:r="http://schemas.openxmlformats.org/officeDocument/2006/relationships" xmlns:p="http://schemas.openxmlformats.org/presentationml/2006/main">
  <p:tag name="KSO_WM_DIAGRAM_VIRTUALLY_FRAME" val="{&quot;height&quot;:365.2748031496061,&quot;left&quot;:138.3,&quot;top&quot;:125.85,&quot;width&quot;:717}"/>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148.xml><?xml version="1.0" encoding="utf-8"?>
<p:tagLst xmlns:a="http://schemas.openxmlformats.org/drawingml/2006/main" xmlns:r="http://schemas.openxmlformats.org/officeDocument/2006/relationships" xmlns:p="http://schemas.openxmlformats.org/presentationml/2006/main">
  <p:tag name="KSO_WM_DIAGRAM_VIRTUALLY_FRAME" val="{&quot;height&quot;:365.2748031496061,&quot;left&quot;:138.3,&quot;top&quot;:125.85,&quot;width&quot;:717}"/>
</p:tagLst>
</file>

<file path=ppt/tags/tag149.xml><?xml version="1.0" encoding="utf-8"?>
<p:tagLst xmlns:a="http://schemas.openxmlformats.org/drawingml/2006/main" xmlns:r="http://schemas.openxmlformats.org/officeDocument/2006/relationships" xmlns:p="http://schemas.openxmlformats.org/presentationml/2006/main">
  <p:tag name="KSO_WM_DIAGRAM_VIRTUALLY_FRAME" val="{&quot;height&quot;:365.2748031496061,&quot;left&quot;:138.3,&quot;top&quot;:125.85,&quot;width&quot;:717}"/>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51.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52.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53.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54.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55.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56.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57.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58.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59.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61.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62.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63.xml><?xml version="1.0" encoding="utf-8"?>
<p:tagLst xmlns:a="http://schemas.openxmlformats.org/drawingml/2006/main" xmlns:r="http://schemas.openxmlformats.org/officeDocument/2006/relationships" xmlns:p="http://schemas.openxmlformats.org/presentationml/2006/main">
  <p:tag name="KSO_WM_DIAGRAM_VIRTUALLY_FRAME" val="{&quot;height&quot;:207.3,&quot;left&quot;:121.4,&quot;top&quot;:127.4,&quot;width&quot;:742.1}"/>
</p:tagLst>
</file>

<file path=ppt/tags/tag164.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165.xml><?xml version="1.0" encoding="utf-8"?>
<p:tagLst xmlns:a="http://schemas.openxmlformats.org/drawingml/2006/main" xmlns:r="http://schemas.openxmlformats.org/officeDocument/2006/relationships" xmlns:p="http://schemas.openxmlformats.org/presentationml/2006/main">
  <p:tag name="KSO_WM_DIAGRAM_VIRTUALLY_FRAME" val="{&quot;height&quot;:207.3,&quot;left&quot;:120.9,&quot;top&quot;:127.4,&quot;width&quot;:742.6}"/>
</p:tagLst>
</file>

<file path=ppt/tags/tag166.xml><?xml version="1.0" encoding="utf-8"?>
<p:tagLst xmlns:a="http://schemas.openxmlformats.org/drawingml/2006/main" xmlns:r="http://schemas.openxmlformats.org/officeDocument/2006/relationships" xmlns:p="http://schemas.openxmlformats.org/presentationml/2006/main">
  <p:tag name="KSO_WM_DIAGRAM_VIRTUALLY_FRAME" val="{&quot;height&quot;:207.3,&quot;left&quot;:120.9,&quot;top&quot;:127.4,&quot;width&quot;:742.6}"/>
</p:tagLst>
</file>

<file path=ppt/tags/tag167.xml><?xml version="1.0" encoding="utf-8"?>
<p:tagLst xmlns:a="http://schemas.openxmlformats.org/drawingml/2006/main" xmlns:r="http://schemas.openxmlformats.org/officeDocument/2006/relationships" xmlns:p="http://schemas.openxmlformats.org/presentationml/2006/main">
  <p:tag name="KSO_WM_DIAGRAM_VIRTUALLY_FRAME" val="{&quot;height&quot;:207.3,&quot;left&quot;:120.9,&quot;top&quot;:127.4,&quot;width&quot;:742.6}"/>
</p:tagLst>
</file>

<file path=ppt/tags/tag168.xml><?xml version="1.0" encoding="utf-8"?>
<p:tagLst xmlns:a="http://schemas.openxmlformats.org/drawingml/2006/main" xmlns:r="http://schemas.openxmlformats.org/officeDocument/2006/relationships" xmlns:p="http://schemas.openxmlformats.org/presentationml/2006/main">
  <p:tag name="KSO_WM_DIAGRAM_VIRTUALLY_FRAME" val="{&quot;height&quot;:207.3,&quot;left&quot;:120.9,&quot;top&quot;:127.4,&quot;width&quot;:742.6}"/>
</p:tagLst>
</file>

<file path=ppt/tags/tag169.xml><?xml version="1.0" encoding="utf-8"?>
<p:tagLst xmlns:a="http://schemas.openxmlformats.org/drawingml/2006/main" xmlns:r="http://schemas.openxmlformats.org/officeDocument/2006/relationships" xmlns:p="http://schemas.openxmlformats.org/presentationml/2006/main">
  <p:tag name="KSO_WM_DIAGRAM_VIRTUALLY_FRAME" val="{&quot;height&quot;:207.3,&quot;left&quot;:120.9,&quot;top&quot;:127.4,&quot;width&quot;:742.6}"/>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a="http://schemas.openxmlformats.org/drawingml/2006/main" xmlns:r="http://schemas.openxmlformats.org/officeDocument/2006/relationships" xmlns:p="http://schemas.openxmlformats.org/presentationml/2006/main">
  <p:tag name="KSO_WM_DIAGRAM_VIRTUALLY_FRAME" val="{&quot;height&quot;:207.3,&quot;left&quot;:120.9,&quot;top&quot;:127.4,&quot;width&quot;:742.6}"/>
</p:tagLst>
</file>

<file path=ppt/tags/tag171.xml><?xml version="1.0" encoding="utf-8"?>
<p:tagLst xmlns:a="http://schemas.openxmlformats.org/drawingml/2006/main" xmlns:r="http://schemas.openxmlformats.org/officeDocument/2006/relationships" xmlns:p="http://schemas.openxmlformats.org/presentationml/2006/main">
  <p:tag name="KSO_WM_DIAGRAM_VIRTUALLY_FRAME" val="{&quot;height&quot;:207.3,&quot;left&quot;:120.9,&quot;top&quot;:127.4,&quot;width&quot;:742.6}"/>
</p:tagLst>
</file>

<file path=ppt/tags/tag172.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174.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75.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76.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77.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78.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79.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81.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82.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83.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84.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85.xml><?xml version="1.0" encoding="utf-8"?>
<p:tagLst xmlns:a="http://schemas.openxmlformats.org/drawingml/2006/main" xmlns:r="http://schemas.openxmlformats.org/officeDocument/2006/relationships" xmlns:p="http://schemas.openxmlformats.org/presentationml/2006/main">
  <p:tag name="KSO_WM_DIAGRAM_VIRTUALLY_FRAME" val="{&quot;height&quot;:315.65,&quot;left&quot;:88.35,&quot;top&quot;:132.7,&quot;width&quot;:819.25}"/>
</p:tagLst>
</file>

<file path=ppt/tags/tag186.xml><?xml version="1.0" encoding="utf-8"?>
<p:tagLst xmlns:a="http://schemas.openxmlformats.org/drawingml/2006/main" xmlns:r="http://schemas.openxmlformats.org/officeDocument/2006/relationships" xmlns:p="http://schemas.openxmlformats.org/presentationml/2006/main">
  <p:tag name="KSO_WM_DIAGRAM_VIRTUALLY_FRAME" val="{&quot;height&quot;:207.3,&quot;left&quot;:121.4,&quot;top&quot;:127.4,&quot;width&quot;:742.1}"/>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188.xml><?xml version="1.0" encoding="utf-8"?>
<p:tagLst xmlns:a="http://schemas.openxmlformats.org/drawingml/2006/main" xmlns:r="http://schemas.openxmlformats.org/officeDocument/2006/relationships" xmlns:p="http://schemas.openxmlformats.org/presentationml/2006/main">
  <p:tag name="KSO_WM_DIAGRAM_VIRTUALLY_FRAME" val="{&quot;height&quot;:293.0781889763779,&quot;left&quot;:51.7,&quot;top&quot;:172.3,&quot;width&quot;:826.3000787401576}"/>
</p:tagLst>
</file>

<file path=ppt/tags/tag189.xml><?xml version="1.0" encoding="utf-8"?>
<p:tagLst xmlns:a="http://schemas.openxmlformats.org/drawingml/2006/main" xmlns:r="http://schemas.openxmlformats.org/officeDocument/2006/relationships" xmlns:p="http://schemas.openxmlformats.org/presentationml/2006/main">
  <p:tag name="KSO_WM_DIAGRAM_VIRTUALLY_FRAME" val="{&quot;height&quot;:293.0781889763779,&quot;left&quot;:51.7,&quot;top&quot;:172.3,&quot;width&quot;:826.3000787401576}"/>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a="http://schemas.openxmlformats.org/drawingml/2006/main" xmlns:r="http://schemas.openxmlformats.org/officeDocument/2006/relationships" xmlns:p="http://schemas.openxmlformats.org/presentationml/2006/main">
  <p:tag name="KSO_WM_DIAGRAM_VIRTUALLY_FRAME" val="{&quot;height&quot;:293.0781889763779,&quot;left&quot;:51.7,&quot;top&quot;:172.3,&quot;width&quot;:826.3000787401576}"/>
</p:tagLst>
</file>

<file path=ppt/tags/tag191.xml><?xml version="1.0" encoding="utf-8"?>
<p:tagLst xmlns:a="http://schemas.openxmlformats.org/drawingml/2006/main" xmlns:r="http://schemas.openxmlformats.org/officeDocument/2006/relationships" xmlns:p="http://schemas.openxmlformats.org/presentationml/2006/main">
  <p:tag name="KSO_WM_DIAGRAM_VIRTUALLY_FRAME" val="{&quot;height&quot;:293.0781889763779,&quot;left&quot;:51.7,&quot;top&quot;:172.3,&quot;width&quot;:826.3000787401576}"/>
</p:tagLst>
</file>

<file path=ppt/tags/tag192.xml><?xml version="1.0" encoding="utf-8"?>
<p:tagLst xmlns:a="http://schemas.openxmlformats.org/drawingml/2006/main" xmlns:r="http://schemas.openxmlformats.org/officeDocument/2006/relationships" xmlns:p="http://schemas.openxmlformats.org/presentationml/2006/main">
  <p:tag name="KSO_WM_DIAGRAM_VIRTUALLY_FRAME" val="{&quot;height&quot;:293.0781889763779,&quot;left&quot;:51.7,&quot;top&quot;:172.3,&quot;width&quot;:826.3000787401576}"/>
</p:tagLst>
</file>

<file path=ppt/tags/tag193.xml><?xml version="1.0" encoding="utf-8"?>
<p:tagLst xmlns:a="http://schemas.openxmlformats.org/drawingml/2006/main" xmlns:r="http://schemas.openxmlformats.org/officeDocument/2006/relationships" xmlns:p="http://schemas.openxmlformats.org/presentationml/2006/main">
  <p:tag name="KSO_WM_DIAGRAM_VIRTUALLY_FRAME" val="{&quot;height&quot;:293.0781889763779,&quot;left&quot;:51.7,&quot;top&quot;:172.3,&quot;width&quot;:826.3000787401576}"/>
</p:tagLst>
</file>

<file path=ppt/tags/tag194.xml><?xml version="1.0" encoding="utf-8"?>
<p:tagLst xmlns:a="http://schemas.openxmlformats.org/drawingml/2006/main" xmlns:r="http://schemas.openxmlformats.org/officeDocument/2006/relationships" xmlns:p="http://schemas.openxmlformats.org/presentationml/2006/main">
  <p:tag name="KSO_WM_DIAGRAM_VIRTUALLY_FRAME" val="{&quot;height&quot;:293.0781889763779,&quot;left&quot;:51.7,&quot;top&quot;:172.3,&quot;width&quot;:826.3000787401576}"/>
</p:tagLst>
</file>

<file path=ppt/tags/tag195.xml><?xml version="1.0" encoding="utf-8"?>
<p:tagLst xmlns:a="http://schemas.openxmlformats.org/drawingml/2006/main" xmlns:r="http://schemas.openxmlformats.org/officeDocument/2006/relationships" xmlns:p="http://schemas.openxmlformats.org/presentationml/2006/main">
  <p:tag name="KSO_WM_DIAGRAM_VIRTUALLY_FRAME" val="{&quot;height&quot;:293.0781889763779,&quot;left&quot;:51.7,&quot;top&quot;:172.3,&quot;width&quot;:826.3000787401576}"/>
</p:tagLst>
</file>

<file path=ppt/tags/tag196.xml><?xml version="1.0" encoding="utf-8"?>
<p:tagLst xmlns:a="http://schemas.openxmlformats.org/drawingml/2006/main" xmlns:r="http://schemas.openxmlformats.org/officeDocument/2006/relationships" xmlns:p="http://schemas.openxmlformats.org/presentationml/2006/main">
  <p:tag name="KSO_WM_DIAGRAM_VIRTUALLY_FRAME" val="{&quot;height&quot;:293.0781889763779,&quot;left&quot;:51.7,&quot;top&quot;:172.3,&quot;width&quot;:826.3000787401576}"/>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198.xml><?xml version="1.0" encoding="utf-8"?>
<p:tagLst xmlns:a="http://schemas.openxmlformats.org/drawingml/2006/main" xmlns:r="http://schemas.openxmlformats.org/officeDocument/2006/relationships" xmlns:p="http://schemas.openxmlformats.org/presentationml/2006/main">
  <p:tag name="KSO_WM_DIAGRAM_VIRTUALLY_FRAME" val="{&quot;height&quot;:293.0781889763779,&quot;left&quot;:51.7,&quot;top&quot;:172.3,&quot;width&quot;:826.3000787401576}"/>
</p:tagLst>
</file>

<file path=ppt/tags/tag199.xml><?xml version="1.0" encoding="utf-8"?>
<p:tagLst xmlns:a="http://schemas.openxmlformats.org/drawingml/2006/main" xmlns:r="http://schemas.openxmlformats.org/officeDocument/2006/relationships" xmlns:p="http://schemas.openxmlformats.org/presentationml/2006/main">
  <p:tag name="KSO_WM_DIAGRAM_VIRTUALLY_FRAME" val="{&quot;height&quot;:293.0781889763779,&quot;left&quot;:51.7,&quot;top&quot;:172.3,&quot;width&quot;:826.3000787401576}"/>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a="http://schemas.openxmlformats.org/drawingml/2006/main" xmlns:r="http://schemas.openxmlformats.org/officeDocument/2006/relationships" xmlns:p="http://schemas.openxmlformats.org/presentationml/2006/main">
  <p:tag name="KSO_WM_DIAGRAM_VIRTUALLY_FRAME" val="{&quot;height&quot;:293.0781889763779,&quot;left&quot;:51.7,&quot;top&quot;:172.3,&quot;width&quot;:826.3000787401576}"/>
</p:tagLst>
</file>

<file path=ppt/tags/tag201.xml><?xml version="1.0" encoding="utf-8"?>
<p:tagLst xmlns:a="http://schemas.openxmlformats.org/drawingml/2006/main" xmlns:r="http://schemas.openxmlformats.org/officeDocument/2006/relationships" xmlns:p="http://schemas.openxmlformats.org/presentationml/2006/main">
  <p:tag name="KSO_WM_DIAGRAM_VIRTUALLY_FRAME" val="{&quot;height&quot;:293.0781889763779,&quot;left&quot;:51.7,&quot;top&quot;:172.3,&quot;width&quot;:826.3000787401576}"/>
</p:tagLst>
</file>

<file path=ppt/tags/tag202.xml><?xml version="1.0" encoding="utf-8"?>
<p:tagLst xmlns:a="http://schemas.openxmlformats.org/drawingml/2006/main" xmlns:r="http://schemas.openxmlformats.org/officeDocument/2006/relationships" xmlns:p="http://schemas.openxmlformats.org/presentationml/2006/main">
  <p:tag name="KSO_WM_DIAGRAM_VIRTUALLY_FRAME" val="{&quot;height&quot;:293.0781889763779,&quot;left&quot;:51.7,&quot;top&quot;:172.3,&quot;width&quot;:826.3000787401576}"/>
</p:tagLst>
</file>

<file path=ppt/tags/tag203.xml><?xml version="1.0" encoding="utf-8"?>
<p:tagLst xmlns:a="http://schemas.openxmlformats.org/drawingml/2006/main" xmlns:r="http://schemas.openxmlformats.org/officeDocument/2006/relationships" xmlns:p="http://schemas.openxmlformats.org/presentationml/2006/main">
  <p:tag name="KSO_WM_DIAGRAM_VIRTUALLY_FRAME" val="{&quot;height&quot;:293.0781889763779,&quot;left&quot;:51.7,&quot;top&quot;:172.3,&quot;width&quot;:826.3000787401576}"/>
</p:tagLst>
</file>

<file path=ppt/tags/tag204.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208.xml><?xml version="1.0" encoding="utf-8"?>
<p:tagLst xmlns:a="http://schemas.openxmlformats.org/drawingml/2006/main" xmlns:r="http://schemas.openxmlformats.org/officeDocument/2006/relationships" xmlns:p="http://schemas.openxmlformats.org/presentationml/2006/main">
  <p:tag name="PA" val="v5.1.0"/>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a="http://schemas.openxmlformats.org/drawingml/2006/main" xmlns:r="http://schemas.openxmlformats.org/officeDocument/2006/relationships" xmlns:p="http://schemas.openxmlformats.org/presentationml/2006/main">
  <p:tag name="KSO_WM_DIAGRAM_VIRTUALLY_FRAME" val="{&quot;height&quot;:115.41149606299214,&quot;left&quot;:80.01594885868262,&quot;top&quot;:277.88850393700784,&quot;width&quot;:608.3590905113962}"/>
</p:tagLst>
</file>

<file path=ppt/tags/tag211.xml><?xml version="1.0" encoding="utf-8"?>
<p:tagLst xmlns:a="http://schemas.openxmlformats.org/drawingml/2006/main" xmlns:r="http://schemas.openxmlformats.org/officeDocument/2006/relationships" xmlns:p="http://schemas.openxmlformats.org/presentationml/2006/main">
  <p:tag name="KSO_WM_DIAGRAM_VIRTUALLY_FRAME" val="{&quot;height&quot;:115.41149606299214,&quot;left&quot;:80.01594885868262,&quot;top&quot;:277.88850393700784,&quot;width&quot;:608.3590905113962}"/>
</p:tagLst>
</file>

<file path=ppt/tags/tag212.xml><?xml version="1.0" encoding="utf-8"?>
<p:tagLst xmlns:a="http://schemas.openxmlformats.org/drawingml/2006/main" xmlns:r="http://schemas.openxmlformats.org/officeDocument/2006/relationships" xmlns:p="http://schemas.openxmlformats.org/presentationml/2006/main">
  <p:tag name="KSO_WM_DIAGRAM_VIRTUALLY_FRAME" val="{&quot;height&quot;:115.41149606299214,&quot;left&quot;:80.01594885868262,&quot;top&quot;:277.88850393700784,&quot;width&quot;:608.3590905113962}"/>
</p:tagLst>
</file>

<file path=ppt/tags/tag213.xml><?xml version="1.0" encoding="utf-8"?>
<p:tagLst xmlns:a="http://schemas.openxmlformats.org/drawingml/2006/main" xmlns:r="http://schemas.openxmlformats.org/officeDocument/2006/relationships" xmlns:p="http://schemas.openxmlformats.org/presentationml/2006/main">
  <p:tag name="KSO_WM_DIAGRAM_VIRTUALLY_FRAME" val="{&quot;height&quot;:115.41149606299214,&quot;left&quot;:80.01594885868262,&quot;top&quot;:277.88850393700784,&quot;width&quot;:608.3590905113962}"/>
</p:tagLst>
</file>

<file path=ppt/tags/tag214.xml><?xml version="1.0" encoding="utf-8"?>
<p:tagLst xmlns:a="http://schemas.openxmlformats.org/drawingml/2006/main" xmlns:r="http://schemas.openxmlformats.org/officeDocument/2006/relationships" xmlns:p="http://schemas.openxmlformats.org/presentationml/2006/main">
  <p:tag name="KSO_WM_DIAGRAM_VIRTUALLY_FRAME" val="{&quot;height&quot;:115.41149606299214,&quot;left&quot;:80.01594885868262,&quot;top&quot;:277.88850393700784,&quot;width&quot;:608.3590905113962}"/>
</p:tagLst>
</file>

<file path=ppt/tags/tag215.xml><?xml version="1.0" encoding="utf-8"?>
<p:tagLst xmlns:a="http://schemas.openxmlformats.org/drawingml/2006/main" xmlns:r="http://schemas.openxmlformats.org/officeDocument/2006/relationships" xmlns:p="http://schemas.openxmlformats.org/presentationml/2006/main">
  <p:tag name="KSO_WM_DIAGRAM_VIRTUALLY_FRAME" val="{&quot;height&quot;:115.41149606299214,&quot;left&quot;:80.01594885868262,&quot;top&quot;:277.88850393700784,&quot;width&quot;:608.3590905113962}"/>
</p:tagLst>
</file>

<file path=ppt/tags/tag216.xml><?xml version="1.0" encoding="utf-8"?>
<p:tagLst xmlns:a="http://schemas.openxmlformats.org/drawingml/2006/main" xmlns:r="http://schemas.openxmlformats.org/officeDocument/2006/relationships" xmlns:p="http://schemas.openxmlformats.org/presentationml/2006/main">
  <p:tag name="KSO_WM_DIAGRAM_VIRTUALLY_FRAME" val="{&quot;height&quot;:115.41149606299214,&quot;left&quot;:80.01594885868262,&quot;top&quot;:277.88850393700784,&quot;width&quot;:608.3590905113962}"/>
</p:tagLst>
</file>

<file path=ppt/tags/tag217.xml><?xml version="1.0" encoding="utf-8"?>
<p:tagLst xmlns:a="http://schemas.openxmlformats.org/drawingml/2006/main" xmlns:r="http://schemas.openxmlformats.org/officeDocument/2006/relationships" xmlns:p="http://schemas.openxmlformats.org/presentationml/2006/main">
  <p:tag name="KSO_WM_DIAGRAM_VIRTUALLY_FRAME" val="{&quot;height&quot;:115.41149606299214,&quot;left&quot;:80.01594885868262,&quot;top&quot;:277.88850393700784,&quot;width&quot;:608.3590905113962}"/>
</p:tagLst>
</file>

<file path=ppt/tags/tag218.xml><?xml version="1.0" encoding="utf-8"?>
<p:tagLst xmlns:a="http://schemas.openxmlformats.org/drawingml/2006/main" xmlns:r="http://schemas.openxmlformats.org/officeDocument/2006/relationships" xmlns:p="http://schemas.openxmlformats.org/presentationml/2006/main">
  <p:tag name="KSO_WM_DIAGRAM_VIRTUALLY_FRAME" val="{&quot;height&quot;:115.41149606299214,&quot;left&quot;:80.01594885868262,&quot;top&quot;:277.88850393700784,&quot;width&quot;:608.3590905113962}"/>
</p:tagLst>
</file>

<file path=ppt/tags/tag219.xml><?xml version="1.0" encoding="utf-8"?>
<p:tagLst xmlns:a="http://schemas.openxmlformats.org/drawingml/2006/main" xmlns:r="http://schemas.openxmlformats.org/officeDocument/2006/relationships" xmlns:p="http://schemas.openxmlformats.org/presentationml/2006/main">
  <p:tag name="KSO_WM_DIAGRAM_VIRTUALLY_FRAME" val="{&quot;height&quot;:115.41149606299214,&quot;left&quot;:80.01594885868262,&quot;top&quot;:277.88850393700784,&quot;width&quot;:608.3590905113962}"/>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a="http://schemas.openxmlformats.org/drawingml/2006/main" xmlns:r="http://schemas.openxmlformats.org/officeDocument/2006/relationships" xmlns:p="http://schemas.openxmlformats.org/presentationml/2006/main">
  <p:tag name="KSO_WM_DIAGRAM_VIRTUALLY_FRAME" val="{&quot;height&quot;:115.41149606299214,&quot;left&quot;:80.01594885868262,&quot;top&quot;:277.88850393700784,&quot;width&quot;:608.3590905113962}"/>
</p:tagLst>
</file>

<file path=ppt/tags/tag221.xml><?xml version="1.0" encoding="utf-8"?>
<p:tagLst xmlns:a="http://schemas.openxmlformats.org/drawingml/2006/main" xmlns:r="http://schemas.openxmlformats.org/officeDocument/2006/relationships" xmlns:p="http://schemas.openxmlformats.org/presentationml/2006/main">
  <p:tag name="KSO_WM_DIAGRAM_VIRTUALLY_FRAME" val="{&quot;height&quot;:115.41149606299214,&quot;left&quot;:80.01594885868262,&quot;top&quot;:277.88850393700784,&quot;width&quot;:608.3590905113962}"/>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223.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226.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227.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28.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29.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0.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31.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32.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33.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34.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236.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37.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38.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39.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41.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42.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43.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44.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247.xml><?xml version="1.0" encoding="utf-8"?>
<p:tagLst xmlns:a="http://schemas.openxmlformats.org/drawingml/2006/main" xmlns:r="http://schemas.openxmlformats.org/officeDocument/2006/relationships" xmlns:p="http://schemas.openxmlformats.org/presentationml/2006/main">
  <p:tag name="TABLE_ENDDRAG_ORIGIN_RECT" val="345*359"/>
  <p:tag name="TABLE_ENDDRAG_RECT" val="83*77*345*359"/>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249.xml><?xml version="1.0" encoding="utf-8"?>
<p:tagLst xmlns:a="http://schemas.openxmlformats.org/drawingml/2006/main" xmlns:r="http://schemas.openxmlformats.org/officeDocument/2006/relationships" xmlns:p="http://schemas.openxmlformats.org/presentationml/2006/main">
  <p:tag name="PA" val="v5.1.0"/>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252.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53.xml><?xml version="1.0" encoding="utf-8"?>
<p:tagLst xmlns:a="http://schemas.openxmlformats.org/drawingml/2006/main" xmlns:r="http://schemas.openxmlformats.org/officeDocument/2006/relationships" xmlns:p="http://schemas.openxmlformats.org/presentationml/2006/main">
  <p:tag name="KSO_WM_DIAGRAM_VIRTUALLY_FRAME" val="{&quot;height&quot;:324.25,&quot;left&quot;:72.5,&quot;top&quot;:131.8,&quot;width&quot;:806.4}"/>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255.xml><?xml version="1.0" encoding="utf-8"?>
<p:tagLst xmlns:a="http://schemas.openxmlformats.org/drawingml/2006/main" xmlns:r="http://schemas.openxmlformats.org/officeDocument/2006/relationships" xmlns:p="http://schemas.openxmlformats.org/presentationml/2006/main">
  <p:tag name="PA" val="v5.1.0"/>
</p:tagLst>
</file>

<file path=ppt/tags/tag256.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57.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58.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59.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61.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263.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64.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65.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66.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67.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68.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805.2}"/>
</p:tagLst>
</file>

<file path=ppt/tags/tag269.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71.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72.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73.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74.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75.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76.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77.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78.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79.xml><?xml version="1.0" encoding="utf-8"?>
<p:tagLst xmlns:a="http://schemas.openxmlformats.org/drawingml/2006/main" xmlns:r="http://schemas.openxmlformats.org/officeDocument/2006/relationships" xmlns:p="http://schemas.openxmlformats.org/presentationml/2006/main">
  <p:tag name="KSO_WM_DIAGRAM_VIRTUALLY_FRAME" val="{&quot;height&quot;:247.45,&quot;left&quot;:56.8,&quot;top&quot;:164.35,&quot;width&quot;:622.4}"/>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
  <p:tag name="KSO_WM_UNIT_PLACING_PICTURE_USER_VIEWPORT" val="{&quot;height&quot;:1217,&quot;width&quot;:4389}"/>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heme/theme1.xml><?xml version="1.0" encoding="utf-8"?>
<a:theme xmlns:a="http://schemas.openxmlformats.org/drawingml/2006/main" name="16_空白设计模板">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空白设计模板">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汉仪君黑-45简"/>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汉仪君黑-45简"/>
        <a:ea typeface=""/>
        <a:cs typeface=""/>
        <a:font script="Jpan" typeface="ＭＳ Ｐゴシック"/>
        <a:font script="Hang" typeface="맑은 고딕"/>
        <a:font script="Hans" typeface="汉仪君黑-45简"/>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汉仪君黑-45简"/>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汉仪君黑-45简"/>
        <a:ea typeface=""/>
        <a:cs typeface=""/>
        <a:font script="Jpan" typeface="ＭＳ Ｐゴシック"/>
        <a:font script="Hang" typeface="맑은 고딕"/>
        <a:font script="Hans" typeface="汉仪君黑-45简"/>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2205</Words>
  <Application>Microsoft Office PowerPoint</Application>
  <PresentationFormat>自定义</PresentationFormat>
  <Paragraphs>438</Paragraphs>
  <Slides>27</Slides>
  <Notes>27</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27</vt:i4>
      </vt:variant>
    </vt:vector>
  </HeadingPairs>
  <TitlesOfParts>
    <vt:vector size="38" baseType="lpstr">
      <vt:lpstr>微软雅黑</vt:lpstr>
      <vt:lpstr>汉仪润圆-65简</vt:lpstr>
      <vt:lpstr>宋体</vt:lpstr>
      <vt:lpstr>Gill Sans</vt:lpstr>
      <vt:lpstr>汉仪全唐诗繁</vt:lpstr>
      <vt:lpstr>Wingdings</vt:lpstr>
      <vt:lpstr>Arial</vt:lpstr>
      <vt:lpstr>汉仪君黑-45简</vt:lpstr>
      <vt:lpstr>黑体</vt:lpstr>
      <vt:lpstr>16_空白设计模板</vt:lpstr>
      <vt:lpstr>1_空白设计模板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40733</dc:creator>
  <cp:lastModifiedBy>周建华</cp:lastModifiedBy>
  <cp:revision>231</cp:revision>
  <dcterms:created xsi:type="dcterms:W3CDTF">2022-01-19T11:31:00Z</dcterms:created>
  <dcterms:modified xsi:type="dcterms:W3CDTF">2025-05-28T01:39:45Z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AF701902FF6D4E2D85C11EE98DB2EE11_13</vt:lpwstr>
  </property>
  <property fmtid="{D5CDD505-2E9C-101B-9397-08002B2CF9AE}" pid="3" name="KSOProductBuildVer">
    <vt:lpwstr>2052-12.1.0.21171</vt:lpwstr>
  </property>
  <property fmtid="{D5CDD505-2E9C-101B-9397-08002B2CF9AE}" pid="4" name="KSOTemplateUUID">
    <vt:lpwstr>v1.0_mb_L4u4oSyy4gpe7W26m3m/Mg==</vt:lpwstr>
  </property>
</Properties>
</file>